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49"/>
  </p:notesMasterIdLst>
  <p:sldIdLst>
    <p:sldId id="256" r:id="rId2"/>
    <p:sldId id="1119" r:id="rId3"/>
    <p:sldId id="1104" r:id="rId4"/>
    <p:sldId id="1083" r:id="rId5"/>
    <p:sldId id="1079" r:id="rId6"/>
    <p:sldId id="1080" r:id="rId7"/>
    <p:sldId id="1081" r:id="rId8"/>
    <p:sldId id="1128" r:id="rId9"/>
    <p:sldId id="1129" r:id="rId10"/>
    <p:sldId id="1125" r:id="rId11"/>
    <p:sldId id="1126" r:id="rId12"/>
    <p:sldId id="1084" r:id="rId13"/>
    <p:sldId id="1130" r:id="rId14"/>
    <p:sldId id="789" r:id="rId15"/>
    <p:sldId id="1085" r:id="rId16"/>
    <p:sldId id="1138" r:id="rId17"/>
    <p:sldId id="1088" r:id="rId18"/>
    <p:sldId id="1097" r:id="rId19"/>
    <p:sldId id="1105" r:id="rId20"/>
    <p:sldId id="378" r:id="rId21"/>
    <p:sldId id="1098" r:id="rId22"/>
    <p:sldId id="1139" r:id="rId23"/>
    <p:sldId id="780" r:id="rId24"/>
    <p:sldId id="787" r:id="rId25"/>
    <p:sldId id="1133" r:id="rId26"/>
    <p:sldId id="279" r:id="rId27"/>
    <p:sldId id="280" r:id="rId28"/>
    <p:sldId id="281" r:id="rId29"/>
    <p:sldId id="282" r:id="rId30"/>
    <p:sldId id="283" r:id="rId31"/>
    <p:sldId id="1137" r:id="rId32"/>
    <p:sldId id="1106" r:id="rId33"/>
    <p:sldId id="792" r:id="rId34"/>
    <p:sldId id="1131" r:id="rId35"/>
    <p:sldId id="1132" r:id="rId36"/>
    <p:sldId id="793" r:id="rId37"/>
    <p:sldId id="1107" r:id="rId38"/>
    <p:sldId id="1113" r:id="rId39"/>
    <p:sldId id="1101" r:id="rId40"/>
    <p:sldId id="1100" r:id="rId41"/>
    <p:sldId id="1109" r:id="rId42"/>
    <p:sldId id="1112" r:id="rId43"/>
    <p:sldId id="1111" r:id="rId44"/>
    <p:sldId id="1140" r:id="rId45"/>
    <p:sldId id="1110" r:id="rId46"/>
    <p:sldId id="1124" r:id="rId47"/>
    <p:sldId id="108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02"/>
    <p:restoredTop sz="86411"/>
  </p:normalViewPr>
  <p:slideViewPr>
    <p:cSldViewPr snapToGrid="0" snapToObjects="1">
      <p:cViewPr varScale="1">
        <p:scale>
          <a:sx n="117" d="100"/>
          <a:sy n="117" d="100"/>
        </p:scale>
        <p:origin x="904" y="184"/>
      </p:cViewPr>
      <p:guideLst/>
    </p:cSldViewPr>
  </p:slideViewPr>
  <p:outlineViewPr>
    <p:cViewPr>
      <p:scale>
        <a:sx n="33" d="100"/>
        <a:sy n="33" d="100"/>
      </p:scale>
      <p:origin x="0" y="-17376"/>
    </p:cViewPr>
  </p:outlineViewPr>
  <p:notesTextViewPr>
    <p:cViewPr>
      <p:scale>
        <a:sx n="1" d="1"/>
        <a:sy n="1" d="1"/>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5DD55-0508-D042-A889-5411EDEBDA74}" type="datetimeFigureOut">
              <a:rPr lang="en-US" smtClean="0"/>
              <a:t>10/18/18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116778-2C30-F04D-93D2-83E8281B580B}" type="slidenum">
              <a:rPr lang="en-US" smtClean="0"/>
              <a:t>‹#›</a:t>
            </a:fld>
            <a:endParaRPr lang="en-US"/>
          </a:p>
        </p:txBody>
      </p:sp>
    </p:spTree>
    <p:extLst>
      <p:ext uri="{BB962C8B-B14F-4D97-AF65-F5344CB8AC3E}">
        <p14:creationId xmlns:p14="http://schemas.microsoft.com/office/powerpoint/2010/main" val="3582875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16778-2C30-F04D-93D2-83E8281B580B}" type="slidenum">
              <a:rPr lang="en-US" smtClean="0"/>
              <a:t>0</a:t>
            </a:fld>
            <a:endParaRPr lang="en-US"/>
          </a:p>
        </p:txBody>
      </p:sp>
    </p:spTree>
    <p:extLst>
      <p:ext uri="{BB962C8B-B14F-4D97-AF65-F5344CB8AC3E}">
        <p14:creationId xmlns:p14="http://schemas.microsoft.com/office/powerpoint/2010/main" val="548798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in the smooth case, descending </a:t>
            </a:r>
            <a:r>
              <a:rPr lang="en-US" dirty="0" err="1"/>
              <a:t>maniofolds</a:t>
            </a:r>
            <a:r>
              <a:rPr lang="en-US" baseline="0" dirty="0"/>
              <a:t> are formed by clusters of integral lines sharing a common destination,</a:t>
            </a:r>
          </a:p>
          <a:p>
            <a:r>
              <a:rPr lang="en-US" baseline="0" dirty="0"/>
              <a:t>In the discrete case, it is the V-paths sharing a common origin</a:t>
            </a:r>
            <a:endParaRPr lang="en-US" dirty="0"/>
          </a:p>
        </p:txBody>
      </p:sp>
      <p:sp>
        <p:nvSpPr>
          <p:cNvPr id="4" name="Slide Number Placeholder 3"/>
          <p:cNvSpPr>
            <a:spLocks noGrp="1"/>
          </p:cNvSpPr>
          <p:nvPr>
            <p:ph type="sldNum" sz="quarter" idx="10"/>
          </p:nvPr>
        </p:nvSpPr>
        <p:spPr/>
        <p:txBody>
          <a:bodyPr/>
          <a:lstStyle/>
          <a:p>
            <a:fld id="{5DF6F656-6DCA-4DD5-818D-B7E146EE0D93}" type="slidenum">
              <a:rPr lang="en-US" smtClean="0"/>
              <a:t>30</a:t>
            </a:fld>
            <a:endParaRPr lang="en-US"/>
          </a:p>
        </p:txBody>
      </p:sp>
    </p:spTree>
    <p:extLst>
      <p:ext uri="{BB962C8B-B14F-4D97-AF65-F5344CB8AC3E}">
        <p14:creationId xmlns:p14="http://schemas.microsoft.com/office/powerpoint/2010/main" val="281946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116778-2C30-F04D-93D2-83E8281B580B}" type="slidenum">
              <a:rPr lang="en-US" smtClean="0"/>
              <a:t>6</a:t>
            </a:fld>
            <a:endParaRPr lang="en-US"/>
          </a:p>
        </p:txBody>
      </p:sp>
    </p:spTree>
    <p:extLst>
      <p:ext uri="{BB962C8B-B14F-4D97-AF65-F5344CB8AC3E}">
        <p14:creationId xmlns:p14="http://schemas.microsoft.com/office/powerpoint/2010/main" val="1802808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116778-2C30-F04D-93D2-83E8281B580B}" type="slidenum">
              <a:rPr lang="en-US" smtClean="0"/>
              <a:t>9</a:t>
            </a:fld>
            <a:endParaRPr lang="en-US"/>
          </a:p>
        </p:txBody>
      </p:sp>
    </p:spTree>
    <p:extLst>
      <p:ext uri="{BB962C8B-B14F-4D97-AF65-F5344CB8AC3E}">
        <p14:creationId xmlns:p14="http://schemas.microsoft.com/office/powerpoint/2010/main" val="3318786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(10/28/14 16:22) -----</a:t>
            </a:r>
          </a:p>
          <a:p>
            <a:r>
              <a:rPr lang="en-US"/>
              <a:t>second example ?</a:t>
            </a:r>
          </a:p>
        </p:txBody>
      </p:sp>
      <p:sp>
        <p:nvSpPr>
          <p:cNvPr id="4" name="Slide Number Placeholder 3"/>
          <p:cNvSpPr>
            <a:spLocks noGrp="1"/>
          </p:cNvSpPr>
          <p:nvPr>
            <p:ph type="sldNum" sz="quarter" idx="10"/>
          </p:nvPr>
        </p:nvSpPr>
        <p:spPr/>
        <p:txBody>
          <a:bodyPr/>
          <a:lstStyle/>
          <a:p>
            <a:fld id="{A1744DAA-219F-9B40-A11B-BB5A066F3DD1}" type="slidenum">
              <a:rPr lang="en-US" smtClean="0"/>
              <a:t>19</a:t>
            </a:fld>
            <a:endParaRPr lang="en-US"/>
          </a:p>
        </p:txBody>
      </p:sp>
    </p:spTree>
    <p:extLst>
      <p:ext uri="{BB962C8B-B14F-4D97-AF65-F5344CB8AC3E}">
        <p14:creationId xmlns:p14="http://schemas.microsoft.com/office/powerpoint/2010/main" val="853108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a continuous gradient field, we</a:t>
            </a:r>
            <a:r>
              <a:rPr lang="en-US" baseline="0" dirty="0"/>
              <a:t> have discrete gradient fields, where an arrow points between incident cells that differ in </a:t>
            </a:r>
            <a:r>
              <a:rPr lang="en-US" baseline="0" dirty="0" err="1"/>
              <a:t>dimesnion</a:t>
            </a:r>
            <a:r>
              <a:rPr lang="en-US" baseline="0" dirty="0"/>
              <a:t> by one,</a:t>
            </a:r>
          </a:p>
          <a:p>
            <a:endParaRPr lang="en-US" baseline="0" dirty="0"/>
          </a:p>
          <a:p>
            <a:r>
              <a:rPr lang="en-US" baseline="0" dirty="0"/>
              <a:t>These gradient arrows indicates direction of flow</a:t>
            </a:r>
          </a:p>
          <a:p>
            <a:r>
              <a:rPr lang="en-US" baseline="0" dirty="0"/>
              <a:t>Note that in discrete </a:t>
            </a:r>
            <a:r>
              <a:rPr lang="en-US" baseline="0" dirty="0" err="1"/>
              <a:t>morse</a:t>
            </a:r>
            <a:r>
              <a:rPr lang="en-US" baseline="0" dirty="0"/>
              <a:t> theory, we always draw gradient arrows pointing in the negative gradient direction</a:t>
            </a:r>
            <a:endParaRPr lang="en-US" dirty="0"/>
          </a:p>
        </p:txBody>
      </p:sp>
      <p:sp>
        <p:nvSpPr>
          <p:cNvPr id="4" name="Slide Number Placeholder 3"/>
          <p:cNvSpPr>
            <a:spLocks noGrp="1"/>
          </p:cNvSpPr>
          <p:nvPr>
            <p:ph type="sldNum" sz="quarter" idx="10"/>
          </p:nvPr>
        </p:nvSpPr>
        <p:spPr/>
        <p:txBody>
          <a:bodyPr/>
          <a:lstStyle/>
          <a:p>
            <a:fld id="{5DF6F656-6DCA-4DD5-818D-B7E146EE0D93}" type="slidenum">
              <a:rPr lang="en-US" smtClean="0"/>
              <a:t>25</a:t>
            </a:fld>
            <a:endParaRPr lang="en-US"/>
          </a:p>
        </p:txBody>
      </p:sp>
    </p:spTree>
    <p:extLst>
      <p:ext uri="{BB962C8B-B14F-4D97-AF65-F5344CB8AC3E}">
        <p14:creationId xmlns:p14="http://schemas.microsoft.com/office/powerpoint/2010/main" val="2982940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smooth </a:t>
            </a:r>
            <a:r>
              <a:rPr lang="en-US" dirty="0" err="1"/>
              <a:t>morse</a:t>
            </a:r>
            <a:r>
              <a:rPr lang="en-US" dirty="0"/>
              <a:t> theory, critical</a:t>
            </a:r>
            <a:r>
              <a:rPr lang="en-US" baseline="0" dirty="0"/>
              <a:t> </a:t>
            </a:r>
            <a:r>
              <a:rPr lang="en-US" baseline="0" dirty="0" err="1"/>
              <a:t>poitns</a:t>
            </a:r>
            <a:r>
              <a:rPr lang="en-US" baseline="0" dirty="0"/>
              <a:t> occur where the gradient is zero, and index of criticality is given by the number of principle directions the function is decreasing,</a:t>
            </a:r>
          </a:p>
          <a:p>
            <a:r>
              <a:rPr lang="en-US" baseline="0" dirty="0"/>
              <a:t>In the discrete case, cells not paired into gradient arrows are considered critical, and their dimension corresponds to their index of criticality.</a:t>
            </a:r>
            <a:endParaRPr lang="en-US" dirty="0"/>
          </a:p>
        </p:txBody>
      </p:sp>
      <p:sp>
        <p:nvSpPr>
          <p:cNvPr id="4" name="Slide Number Placeholder 3"/>
          <p:cNvSpPr>
            <a:spLocks noGrp="1"/>
          </p:cNvSpPr>
          <p:nvPr>
            <p:ph type="sldNum" sz="quarter" idx="10"/>
          </p:nvPr>
        </p:nvSpPr>
        <p:spPr/>
        <p:txBody>
          <a:bodyPr/>
          <a:lstStyle/>
          <a:p>
            <a:fld id="{5DF6F656-6DCA-4DD5-818D-B7E146EE0D93}" type="slidenum">
              <a:rPr lang="en-US" smtClean="0"/>
              <a:t>26</a:t>
            </a:fld>
            <a:endParaRPr lang="en-US"/>
          </a:p>
        </p:txBody>
      </p:sp>
    </p:spTree>
    <p:extLst>
      <p:ext uri="{BB962C8B-B14F-4D97-AF65-F5344CB8AC3E}">
        <p14:creationId xmlns:p14="http://schemas.microsoft.com/office/powerpoint/2010/main" val="4184543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integral line is a path of steepest ascent tangent to the gradient vectors everywhere, (basically a “streamline” in the gradient field </a:t>
            </a:r>
          </a:p>
          <a:p>
            <a:r>
              <a:rPr lang="en-US" baseline="0" dirty="0"/>
              <a:t>And the discrete equivalent is a v-path, a chain of gradient arrows, where the tail of each subsequent arrow is incident on the head of the previous one</a:t>
            </a:r>
          </a:p>
        </p:txBody>
      </p:sp>
      <p:sp>
        <p:nvSpPr>
          <p:cNvPr id="4" name="Slide Number Placeholder 3"/>
          <p:cNvSpPr>
            <a:spLocks noGrp="1"/>
          </p:cNvSpPr>
          <p:nvPr>
            <p:ph type="sldNum" sz="quarter" idx="10"/>
          </p:nvPr>
        </p:nvSpPr>
        <p:spPr/>
        <p:txBody>
          <a:bodyPr/>
          <a:lstStyle/>
          <a:p>
            <a:fld id="{5DF6F656-6DCA-4DD5-818D-B7E146EE0D93}" type="slidenum">
              <a:rPr lang="en-US" smtClean="0"/>
              <a:t>27</a:t>
            </a:fld>
            <a:endParaRPr lang="en-US"/>
          </a:p>
        </p:txBody>
      </p:sp>
    </p:spTree>
    <p:extLst>
      <p:ext uri="{BB962C8B-B14F-4D97-AF65-F5344CB8AC3E}">
        <p14:creationId xmlns:p14="http://schemas.microsoft.com/office/powerpoint/2010/main" val="421829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in the smooth case, where the</a:t>
            </a:r>
            <a:r>
              <a:rPr lang="en-US" baseline="0" dirty="0"/>
              <a:t> ascending manifold of a critical point is the clusters of integral lines originating a it,</a:t>
            </a:r>
          </a:p>
          <a:p>
            <a:r>
              <a:rPr lang="en-US" baseline="0" dirty="0"/>
              <a:t>In the discrete case, the V-paths ending at a critical cell form its ascending manifold</a:t>
            </a:r>
            <a:endParaRPr lang="en-US" dirty="0"/>
          </a:p>
        </p:txBody>
      </p:sp>
      <p:sp>
        <p:nvSpPr>
          <p:cNvPr id="4" name="Slide Number Placeholder 3"/>
          <p:cNvSpPr>
            <a:spLocks noGrp="1"/>
          </p:cNvSpPr>
          <p:nvPr>
            <p:ph type="sldNum" sz="quarter" idx="10"/>
          </p:nvPr>
        </p:nvSpPr>
        <p:spPr/>
        <p:txBody>
          <a:bodyPr/>
          <a:lstStyle/>
          <a:p>
            <a:fld id="{5DF6F656-6DCA-4DD5-818D-B7E146EE0D93}" type="slidenum">
              <a:rPr lang="en-US" smtClean="0"/>
              <a:t>28</a:t>
            </a:fld>
            <a:endParaRPr lang="en-US"/>
          </a:p>
        </p:txBody>
      </p:sp>
    </p:spTree>
    <p:extLst>
      <p:ext uri="{BB962C8B-B14F-4D97-AF65-F5344CB8AC3E}">
        <p14:creationId xmlns:p14="http://schemas.microsoft.com/office/powerpoint/2010/main" val="296637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in the smooth case, descending </a:t>
            </a:r>
            <a:r>
              <a:rPr lang="en-US" dirty="0" err="1"/>
              <a:t>maniofolds</a:t>
            </a:r>
            <a:r>
              <a:rPr lang="en-US" baseline="0" dirty="0"/>
              <a:t> are formed by clusters of integral lines sharing a common destination,</a:t>
            </a:r>
          </a:p>
          <a:p>
            <a:r>
              <a:rPr lang="en-US" baseline="0" dirty="0"/>
              <a:t>In the discrete case, it is the V-paths sharing a common origin</a:t>
            </a:r>
            <a:endParaRPr lang="en-US" dirty="0"/>
          </a:p>
        </p:txBody>
      </p:sp>
      <p:sp>
        <p:nvSpPr>
          <p:cNvPr id="4" name="Slide Number Placeholder 3"/>
          <p:cNvSpPr>
            <a:spLocks noGrp="1"/>
          </p:cNvSpPr>
          <p:nvPr>
            <p:ph type="sldNum" sz="quarter" idx="10"/>
          </p:nvPr>
        </p:nvSpPr>
        <p:spPr/>
        <p:txBody>
          <a:bodyPr/>
          <a:lstStyle/>
          <a:p>
            <a:fld id="{5DF6F656-6DCA-4DD5-818D-B7E146EE0D93}" type="slidenum">
              <a:rPr lang="en-US" smtClean="0"/>
              <a:t>29</a:t>
            </a:fld>
            <a:endParaRPr lang="en-US"/>
          </a:p>
        </p:txBody>
      </p:sp>
    </p:spTree>
    <p:extLst>
      <p:ext uri="{BB962C8B-B14F-4D97-AF65-F5344CB8AC3E}">
        <p14:creationId xmlns:p14="http://schemas.microsoft.com/office/powerpoint/2010/main" val="669931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DC1EC-BE72-B84C-A64B-84D415BBFE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1B1B57-E683-4A43-8618-A69084263E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35BB08-6AF0-FD49-80F8-C30813D76581}"/>
              </a:ext>
            </a:extLst>
          </p:cNvPr>
          <p:cNvSpPr>
            <a:spLocks noGrp="1"/>
          </p:cNvSpPr>
          <p:nvPr>
            <p:ph type="dt" sz="half" idx="10"/>
          </p:nvPr>
        </p:nvSpPr>
        <p:spPr/>
        <p:txBody>
          <a:bodyPr/>
          <a:lstStyle/>
          <a:p>
            <a:fld id="{6F3B3449-C963-8445-84E3-3EB1CFBD511C}" type="datetime1">
              <a:rPr lang="en-US" smtClean="0"/>
              <a:t>10/18/18</a:t>
            </a:fld>
            <a:endParaRPr lang="en-US"/>
          </a:p>
        </p:txBody>
      </p:sp>
      <p:sp>
        <p:nvSpPr>
          <p:cNvPr id="5" name="Footer Placeholder 4">
            <a:extLst>
              <a:ext uri="{FF2B5EF4-FFF2-40B4-BE49-F238E27FC236}">
                <a16:creationId xmlns:a16="http://schemas.microsoft.com/office/drawing/2014/main" id="{461A196C-FFE7-704A-825C-913E405B5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81DAF-76EF-5344-8787-7C17BC3215C4}"/>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1078768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F48AC-EAB2-6B46-B890-2CA15324CB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DBDA50-2563-D245-B02A-F3D53D9BBB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BFCE3-7735-EE41-98A8-59DA46D33F96}"/>
              </a:ext>
            </a:extLst>
          </p:cNvPr>
          <p:cNvSpPr>
            <a:spLocks noGrp="1"/>
          </p:cNvSpPr>
          <p:nvPr>
            <p:ph type="dt" sz="half" idx="10"/>
          </p:nvPr>
        </p:nvSpPr>
        <p:spPr/>
        <p:txBody>
          <a:bodyPr/>
          <a:lstStyle/>
          <a:p>
            <a:fld id="{660D653C-1834-2C49-A5E4-9E8B497625AB}" type="datetime1">
              <a:rPr lang="en-US" smtClean="0"/>
              <a:t>10/18/18</a:t>
            </a:fld>
            <a:endParaRPr lang="en-US"/>
          </a:p>
        </p:txBody>
      </p:sp>
      <p:sp>
        <p:nvSpPr>
          <p:cNvPr id="5" name="Footer Placeholder 4">
            <a:extLst>
              <a:ext uri="{FF2B5EF4-FFF2-40B4-BE49-F238E27FC236}">
                <a16:creationId xmlns:a16="http://schemas.microsoft.com/office/drawing/2014/main" id="{EB9F3CE6-CEB9-5D46-BC8F-08094B17A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2154C-AF75-0D41-85D2-512EA80E4CC0}"/>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1862376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32A4E2-80FE-F44E-8ECA-01CA6EB0D4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1AE014-5B8E-274F-A3A0-74EE17104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0346E-BB13-5F42-820E-1FD897BE2BE2}"/>
              </a:ext>
            </a:extLst>
          </p:cNvPr>
          <p:cNvSpPr>
            <a:spLocks noGrp="1"/>
          </p:cNvSpPr>
          <p:nvPr>
            <p:ph type="dt" sz="half" idx="10"/>
          </p:nvPr>
        </p:nvSpPr>
        <p:spPr/>
        <p:txBody>
          <a:bodyPr/>
          <a:lstStyle/>
          <a:p>
            <a:fld id="{2BAE945B-F8F7-244A-8487-0656064A54B3}" type="datetime1">
              <a:rPr lang="en-US" smtClean="0"/>
              <a:t>10/18/18</a:t>
            </a:fld>
            <a:endParaRPr lang="en-US"/>
          </a:p>
        </p:txBody>
      </p:sp>
      <p:sp>
        <p:nvSpPr>
          <p:cNvPr id="5" name="Footer Placeholder 4">
            <a:extLst>
              <a:ext uri="{FF2B5EF4-FFF2-40B4-BE49-F238E27FC236}">
                <a16:creationId xmlns:a16="http://schemas.microsoft.com/office/drawing/2014/main" id="{E5F38C17-3A4B-A54A-93A4-00CD5DD36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64FE7-0299-C745-996E-636D02BDB9A7}"/>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1495130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139AE-BB0D-684F-A4A1-0AC4CFB036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025228-A1DB-DA41-AF5F-5361323B551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E2F73-6A4C-0B4A-B25E-AFB45AFBBFA3}"/>
              </a:ext>
            </a:extLst>
          </p:cNvPr>
          <p:cNvSpPr>
            <a:spLocks noGrp="1"/>
          </p:cNvSpPr>
          <p:nvPr>
            <p:ph type="dt" sz="half" idx="10"/>
          </p:nvPr>
        </p:nvSpPr>
        <p:spPr/>
        <p:txBody>
          <a:bodyPr/>
          <a:lstStyle/>
          <a:p>
            <a:fld id="{4469300D-2E41-4B4E-8898-234E63130E77}" type="datetime1">
              <a:rPr lang="en-US" smtClean="0"/>
              <a:t>10/18/18</a:t>
            </a:fld>
            <a:endParaRPr lang="en-US"/>
          </a:p>
        </p:txBody>
      </p:sp>
      <p:sp>
        <p:nvSpPr>
          <p:cNvPr id="5" name="Footer Placeholder 4">
            <a:extLst>
              <a:ext uri="{FF2B5EF4-FFF2-40B4-BE49-F238E27FC236}">
                <a16:creationId xmlns:a16="http://schemas.microsoft.com/office/drawing/2014/main" id="{1BD96162-722E-F14D-9DBA-27AFF8017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FE2C2-CF87-2849-A12A-70B254F6612E}"/>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232933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5287F-7E69-1143-8C5D-427C77E350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0E4CEA-FC8D-1845-B98C-A369189962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9F47B9-0DEC-6E42-910B-835BDACCC2B8}"/>
              </a:ext>
            </a:extLst>
          </p:cNvPr>
          <p:cNvSpPr>
            <a:spLocks noGrp="1"/>
          </p:cNvSpPr>
          <p:nvPr>
            <p:ph type="dt" sz="half" idx="10"/>
          </p:nvPr>
        </p:nvSpPr>
        <p:spPr/>
        <p:txBody>
          <a:bodyPr/>
          <a:lstStyle/>
          <a:p>
            <a:fld id="{03933706-9E19-C746-8557-588C7C0275EB}" type="datetime1">
              <a:rPr lang="en-US" smtClean="0"/>
              <a:t>10/18/18</a:t>
            </a:fld>
            <a:endParaRPr lang="en-US"/>
          </a:p>
        </p:txBody>
      </p:sp>
      <p:sp>
        <p:nvSpPr>
          <p:cNvPr id="5" name="Footer Placeholder 4">
            <a:extLst>
              <a:ext uri="{FF2B5EF4-FFF2-40B4-BE49-F238E27FC236}">
                <a16:creationId xmlns:a16="http://schemas.microsoft.com/office/drawing/2014/main" id="{8FBE97E7-97A5-624A-98ED-D9B751FCC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65398B-4425-4B42-BAB1-B6504026ED5C}"/>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4156549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762E4-4CD6-3F46-8359-01BB381FE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AB0FB2-E184-C540-823D-2007B85457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621265-B1A7-2C46-8D6E-C5EAD959E5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B059C9-2767-4245-97AB-6669CE1551B3}"/>
              </a:ext>
            </a:extLst>
          </p:cNvPr>
          <p:cNvSpPr>
            <a:spLocks noGrp="1"/>
          </p:cNvSpPr>
          <p:nvPr>
            <p:ph type="dt" sz="half" idx="10"/>
          </p:nvPr>
        </p:nvSpPr>
        <p:spPr/>
        <p:txBody>
          <a:bodyPr/>
          <a:lstStyle/>
          <a:p>
            <a:fld id="{34A58791-C22F-A048-9040-C035A725AFC9}" type="datetime1">
              <a:rPr lang="en-US" smtClean="0"/>
              <a:t>10/18/18</a:t>
            </a:fld>
            <a:endParaRPr lang="en-US"/>
          </a:p>
        </p:txBody>
      </p:sp>
      <p:sp>
        <p:nvSpPr>
          <p:cNvPr id="6" name="Footer Placeholder 5">
            <a:extLst>
              <a:ext uri="{FF2B5EF4-FFF2-40B4-BE49-F238E27FC236}">
                <a16:creationId xmlns:a16="http://schemas.microsoft.com/office/drawing/2014/main" id="{B9166E59-0A9F-E748-B4CC-5BA43CB7B4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2BE27-6039-7A4D-B837-A7F9E2D3C504}"/>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3824032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EF7A-398A-664F-95B3-A44E158416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9EDEB0-99CF-5444-8B5E-B77A028292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598AC5-5158-C64B-9AD1-B4D480BCA4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9BB958-9405-014E-9986-9711D628C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3930F9-FAA2-474A-8DD7-82064D8C92E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E0A371-2E8F-7843-A7AC-F1887111710C}"/>
              </a:ext>
            </a:extLst>
          </p:cNvPr>
          <p:cNvSpPr>
            <a:spLocks noGrp="1"/>
          </p:cNvSpPr>
          <p:nvPr>
            <p:ph type="dt" sz="half" idx="10"/>
          </p:nvPr>
        </p:nvSpPr>
        <p:spPr/>
        <p:txBody>
          <a:bodyPr/>
          <a:lstStyle/>
          <a:p>
            <a:fld id="{E4955159-F756-F341-A169-FB3F97D9C9C5}" type="datetime1">
              <a:rPr lang="en-US" smtClean="0"/>
              <a:t>10/18/18</a:t>
            </a:fld>
            <a:endParaRPr lang="en-US"/>
          </a:p>
        </p:txBody>
      </p:sp>
      <p:sp>
        <p:nvSpPr>
          <p:cNvPr id="8" name="Footer Placeholder 7">
            <a:extLst>
              <a:ext uri="{FF2B5EF4-FFF2-40B4-BE49-F238E27FC236}">
                <a16:creationId xmlns:a16="http://schemas.microsoft.com/office/drawing/2014/main" id="{FC52826B-FE49-BA49-9AC5-96A9643278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684A4B-6AE1-B746-B978-7B6062720388}"/>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1231703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BD5B9-E883-A447-8458-0B863F799C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F1F4D5-0E12-854B-AC33-643C8B723C15}"/>
              </a:ext>
            </a:extLst>
          </p:cNvPr>
          <p:cNvSpPr>
            <a:spLocks noGrp="1"/>
          </p:cNvSpPr>
          <p:nvPr>
            <p:ph type="dt" sz="half" idx="10"/>
          </p:nvPr>
        </p:nvSpPr>
        <p:spPr/>
        <p:txBody>
          <a:bodyPr/>
          <a:lstStyle/>
          <a:p>
            <a:fld id="{F4F07604-4664-3B4F-9A43-F344B78AAEB5}" type="datetime1">
              <a:rPr lang="en-US" smtClean="0"/>
              <a:t>10/18/18</a:t>
            </a:fld>
            <a:endParaRPr lang="en-US"/>
          </a:p>
        </p:txBody>
      </p:sp>
      <p:sp>
        <p:nvSpPr>
          <p:cNvPr id="4" name="Footer Placeholder 3">
            <a:extLst>
              <a:ext uri="{FF2B5EF4-FFF2-40B4-BE49-F238E27FC236}">
                <a16:creationId xmlns:a16="http://schemas.microsoft.com/office/drawing/2014/main" id="{FD565B5C-D4D6-C147-9109-09F6A0493F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C55BE-2968-E84A-96C8-9E4EBBAA0F8E}"/>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254959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4DBAC-AA91-3440-9871-8A6A35ACB44B}"/>
              </a:ext>
            </a:extLst>
          </p:cNvPr>
          <p:cNvSpPr>
            <a:spLocks noGrp="1"/>
          </p:cNvSpPr>
          <p:nvPr>
            <p:ph type="dt" sz="half" idx="10"/>
          </p:nvPr>
        </p:nvSpPr>
        <p:spPr/>
        <p:txBody>
          <a:bodyPr/>
          <a:lstStyle/>
          <a:p>
            <a:fld id="{2DDA6A87-64E5-6F42-9780-3FD851266124}" type="datetime1">
              <a:rPr lang="en-US" smtClean="0"/>
              <a:t>10/18/18</a:t>
            </a:fld>
            <a:endParaRPr lang="en-US"/>
          </a:p>
        </p:txBody>
      </p:sp>
      <p:sp>
        <p:nvSpPr>
          <p:cNvPr id="3" name="Footer Placeholder 2">
            <a:extLst>
              <a:ext uri="{FF2B5EF4-FFF2-40B4-BE49-F238E27FC236}">
                <a16:creationId xmlns:a16="http://schemas.microsoft.com/office/drawing/2014/main" id="{90971EFA-5344-AB47-B6A9-6A2628A21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5E3770-1441-534D-9A17-7F4CBDC99346}"/>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2058299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FC359-1BBA-C249-8B18-10427497E5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7DB180-EF9E-114D-ABEA-BD2E4E9C9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89A68-2E43-664D-AD63-5423BDEF9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86F20C-A146-6B42-85A8-6A512C602707}"/>
              </a:ext>
            </a:extLst>
          </p:cNvPr>
          <p:cNvSpPr>
            <a:spLocks noGrp="1"/>
          </p:cNvSpPr>
          <p:nvPr>
            <p:ph type="dt" sz="half" idx="10"/>
          </p:nvPr>
        </p:nvSpPr>
        <p:spPr/>
        <p:txBody>
          <a:bodyPr/>
          <a:lstStyle/>
          <a:p>
            <a:fld id="{1A1010BF-2403-A34C-ACF4-95E333F6E3EC}" type="datetime1">
              <a:rPr lang="en-US" smtClean="0"/>
              <a:t>10/18/18</a:t>
            </a:fld>
            <a:endParaRPr lang="en-US"/>
          </a:p>
        </p:txBody>
      </p:sp>
      <p:sp>
        <p:nvSpPr>
          <p:cNvPr id="6" name="Footer Placeholder 5">
            <a:extLst>
              <a:ext uri="{FF2B5EF4-FFF2-40B4-BE49-F238E27FC236}">
                <a16:creationId xmlns:a16="http://schemas.microsoft.com/office/drawing/2014/main" id="{0D241965-216E-0C4E-B4E4-06AF1EB1F9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50F93-5C0B-2347-A015-8C78AC06CEEB}"/>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273240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307E7-9746-4845-9EF1-ED3FAC97F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201B4-0048-8446-9180-5152C959D3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C61418-9F00-7D45-B547-3AF959685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1B6AC2-D40C-B748-93AD-166F227753AE}"/>
              </a:ext>
            </a:extLst>
          </p:cNvPr>
          <p:cNvSpPr>
            <a:spLocks noGrp="1"/>
          </p:cNvSpPr>
          <p:nvPr>
            <p:ph type="dt" sz="half" idx="10"/>
          </p:nvPr>
        </p:nvSpPr>
        <p:spPr/>
        <p:txBody>
          <a:bodyPr/>
          <a:lstStyle/>
          <a:p>
            <a:fld id="{392DB87D-AF59-6441-B06F-358C142A9215}" type="datetime1">
              <a:rPr lang="en-US" smtClean="0"/>
              <a:t>10/18/18</a:t>
            </a:fld>
            <a:endParaRPr lang="en-US"/>
          </a:p>
        </p:txBody>
      </p:sp>
      <p:sp>
        <p:nvSpPr>
          <p:cNvPr id="6" name="Footer Placeholder 5">
            <a:extLst>
              <a:ext uri="{FF2B5EF4-FFF2-40B4-BE49-F238E27FC236}">
                <a16:creationId xmlns:a16="http://schemas.microsoft.com/office/drawing/2014/main" id="{4B69975C-DEB6-2347-A0A1-370863FC93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1E17C8-5CAF-364D-8041-791DF3EAD372}"/>
              </a:ext>
            </a:extLst>
          </p:cNvPr>
          <p:cNvSpPr>
            <a:spLocks noGrp="1"/>
          </p:cNvSpPr>
          <p:nvPr>
            <p:ph type="sldNum" sz="quarter" idx="12"/>
          </p:nvPr>
        </p:nvSpPr>
        <p:spPr/>
        <p:txBody>
          <a:bodyPr/>
          <a:lstStyle/>
          <a:p>
            <a:fld id="{76766DBB-7DB8-5E44-B33E-3D0AFE12A24F}" type="slidenum">
              <a:rPr lang="en-US" smtClean="0"/>
              <a:t>‹#›</a:t>
            </a:fld>
            <a:endParaRPr lang="en-US"/>
          </a:p>
        </p:txBody>
      </p:sp>
    </p:spTree>
    <p:extLst>
      <p:ext uri="{BB962C8B-B14F-4D97-AF65-F5344CB8AC3E}">
        <p14:creationId xmlns:p14="http://schemas.microsoft.com/office/powerpoint/2010/main" val="290751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46F83-4C0E-2B41-B7F3-468AFA66C466}"/>
              </a:ext>
            </a:extLst>
          </p:cNvPr>
          <p:cNvSpPr>
            <a:spLocks noGrp="1"/>
          </p:cNvSpPr>
          <p:nvPr>
            <p:ph type="title"/>
          </p:nvPr>
        </p:nvSpPr>
        <p:spPr>
          <a:xfrm>
            <a:off x="220980" y="200533"/>
            <a:ext cx="11750040" cy="118021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1FF4BB2-CE95-9042-B89D-8AE4882DADB1}"/>
              </a:ext>
            </a:extLst>
          </p:cNvPr>
          <p:cNvSpPr>
            <a:spLocks noGrp="1"/>
          </p:cNvSpPr>
          <p:nvPr>
            <p:ph type="body" idx="1"/>
          </p:nvPr>
        </p:nvSpPr>
        <p:spPr>
          <a:xfrm>
            <a:off x="220980" y="1469008"/>
            <a:ext cx="11750040" cy="48037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B388683-A31D-FF4A-A111-8E80A6C7C584}"/>
              </a:ext>
            </a:extLst>
          </p:cNvPr>
          <p:cNvSpPr>
            <a:spLocks noGrp="1"/>
          </p:cNvSpPr>
          <p:nvPr>
            <p:ph type="dt" sz="half" idx="2"/>
          </p:nvPr>
        </p:nvSpPr>
        <p:spPr>
          <a:xfrm>
            <a:off x="22098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ndara" panose="020E0502030303020204" pitchFamily="34" charset="0"/>
              </a:defRPr>
            </a:lvl1pPr>
          </a:lstStyle>
          <a:p>
            <a:fld id="{C789BF33-F965-6D4D-947C-0D0B62B77698}" type="datetime1">
              <a:rPr lang="en-US" smtClean="0"/>
              <a:t>10/18/18</a:t>
            </a:fld>
            <a:endParaRPr lang="en-US" dirty="0"/>
          </a:p>
        </p:txBody>
      </p:sp>
      <p:sp>
        <p:nvSpPr>
          <p:cNvPr id="5" name="Footer Placeholder 4">
            <a:extLst>
              <a:ext uri="{FF2B5EF4-FFF2-40B4-BE49-F238E27FC236}">
                <a16:creationId xmlns:a16="http://schemas.microsoft.com/office/drawing/2014/main" id="{EF515160-A80A-9E42-8A67-C1905BD45F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ndara" panose="020E0502030303020204" pitchFamily="34" charset="0"/>
              </a:defRPr>
            </a:lvl1pPr>
          </a:lstStyle>
          <a:p>
            <a:endParaRPr lang="en-US" dirty="0"/>
          </a:p>
        </p:txBody>
      </p:sp>
      <p:sp>
        <p:nvSpPr>
          <p:cNvPr id="6" name="Slide Number Placeholder 5">
            <a:extLst>
              <a:ext uri="{FF2B5EF4-FFF2-40B4-BE49-F238E27FC236}">
                <a16:creationId xmlns:a16="http://schemas.microsoft.com/office/drawing/2014/main" id="{19058B41-29F2-4B4E-A330-5E16BDF190FB}"/>
              </a:ext>
            </a:extLst>
          </p:cNvPr>
          <p:cNvSpPr>
            <a:spLocks noGrp="1"/>
          </p:cNvSpPr>
          <p:nvPr>
            <p:ph type="sldNum" sz="quarter" idx="4"/>
          </p:nvPr>
        </p:nvSpPr>
        <p:spPr>
          <a:xfrm>
            <a:off x="9227820"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66DBB-7DB8-5E44-B33E-3D0AFE12A24F}" type="slidenum">
              <a:rPr lang="en-US" smtClean="0"/>
              <a:t>‹#›</a:t>
            </a:fld>
            <a:endParaRPr lang="en-US" dirty="0"/>
          </a:p>
        </p:txBody>
      </p:sp>
    </p:spTree>
    <p:extLst>
      <p:ext uri="{BB962C8B-B14F-4D97-AF65-F5344CB8AC3E}">
        <p14:creationId xmlns:p14="http://schemas.microsoft.com/office/powerpoint/2010/main" val="755409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800" kern="1200">
          <a:solidFill>
            <a:schemeClr val="accent1"/>
          </a:solidFill>
          <a:latin typeface="Candara" panose="020E05020303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wmf"/></Relationships>
</file>

<file path=ppt/slides/_rels/slide1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39.tiff"/></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3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github.com/LLNL/TopoM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tiff"/><Relationship Id="rId1" Type="http://schemas.openxmlformats.org/officeDocument/2006/relationships/slideLayout" Target="../slideLayouts/slideLayout2.xml"/><Relationship Id="rId6" Type="http://schemas.openxmlformats.org/officeDocument/2006/relationships/image" Target="../media/image81.tiff"/><Relationship Id="rId5" Type="http://schemas.openxmlformats.org/officeDocument/2006/relationships/image" Target="../media/image80.tiff"/><Relationship Id="rId4" Type="http://schemas.openxmlformats.org/officeDocument/2006/relationships/image" Target="../media/image79.tiff"/></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hyperlink" Target="file:////C:/pascucci/data/ViSUS-demo-CD-windows/RUN_VISUS_DEMO_PPM_WITH_FOX_high_res.ba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eg"/><Relationship Id="rId7" Type="http://schemas.openxmlformats.org/officeDocument/2006/relationships/hyperlink" Target="file:////C:/pascucci/data/demo-topology/contour-tree-viewer/_DEMO_3d-rho-spectrum-topology.bat"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jpe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20A10-9C36-AD4A-9F72-5502A974BBDB}"/>
              </a:ext>
            </a:extLst>
          </p:cNvPr>
          <p:cNvSpPr>
            <a:spLocks noGrp="1"/>
          </p:cNvSpPr>
          <p:nvPr>
            <p:ph type="ctrTitle"/>
          </p:nvPr>
        </p:nvSpPr>
        <p:spPr>
          <a:xfrm>
            <a:off x="448734" y="1763141"/>
            <a:ext cx="11294533" cy="1183260"/>
          </a:xfrm>
        </p:spPr>
        <p:txBody>
          <a:bodyPr>
            <a:noAutofit/>
          </a:bodyPr>
          <a:lstStyle/>
          <a:p>
            <a:r>
              <a:rPr lang="en-US" sz="4000" dirty="0"/>
              <a:t>Topological Exploration for </a:t>
            </a:r>
            <a:br>
              <a:rPr lang="en-US" sz="4000" dirty="0"/>
            </a:br>
            <a:r>
              <a:rPr lang="en-US" sz="4000" dirty="0"/>
              <a:t>Molecular and Condensed-Matter Systems</a:t>
            </a:r>
          </a:p>
        </p:txBody>
      </p:sp>
      <p:sp>
        <p:nvSpPr>
          <p:cNvPr id="3" name="Subtitle 2">
            <a:extLst>
              <a:ext uri="{FF2B5EF4-FFF2-40B4-BE49-F238E27FC236}">
                <a16:creationId xmlns:a16="http://schemas.microsoft.com/office/drawing/2014/main" id="{24E1CB0F-6A2F-494F-84FB-3A5092AE6365}"/>
              </a:ext>
            </a:extLst>
          </p:cNvPr>
          <p:cNvSpPr>
            <a:spLocks noGrp="1"/>
          </p:cNvSpPr>
          <p:nvPr>
            <p:ph type="subTitle" idx="1"/>
          </p:nvPr>
        </p:nvSpPr>
        <p:spPr>
          <a:xfrm>
            <a:off x="1524000" y="3313043"/>
            <a:ext cx="9144000" cy="769581"/>
          </a:xfrm>
        </p:spPr>
        <p:txBody>
          <a:bodyPr>
            <a:noAutofit/>
          </a:bodyPr>
          <a:lstStyle/>
          <a:p>
            <a:r>
              <a:rPr lang="en-US" dirty="0"/>
              <a:t>Harsh Bhatia</a:t>
            </a:r>
          </a:p>
        </p:txBody>
      </p:sp>
      <p:sp>
        <p:nvSpPr>
          <p:cNvPr id="11" name="Rectangle 10">
            <a:extLst>
              <a:ext uri="{FF2B5EF4-FFF2-40B4-BE49-F238E27FC236}">
                <a16:creationId xmlns:a16="http://schemas.microsoft.com/office/drawing/2014/main" id="{B757E57D-E30A-4C45-94DA-2B398C86D03B}"/>
              </a:ext>
            </a:extLst>
          </p:cNvPr>
          <p:cNvSpPr/>
          <p:nvPr/>
        </p:nvSpPr>
        <p:spPr>
          <a:xfrm>
            <a:off x="0" y="6219848"/>
            <a:ext cx="12192000" cy="584775"/>
          </a:xfrm>
          <a:prstGeom prst="rect">
            <a:avLst/>
          </a:prstGeom>
        </p:spPr>
        <p:txBody>
          <a:bodyPr wrap="square">
            <a:spAutoFit/>
          </a:bodyPr>
          <a:lstStyle/>
          <a:p>
            <a:pPr algn="just"/>
            <a:r>
              <a:rPr lang="en-US" sz="800" dirty="0">
                <a:latin typeface="Candara" panose="020E0502030303020204" pitchFamily="34" charset="0"/>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 </a:t>
            </a:r>
          </a:p>
        </p:txBody>
      </p:sp>
      <p:sp>
        <p:nvSpPr>
          <p:cNvPr id="6" name="Rectangle 5">
            <a:extLst>
              <a:ext uri="{FF2B5EF4-FFF2-40B4-BE49-F238E27FC236}">
                <a16:creationId xmlns:a16="http://schemas.microsoft.com/office/drawing/2014/main" id="{83A66938-59A6-F248-8B07-70E50034E74A}"/>
              </a:ext>
            </a:extLst>
          </p:cNvPr>
          <p:cNvSpPr/>
          <p:nvPr/>
        </p:nvSpPr>
        <p:spPr>
          <a:xfrm>
            <a:off x="0" y="6074634"/>
            <a:ext cx="12192000" cy="215444"/>
          </a:xfrm>
          <a:prstGeom prst="rect">
            <a:avLst/>
          </a:prstGeom>
        </p:spPr>
        <p:txBody>
          <a:bodyPr wrap="square">
            <a:spAutoFit/>
          </a:bodyPr>
          <a:lstStyle/>
          <a:p>
            <a:pPr algn="just"/>
            <a:r>
              <a:rPr lang="en-US" sz="800" dirty="0">
                <a:latin typeface="Candara" panose="020E0502030303020204" pitchFamily="34" charset="0"/>
              </a:rPr>
              <a:t>This work was performed under the auspices of the U.S. Department of Energy by Lawrence Livermore National Laboratory (LLNL) under contract DE-AC52-07NA27344. LLNL-PRES-759562</a:t>
            </a:r>
          </a:p>
        </p:txBody>
      </p:sp>
      <p:sp>
        <p:nvSpPr>
          <p:cNvPr id="8" name="Subtitle 2">
            <a:extLst>
              <a:ext uri="{FF2B5EF4-FFF2-40B4-BE49-F238E27FC236}">
                <a16:creationId xmlns:a16="http://schemas.microsoft.com/office/drawing/2014/main" id="{845DC510-3190-A24A-BB4C-E9B18F49E450}"/>
              </a:ext>
            </a:extLst>
          </p:cNvPr>
          <p:cNvSpPr txBox="1">
            <a:spLocks/>
          </p:cNvSpPr>
          <p:nvPr/>
        </p:nvSpPr>
        <p:spPr>
          <a:xfrm>
            <a:off x="1524000" y="3738811"/>
            <a:ext cx="9144000" cy="7104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andara" panose="020E05020303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andara" panose="020E05020303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andara" panose="020E05020303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ndara" panose="020E05020303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ndara" panose="020E05020303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Oct 16, 2018</a:t>
            </a:r>
          </a:p>
        </p:txBody>
      </p:sp>
      <p:pic>
        <p:nvPicPr>
          <p:cNvPr id="5" name="Picture 4">
            <a:extLst>
              <a:ext uri="{FF2B5EF4-FFF2-40B4-BE49-F238E27FC236}">
                <a16:creationId xmlns:a16="http://schemas.microsoft.com/office/drawing/2014/main" id="{01F59AF8-49FB-F849-AE1D-E2F029AD920C}"/>
              </a:ext>
            </a:extLst>
          </p:cNvPr>
          <p:cNvPicPr>
            <a:picLocks noChangeAspect="1"/>
          </p:cNvPicPr>
          <p:nvPr/>
        </p:nvPicPr>
        <p:blipFill>
          <a:blip r:embed="rId3"/>
          <a:stretch>
            <a:fillRect/>
          </a:stretch>
        </p:blipFill>
        <p:spPr>
          <a:xfrm>
            <a:off x="2431773" y="4509073"/>
            <a:ext cx="1969599" cy="1017341"/>
          </a:xfrm>
          <a:prstGeom prst="rect">
            <a:avLst/>
          </a:prstGeom>
        </p:spPr>
      </p:pic>
      <p:pic>
        <p:nvPicPr>
          <p:cNvPr id="12" name="Picture 11" descr="C:\Users\josh\Desktop\hixels-talk\LLNL-logo.gif">
            <a:extLst>
              <a:ext uri="{FF2B5EF4-FFF2-40B4-BE49-F238E27FC236}">
                <a16:creationId xmlns:a16="http://schemas.microsoft.com/office/drawing/2014/main" id="{EB222B60-04FF-8241-8981-F1CBC4799566}"/>
              </a:ext>
            </a:extLst>
          </p:cNvPr>
          <p:cNvPicPr>
            <a:picLocks noChangeAspect="1" noChangeArrowheads="1"/>
          </p:cNvPicPr>
          <p:nvPr/>
        </p:nvPicPr>
        <p:blipFill>
          <a:blip r:embed="rId4" cstate="print"/>
          <a:srcRect/>
          <a:stretch>
            <a:fillRect/>
          </a:stretch>
        </p:blipFill>
        <p:spPr bwMode="auto">
          <a:xfrm>
            <a:off x="4401372" y="4768749"/>
            <a:ext cx="3389255" cy="619761"/>
          </a:xfrm>
          <a:prstGeom prst="rect">
            <a:avLst/>
          </a:prstGeom>
          <a:noFill/>
        </p:spPr>
      </p:pic>
      <p:pic>
        <p:nvPicPr>
          <p:cNvPr id="10" name="Picture 9" descr="http://blog.stratnews.com/wp-content/uploads/2013/10/sci-logo-300.png">
            <a:extLst>
              <a:ext uri="{FF2B5EF4-FFF2-40B4-BE49-F238E27FC236}">
                <a16:creationId xmlns:a16="http://schemas.microsoft.com/office/drawing/2014/main" id="{BCD9A068-D085-034F-B43C-7389FEE72F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3529" y="4756491"/>
            <a:ext cx="1367631" cy="63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193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417C-BA18-C644-90AE-CCD5D6C20A7D}"/>
              </a:ext>
            </a:extLst>
          </p:cNvPr>
          <p:cNvSpPr>
            <a:spLocks noGrp="1"/>
          </p:cNvSpPr>
          <p:nvPr>
            <p:ph type="title"/>
          </p:nvPr>
        </p:nvSpPr>
        <p:spPr/>
        <p:txBody>
          <a:bodyPr/>
          <a:lstStyle/>
          <a:p>
            <a:r>
              <a:rPr lang="en-US" dirty="0"/>
              <a:t>Topology is the study of properties under </a:t>
            </a:r>
            <a:br>
              <a:rPr lang="en-US" dirty="0"/>
            </a:br>
            <a:r>
              <a:rPr lang="en-US" dirty="0"/>
              <a:t>continuous  deformations</a:t>
            </a:r>
          </a:p>
        </p:txBody>
      </p:sp>
      <p:sp>
        <p:nvSpPr>
          <p:cNvPr id="3" name="Content Placeholder 2">
            <a:extLst>
              <a:ext uri="{FF2B5EF4-FFF2-40B4-BE49-F238E27FC236}">
                <a16:creationId xmlns:a16="http://schemas.microsoft.com/office/drawing/2014/main" id="{DEEF5733-F1A6-6944-8F84-C5BED92A7E55}"/>
              </a:ext>
            </a:extLst>
          </p:cNvPr>
          <p:cNvSpPr>
            <a:spLocks noGrp="1"/>
          </p:cNvSpPr>
          <p:nvPr>
            <p:ph idx="1"/>
          </p:nvPr>
        </p:nvSpPr>
        <p:spPr>
          <a:xfrm>
            <a:off x="220980" y="1469008"/>
            <a:ext cx="11750040" cy="4803775"/>
          </a:xfrm>
        </p:spPr>
        <p:txBody>
          <a:bodyPr/>
          <a:lstStyle/>
          <a:p>
            <a:r>
              <a:rPr lang="en-US" dirty="0"/>
              <a:t>Deals with critical points and their spatial connectivity</a:t>
            </a:r>
          </a:p>
        </p:txBody>
      </p:sp>
      <p:grpSp>
        <p:nvGrpSpPr>
          <p:cNvPr id="59" name="Group 58">
            <a:extLst>
              <a:ext uri="{FF2B5EF4-FFF2-40B4-BE49-F238E27FC236}">
                <a16:creationId xmlns:a16="http://schemas.microsoft.com/office/drawing/2014/main" id="{4F6E5603-EE99-C149-82A7-2CCC6F28EAB0}"/>
              </a:ext>
            </a:extLst>
          </p:cNvPr>
          <p:cNvGrpSpPr/>
          <p:nvPr/>
        </p:nvGrpSpPr>
        <p:grpSpPr>
          <a:xfrm>
            <a:off x="1615882" y="2878541"/>
            <a:ext cx="3575259" cy="2235850"/>
            <a:chOff x="213360" y="3198730"/>
            <a:chExt cx="4632960" cy="2678805"/>
          </a:xfrm>
        </p:grpSpPr>
        <p:sp>
          <p:nvSpPr>
            <p:cNvPr id="70" name="Left-Up Arrow 69">
              <a:extLst>
                <a:ext uri="{FF2B5EF4-FFF2-40B4-BE49-F238E27FC236}">
                  <a16:creationId xmlns:a16="http://schemas.microsoft.com/office/drawing/2014/main" id="{7A9DA5AA-4EF9-C346-996D-66C40E77309F}"/>
                </a:ext>
              </a:extLst>
            </p:cNvPr>
            <p:cNvSpPr/>
            <p:nvPr/>
          </p:nvSpPr>
          <p:spPr>
            <a:xfrm flipH="1">
              <a:off x="213360" y="3198730"/>
              <a:ext cx="4632960" cy="2678805"/>
            </a:xfrm>
            <a:prstGeom prst="leftUpArrow">
              <a:avLst>
                <a:gd name="adj1" fmla="val 1563"/>
                <a:gd name="adj2" fmla="val 2548"/>
                <a:gd name="adj3" fmla="val 95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9D0DBBB7-0486-A546-9E9C-B46D975045D5}"/>
                </a:ext>
              </a:extLst>
            </p:cNvPr>
            <p:cNvSpPr/>
            <p:nvPr/>
          </p:nvSpPr>
          <p:spPr>
            <a:xfrm>
              <a:off x="291814" y="3495500"/>
              <a:ext cx="4172755" cy="2076670"/>
            </a:xfrm>
            <a:custGeom>
              <a:avLst/>
              <a:gdLst>
                <a:gd name="connsiteX0" fmla="*/ 0 w 4172755"/>
                <a:gd name="connsiteY0" fmla="*/ 1479177 h 2078555"/>
                <a:gd name="connsiteX1" fmla="*/ 373487 w 4172755"/>
                <a:gd name="connsiteY1" fmla="*/ 577656 h 2078555"/>
                <a:gd name="connsiteX2" fmla="*/ 1068946 w 4172755"/>
                <a:gd name="connsiteY2" fmla="*/ 2007211 h 2078555"/>
                <a:gd name="connsiteX3" fmla="*/ 1455312 w 4172755"/>
                <a:gd name="connsiteY3" fmla="*/ 1582208 h 2078555"/>
                <a:gd name="connsiteX4" fmla="*/ 1609859 w 4172755"/>
                <a:gd name="connsiteY4" fmla="*/ 1736754 h 2078555"/>
                <a:gd name="connsiteX5" fmla="*/ 1880315 w 4172755"/>
                <a:gd name="connsiteY5" fmla="*/ 1298873 h 2078555"/>
                <a:gd name="connsiteX6" fmla="*/ 2240924 w 4172755"/>
                <a:gd name="connsiteY6" fmla="*/ 2045847 h 2078555"/>
                <a:gd name="connsiteX7" fmla="*/ 3206839 w 4172755"/>
                <a:gd name="connsiteY7" fmla="*/ 10985 h 2078555"/>
                <a:gd name="connsiteX8" fmla="*/ 3953814 w 4172755"/>
                <a:gd name="connsiteY8" fmla="*/ 1182963 h 2078555"/>
                <a:gd name="connsiteX9" fmla="*/ 3953814 w 4172755"/>
                <a:gd name="connsiteY9" fmla="*/ 1182963 h 2078555"/>
                <a:gd name="connsiteX10" fmla="*/ 4172755 w 4172755"/>
                <a:gd name="connsiteY10" fmla="*/ 1273115 h 2078555"/>
                <a:gd name="connsiteX0" fmla="*/ 0 w 4172755"/>
                <a:gd name="connsiteY0" fmla="*/ 1480578 h 2079956"/>
                <a:gd name="connsiteX1" fmla="*/ 373487 w 4172755"/>
                <a:gd name="connsiteY1" fmla="*/ 579057 h 2079956"/>
                <a:gd name="connsiteX2" fmla="*/ 1068946 w 4172755"/>
                <a:gd name="connsiteY2" fmla="*/ 2008612 h 2079956"/>
                <a:gd name="connsiteX3" fmla="*/ 1455312 w 4172755"/>
                <a:gd name="connsiteY3" fmla="*/ 1583609 h 2079956"/>
                <a:gd name="connsiteX4" fmla="*/ 1609859 w 4172755"/>
                <a:gd name="connsiteY4" fmla="*/ 1738155 h 2079956"/>
                <a:gd name="connsiteX5" fmla="*/ 1880315 w 4172755"/>
                <a:gd name="connsiteY5" fmla="*/ 1300274 h 2079956"/>
                <a:gd name="connsiteX6" fmla="*/ 2240924 w 4172755"/>
                <a:gd name="connsiteY6" fmla="*/ 2047248 h 2079956"/>
                <a:gd name="connsiteX7" fmla="*/ 3206839 w 4172755"/>
                <a:gd name="connsiteY7" fmla="*/ 12386 h 2079956"/>
                <a:gd name="connsiteX8" fmla="*/ 3953814 w 4172755"/>
                <a:gd name="connsiteY8" fmla="*/ 1184364 h 2079956"/>
                <a:gd name="connsiteX9" fmla="*/ 4108360 w 4172755"/>
                <a:gd name="connsiteY9" fmla="*/ 991181 h 2079956"/>
                <a:gd name="connsiteX10" fmla="*/ 4172755 w 4172755"/>
                <a:gd name="connsiteY10" fmla="*/ 1274516 h 2079956"/>
                <a:gd name="connsiteX0" fmla="*/ 0 w 4172755"/>
                <a:gd name="connsiteY0" fmla="*/ 1477264 h 2076642"/>
                <a:gd name="connsiteX1" fmla="*/ 373487 w 4172755"/>
                <a:gd name="connsiteY1" fmla="*/ 575743 h 2076642"/>
                <a:gd name="connsiteX2" fmla="*/ 1068946 w 4172755"/>
                <a:gd name="connsiteY2" fmla="*/ 2005298 h 2076642"/>
                <a:gd name="connsiteX3" fmla="*/ 1455312 w 4172755"/>
                <a:gd name="connsiteY3" fmla="*/ 1580295 h 2076642"/>
                <a:gd name="connsiteX4" fmla="*/ 1609859 w 4172755"/>
                <a:gd name="connsiteY4" fmla="*/ 1734841 h 2076642"/>
                <a:gd name="connsiteX5" fmla="*/ 1880315 w 4172755"/>
                <a:gd name="connsiteY5" fmla="*/ 1296960 h 2076642"/>
                <a:gd name="connsiteX6" fmla="*/ 2240924 w 4172755"/>
                <a:gd name="connsiteY6" fmla="*/ 2043934 h 2076642"/>
                <a:gd name="connsiteX7" fmla="*/ 3206839 w 4172755"/>
                <a:gd name="connsiteY7" fmla="*/ 9072 h 2076642"/>
                <a:gd name="connsiteX8" fmla="*/ 3850783 w 4172755"/>
                <a:gd name="connsiteY8" fmla="*/ 1284081 h 2076642"/>
                <a:gd name="connsiteX9" fmla="*/ 4108360 w 4172755"/>
                <a:gd name="connsiteY9" fmla="*/ 987867 h 2076642"/>
                <a:gd name="connsiteX10" fmla="*/ 4172755 w 4172755"/>
                <a:gd name="connsiteY10" fmla="*/ 1271202 h 2076642"/>
                <a:gd name="connsiteX0" fmla="*/ 0 w 4172755"/>
                <a:gd name="connsiteY0" fmla="*/ 1477292 h 2076670"/>
                <a:gd name="connsiteX1" fmla="*/ 373487 w 4172755"/>
                <a:gd name="connsiteY1" fmla="*/ 575771 h 2076670"/>
                <a:gd name="connsiteX2" fmla="*/ 1068946 w 4172755"/>
                <a:gd name="connsiteY2" fmla="*/ 2005326 h 2076670"/>
                <a:gd name="connsiteX3" fmla="*/ 1455312 w 4172755"/>
                <a:gd name="connsiteY3" fmla="*/ 1580323 h 2076670"/>
                <a:gd name="connsiteX4" fmla="*/ 1609859 w 4172755"/>
                <a:gd name="connsiteY4" fmla="*/ 1734869 h 2076670"/>
                <a:gd name="connsiteX5" fmla="*/ 1880315 w 4172755"/>
                <a:gd name="connsiteY5" fmla="*/ 1296988 h 2076670"/>
                <a:gd name="connsiteX6" fmla="*/ 2240924 w 4172755"/>
                <a:gd name="connsiteY6" fmla="*/ 2043962 h 2076670"/>
                <a:gd name="connsiteX7" fmla="*/ 3206839 w 4172755"/>
                <a:gd name="connsiteY7" fmla="*/ 9100 h 2076670"/>
                <a:gd name="connsiteX8" fmla="*/ 3850783 w 4172755"/>
                <a:gd name="connsiteY8" fmla="*/ 1284109 h 2076670"/>
                <a:gd name="connsiteX9" fmla="*/ 4031087 w 4172755"/>
                <a:gd name="connsiteY9" fmla="*/ 1013652 h 2076670"/>
                <a:gd name="connsiteX10" fmla="*/ 4172755 w 4172755"/>
                <a:gd name="connsiteY10" fmla="*/ 1271230 h 207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2755" h="2076670">
                  <a:moveTo>
                    <a:pt x="0" y="1477292"/>
                  </a:moveTo>
                  <a:cubicBezTo>
                    <a:pt x="97664" y="982528"/>
                    <a:pt x="195329" y="487765"/>
                    <a:pt x="373487" y="575771"/>
                  </a:cubicBezTo>
                  <a:cubicBezTo>
                    <a:pt x="551645" y="663777"/>
                    <a:pt x="888642" y="1837901"/>
                    <a:pt x="1068946" y="2005326"/>
                  </a:cubicBezTo>
                  <a:cubicBezTo>
                    <a:pt x="1249250" y="2172751"/>
                    <a:pt x="1365160" y="1625399"/>
                    <a:pt x="1455312" y="1580323"/>
                  </a:cubicBezTo>
                  <a:cubicBezTo>
                    <a:pt x="1545464" y="1535247"/>
                    <a:pt x="1539025" y="1782091"/>
                    <a:pt x="1609859" y="1734869"/>
                  </a:cubicBezTo>
                  <a:cubicBezTo>
                    <a:pt x="1680693" y="1687647"/>
                    <a:pt x="1775138" y="1245473"/>
                    <a:pt x="1880315" y="1296988"/>
                  </a:cubicBezTo>
                  <a:cubicBezTo>
                    <a:pt x="1985492" y="1348503"/>
                    <a:pt x="2019837" y="2258610"/>
                    <a:pt x="2240924" y="2043962"/>
                  </a:cubicBezTo>
                  <a:cubicBezTo>
                    <a:pt x="2462011" y="1829314"/>
                    <a:pt x="2938529" y="135742"/>
                    <a:pt x="3206839" y="9100"/>
                  </a:cubicBezTo>
                  <a:cubicBezTo>
                    <a:pt x="3475149" y="-117542"/>
                    <a:pt x="3713408" y="1116684"/>
                    <a:pt x="3850783" y="1284109"/>
                  </a:cubicBezTo>
                  <a:cubicBezTo>
                    <a:pt x="3988158" y="1451534"/>
                    <a:pt x="3977425" y="1015798"/>
                    <a:pt x="4031087" y="1013652"/>
                  </a:cubicBezTo>
                  <a:cubicBezTo>
                    <a:pt x="4084749" y="1011506"/>
                    <a:pt x="4151290" y="1176785"/>
                    <a:pt x="4172755" y="127123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a:extLst>
              <a:ext uri="{FF2B5EF4-FFF2-40B4-BE49-F238E27FC236}">
                <a16:creationId xmlns:a16="http://schemas.microsoft.com/office/drawing/2014/main" id="{141EEB26-6556-A14C-97C4-CA6F430D6E2B}"/>
              </a:ext>
            </a:extLst>
          </p:cNvPr>
          <p:cNvGrpSpPr/>
          <p:nvPr/>
        </p:nvGrpSpPr>
        <p:grpSpPr>
          <a:xfrm>
            <a:off x="1897084" y="3089666"/>
            <a:ext cx="2935585" cy="1801125"/>
            <a:chOff x="572251" y="2785198"/>
            <a:chExt cx="3804045" cy="2157955"/>
          </a:xfrm>
        </p:grpSpPr>
        <p:sp>
          <p:nvSpPr>
            <p:cNvPr id="61" name="Oval 60">
              <a:extLst>
                <a:ext uri="{FF2B5EF4-FFF2-40B4-BE49-F238E27FC236}">
                  <a16:creationId xmlns:a16="http://schemas.microsoft.com/office/drawing/2014/main" id="{FDF8E0D6-ACC5-A047-B049-4FE0BD06AE5F}"/>
                </a:ext>
              </a:extLst>
            </p:cNvPr>
            <p:cNvSpPr/>
            <p:nvPr/>
          </p:nvSpPr>
          <p:spPr>
            <a:xfrm>
              <a:off x="572251" y="33663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2620B34-C2F0-8D47-B81D-CFDBB02AC2C2}"/>
                </a:ext>
              </a:extLst>
            </p:cNvPr>
            <p:cNvSpPr/>
            <p:nvPr/>
          </p:nvSpPr>
          <p:spPr>
            <a:xfrm>
              <a:off x="1379971" y="4817790"/>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B013E11-79E3-DB4B-B472-361994EAA4AD}"/>
                </a:ext>
              </a:extLst>
            </p:cNvPr>
            <p:cNvSpPr/>
            <p:nvPr/>
          </p:nvSpPr>
          <p:spPr>
            <a:xfrm>
              <a:off x="1722871" y="438060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5B9AFE19-DC21-E440-A3F8-11152E606587}"/>
                </a:ext>
              </a:extLst>
            </p:cNvPr>
            <p:cNvSpPr/>
            <p:nvPr/>
          </p:nvSpPr>
          <p:spPr>
            <a:xfrm>
              <a:off x="1845542" y="4551838"/>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E3E5AB00-045E-1641-92E9-CB8B5D83434B}"/>
                </a:ext>
              </a:extLst>
            </p:cNvPr>
            <p:cNvSpPr/>
            <p:nvPr/>
          </p:nvSpPr>
          <p:spPr>
            <a:xfrm>
              <a:off x="2103871" y="407591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52193A7-8DC0-954A-848E-45556EB7A51F}"/>
                </a:ext>
              </a:extLst>
            </p:cNvPr>
            <p:cNvSpPr/>
            <p:nvPr/>
          </p:nvSpPr>
          <p:spPr>
            <a:xfrm>
              <a:off x="2423160" y="4851713"/>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098C20FB-7653-0748-979B-CD078775A9C4}"/>
                </a:ext>
              </a:extLst>
            </p:cNvPr>
            <p:cNvSpPr/>
            <p:nvPr/>
          </p:nvSpPr>
          <p:spPr>
            <a:xfrm>
              <a:off x="3483091" y="27851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6341C87-6C52-E74A-B904-B0BF5DD14CDE}"/>
                </a:ext>
              </a:extLst>
            </p:cNvPr>
            <p:cNvSpPr/>
            <p:nvPr/>
          </p:nvSpPr>
          <p:spPr>
            <a:xfrm>
              <a:off x="4156067" y="4106397"/>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8595675-A59B-5C46-ABA1-FCC6534F4988}"/>
                </a:ext>
              </a:extLst>
            </p:cNvPr>
            <p:cNvSpPr/>
            <p:nvPr/>
          </p:nvSpPr>
          <p:spPr>
            <a:xfrm>
              <a:off x="4284856" y="377945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Rectangle 114">
            <a:extLst>
              <a:ext uri="{FF2B5EF4-FFF2-40B4-BE49-F238E27FC236}">
                <a16:creationId xmlns:a16="http://schemas.microsoft.com/office/drawing/2014/main" id="{BFB46868-DF1B-1C4E-87C7-153E7A9E50C0}"/>
              </a:ext>
            </a:extLst>
          </p:cNvPr>
          <p:cNvSpPr/>
          <p:nvPr/>
        </p:nvSpPr>
        <p:spPr>
          <a:xfrm>
            <a:off x="6941372" y="2240653"/>
            <a:ext cx="877824" cy="1939072"/>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630B991-A12E-E148-AF63-57DBFC58DC47}"/>
              </a:ext>
            </a:extLst>
          </p:cNvPr>
          <p:cNvSpPr/>
          <p:nvPr/>
        </p:nvSpPr>
        <p:spPr>
          <a:xfrm>
            <a:off x="7816673" y="2240653"/>
            <a:ext cx="364033" cy="1939072"/>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949046F6-533C-D141-9820-DCC18DF60760}"/>
              </a:ext>
            </a:extLst>
          </p:cNvPr>
          <p:cNvSpPr/>
          <p:nvPr/>
        </p:nvSpPr>
        <p:spPr>
          <a:xfrm>
            <a:off x="8174895" y="2240653"/>
            <a:ext cx="447632" cy="1939072"/>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FB6DA625-6447-C348-A351-E0BBF3425E9D}"/>
              </a:ext>
            </a:extLst>
          </p:cNvPr>
          <p:cNvSpPr/>
          <p:nvPr/>
        </p:nvSpPr>
        <p:spPr>
          <a:xfrm>
            <a:off x="8623046" y="2240653"/>
            <a:ext cx="1343034" cy="1939072"/>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F59E7C67-AA4B-8347-BDB0-DE97B12FFE4F}"/>
              </a:ext>
            </a:extLst>
          </p:cNvPr>
          <p:cNvSpPr/>
          <p:nvPr/>
        </p:nvSpPr>
        <p:spPr>
          <a:xfrm>
            <a:off x="9966999" y="2240653"/>
            <a:ext cx="189081" cy="1939072"/>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2F6785DE-BD5B-9941-857F-0C555F98D47B}"/>
              </a:ext>
            </a:extLst>
          </p:cNvPr>
          <p:cNvGrpSpPr/>
          <p:nvPr/>
        </p:nvGrpSpPr>
        <p:grpSpPr>
          <a:xfrm>
            <a:off x="6882934" y="1994026"/>
            <a:ext cx="3575259" cy="2235850"/>
            <a:chOff x="6385714" y="2485957"/>
            <a:chExt cx="4632960" cy="2678805"/>
          </a:xfrm>
        </p:grpSpPr>
        <p:grpSp>
          <p:nvGrpSpPr>
            <p:cNvPr id="87" name="Group 86">
              <a:extLst>
                <a:ext uri="{FF2B5EF4-FFF2-40B4-BE49-F238E27FC236}">
                  <a16:creationId xmlns:a16="http://schemas.microsoft.com/office/drawing/2014/main" id="{CEABE81D-E54E-6C41-A060-B814D273C998}"/>
                </a:ext>
              </a:extLst>
            </p:cNvPr>
            <p:cNvGrpSpPr/>
            <p:nvPr/>
          </p:nvGrpSpPr>
          <p:grpSpPr>
            <a:xfrm>
              <a:off x="6385714" y="2485957"/>
              <a:ext cx="4632960" cy="2678805"/>
              <a:chOff x="213360" y="3198730"/>
              <a:chExt cx="4632960" cy="2678805"/>
            </a:xfrm>
          </p:grpSpPr>
          <p:sp>
            <p:nvSpPr>
              <p:cNvPr id="99" name="Freeform 98">
                <a:extLst>
                  <a:ext uri="{FF2B5EF4-FFF2-40B4-BE49-F238E27FC236}">
                    <a16:creationId xmlns:a16="http://schemas.microsoft.com/office/drawing/2014/main" id="{60333F98-5D41-2B43-A805-3CF559519FA7}"/>
                  </a:ext>
                </a:extLst>
              </p:cNvPr>
              <p:cNvSpPr/>
              <p:nvPr/>
            </p:nvSpPr>
            <p:spPr>
              <a:xfrm>
                <a:off x="291814" y="3495500"/>
                <a:ext cx="4172755" cy="2076670"/>
              </a:xfrm>
              <a:custGeom>
                <a:avLst/>
                <a:gdLst>
                  <a:gd name="connsiteX0" fmla="*/ 0 w 4172755"/>
                  <a:gd name="connsiteY0" fmla="*/ 1479177 h 2078555"/>
                  <a:gd name="connsiteX1" fmla="*/ 373487 w 4172755"/>
                  <a:gd name="connsiteY1" fmla="*/ 577656 h 2078555"/>
                  <a:gd name="connsiteX2" fmla="*/ 1068946 w 4172755"/>
                  <a:gd name="connsiteY2" fmla="*/ 2007211 h 2078555"/>
                  <a:gd name="connsiteX3" fmla="*/ 1455312 w 4172755"/>
                  <a:gd name="connsiteY3" fmla="*/ 1582208 h 2078555"/>
                  <a:gd name="connsiteX4" fmla="*/ 1609859 w 4172755"/>
                  <a:gd name="connsiteY4" fmla="*/ 1736754 h 2078555"/>
                  <a:gd name="connsiteX5" fmla="*/ 1880315 w 4172755"/>
                  <a:gd name="connsiteY5" fmla="*/ 1298873 h 2078555"/>
                  <a:gd name="connsiteX6" fmla="*/ 2240924 w 4172755"/>
                  <a:gd name="connsiteY6" fmla="*/ 2045847 h 2078555"/>
                  <a:gd name="connsiteX7" fmla="*/ 3206839 w 4172755"/>
                  <a:gd name="connsiteY7" fmla="*/ 10985 h 2078555"/>
                  <a:gd name="connsiteX8" fmla="*/ 3953814 w 4172755"/>
                  <a:gd name="connsiteY8" fmla="*/ 1182963 h 2078555"/>
                  <a:gd name="connsiteX9" fmla="*/ 3953814 w 4172755"/>
                  <a:gd name="connsiteY9" fmla="*/ 1182963 h 2078555"/>
                  <a:gd name="connsiteX10" fmla="*/ 4172755 w 4172755"/>
                  <a:gd name="connsiteY10" fmla="*/ 1273115 h 2078555"/>
                  <a:gd name="connsiteX0" fmla="*/ 0 w 4172755"/>
                  <a:gd name="connsiteY0" fmla="*/ 1480578 h 2079956"/>
                  <a:gd name="connsiteX1" fmla="*/ 373487 w 4172755"/>
                  <a:gd name="connsiteY1" fmla="*/ 579057 h 2079956"/>
                  <a:gd name="connsiteX2" fmla="*/ 1068946 w 4172755"/>
                  <a:gd name="connsiteY2" fmla="*/ 2008612 h 2079956"/>
                  <a:gd name="connsiteX3" fmla="*/ 1455312 w 4172755"/>
                  <a:gd name="connsiteY3" fmla="*/ 1583609 h 2079956"/>
                  <a:gd name="connsiteX4" fmla="*/ 1609859 w 4172755"/>
                  <a:gd name="connsiteY4" fmla="*/ 1738155 h 2079956"/>
                  <a:gd name="connsiteX5" fmla="*/ 1880315 w 4172755"/>
                  <a:gd name="connsiteY5" fmla="*/ 1300274 h 2079956"/>
                  <a:gd name="connsiteX6" fmla="*/ 2240924 w 4172755"/>
                  <a:gd name="connsiteY6" fmla="*/ 2047248 h 2079956"/>
                  <a:gd name="connsiteX7" fmla="*/ 3206839 w 4172755"/>
                  <a:gd name="connsiteY7" fmla="*/ 12386 h 2079956"/>
                  <a:gd name="connsiteX8" fmla="*/ 3953814 w 4172755"/>
                  <a:gd name="connsiteY8" fmla="*/ 1184364 h 2079956"/>
                  <a:gd name="connsiteX9" fmla="*/ 4108360 w 4172755"/>
                  <a:gd name="connsiteY9" fmla="*/ 991181 h 2079956"/>
                  <a:gd name="connsiteX10" fmla="*/ 4172755 w 4172755"/>
                  <a:gd name="connsiteY10" fmla="*/ 1274516 h 2079956"/>
                  <a:gd name="connsiteX0" fmla="*/ 0 w 4172755"/>
                  <a:gd name="connsiteY0" fmla="*/ 1477264 h 2076642"/>
                  <a:gd name="connsiteX1" fmla="*/ 373487 w 4172755"/>
                  <a:gd name="connsiteY1" fmla="*/ 575743 h 2076642"/>
                  <a:gd name="connsiteX2" fmla="*/ 1068946 w 4172755"/>
                  <a:gd name="connsiteY2" fmla="*/ 2005298 h 2076642"/>
                  <a:gd name="connsiteX3" fmla="*/ 1455312 w 4172755"/>
                  <a:gd name="connsiteY3" fmla="*/ 1580295 h 2076642"/>
                  <a:gd name="connsiteX4" fmla="*/ 1609859 w 4172755"/>
                  <a:gd name="connsiteY4" fmla="*/ 1734841 h 2076642"/>
                  <a:gd name="connsiteX5" fmla="*/ 1880315 w 4172755"/>
                  <a:gd name="connsiteY5" fmla="*/ 1296960 h 2076642"/>
                  <a:gd name="connsiteX6" fmla="*/ 2240924 w 4172755"/>
                  <a:gd name="connsiteY6" fmla="*/ 2043934 h 2076642"/>
                  <a:gd name="connsiteX7" fmla="*/ 3206839 w 4172755"/>
                  <a:gd name="connsiteY7" fmla="*/ 9072 h 2076642"/>
                  <a:gd name="connsiteX8" fmla="*/ 3850783 w 4172755"/>
                  <a:gd name="connsiteY8" fmla="*/ 1284081 h 2076642"/>
                  <a:gd name="connsiteX9" fmla="*/ 4108360 w 4172755"/>
                  <a:gd name="connsiteY9" fmla="*/ 987867 h 2076642"/>
                  <a:gd name="connsiteX10" fmla="*/ 4172755 w 4172755"/>
                  <a:gd name="connsiteY10" fmla="*/ 1271202 h 2076642"/>
                  <a:gd name="connsiteX0" fmla="*/ 0 w 4172755"/>
                  <a:gd name="connsiteY0" fmla="*/ 1477292 h 2076670"/>
                  <a:gd name="connsiteX1" fmla="*/ 373487 w 4172755"/>
                  <a:gd name="connsiteY1" fmla="*/ 575771 h 2076670"/>
                  <a:gd name="connsiteX2" fmla="*/ 1068946 w 4172755"/>
                  <a:gd name="connsiteY2" fmla="*/ 2005326 h 2076670"/>
                  <a:gd name="connsiteX3" fmla="*/ 1455312 w 4172755"/>
                  <a:gd name="connsiteY3" fmla="*/ 1580323 h 2076670"/>
                  <a:gd name="connsiteX4" fmla="*/ 1609859 w 4172755"/>
                  <a:gd name="connsiteY4" fmla="*/ 1734869 h 2076670"/>
                  <a:gd name="connsiteX5" fmla="*/ 1880315 w 4172755"/>
                  <a:gd name="connsiteY5" fmla="*/ 1296988 h 2076670"/>
                  <a:gd name="connsiteX6" fmla="*/ 2240924 w 4172755"/>
                  <a:gd name="connsiteY6" fmla="*/ 2043962 h 2076670"/>
                  <a:gd name="connsiteX7" fmla="*/ 3206839 w 4172755"/>
                  <a:gd name="connsiteY7" fmla="*/ 9100 h 2076670"/>
                  <a:gd name="connsiteX8" fmla="*/ 3850783 w 4172755"/>
                  <a:gd name="connsiteY8" fmla="*/ 1284109 h 2076670"/>
                  <a:gd name="connsiteX9" fmla="*/ 4031087 w 4172755"/>
                  <a:gd name="connsiteY9" fmla="*/ 1013652 h 2076670"/>
                  <a:gd name="connsiteX10" fmla="*/ 4172755 w 4172755"/>
                  <a:gd name="connsiteY10" fmla="*/ 1271230 h 207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2755" h="2076670">
                    <a:moveTo>
                      <a:pt x="0" y="1477292"/>
                    </a:moveTo>
                    <a:cubicBezTo>
                      <a:pt x="97664" y="982528"/>
                      <a:pt x="195329" y="487765"/>
                      <a:pt x="373487" y="575771"/>
                    </a:cubicBezTo>
                    <a:cubicBezTo>
                      <a:pt x="551645" y="663777"/>
                      <a:pt x="888642" y="1837901"/>
                      <a:pt x="1068946" y="2005326"/>
                    </a:cubicBezTo>
                    <a:cubicBezTo>
                      <a:pt x="1249250" y="2172751"/>
                      <a:pt x="1365160" y="1625399"/>
                      <a:pt x="1455312" y="1580323"/>
                    </a:cubicBezTo>
                    <a:cubicBezTo>
                      <a:pt x="1545464" y="1535247"/>
                      <a:pt x="1539025" y="1782091"/>
                      <a:pt x="1609859" y="1734869"/>
                    </a:cubicBezTo>
                    <a:cubicBezTo>
                      <a:pt x="1680693" y="1687647"/>
                      <a:pt x="1775138" y="1245473"/>
                      <a:pt x="1880315" y="1296988"/>
                    </a:cubicBezTo>
                    <a:cubicBezTo>
                      <a:pt x="1985492" y="1348503"/>
                      <a:pt x="2019837" y="2258610"/>
                      <a:pt x="2240924" y="2043962"/>
                    </a:cubicBezTo>
                    <a:cubicBezTo>
                      <a:pt x="2462011" y="1829314"/>
                      <a:pt x="2938529" y="135742"/>
                      <a:pt x="3206839" y="9100"/>
                    </a:cubicBezTo>
                    <a:cubicBezTo>
                      <a:pt x="3475149" y="-117542"/>
                      <a:pt x="3713408" y="1116684"/>
                      <a:pt x="3850783" y="1284109"/>
                    </a:cubicBezTo>
                    <a:cubicBezTo>
                      <a:pt x="3988158" y="1451534"/>
                      <a:pt x="3977425" y="1015798"/>
                      <a:pt x="4031087" y="1013652"/>
                    </a:cubicBezTo>
                    <a:cubicBezTo>
                      <a:pt x="4084749" y="1011506"/>
                      <a:pt x="4151290" y="1176785"/>
                      <a:pt x="4172755" y="127123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Left-Up Arrow 97">
                <a:extLst>
                  <a:ext uri="{FF2B5EF4-FFF2-40B4-BE49-F238E27FC236}">
                    <a16:creationId xmlns:a16="http://schemas.microsoft.com/office/drawing/2014/main" id="{206DE947-3424-484E-A764-1318D2AB7057}"/>
                  </a:ext>
                </a:extLst>
              </p:cNvPr>
              <p:cNvSpPr/>
              <p:nvPr/>
            </p:nvSpPr>
            <p:spPr>
              <a:xfrm flipH="1">
                <a:off x="213360" y="3198730"/>
                <a:ext cx="4632960" cy="2678805"/>
              </a:xfrm>
              <a:prstGeom prst="leftUpArrow">
                <a:avLst>
                  <a:gd name="adj1" fmla="val 1563"/>
                  <a:gd name="adj2" fmla="val 2548"/>
                  <a:gd name="adj3" fmla="val 95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3CFF5D23-30FB-3F41-BAB6-F4E994E883C6}"/>
                </a:ext>
              </a:extLst>
            </p:cNvPr>
            <p:cNvGrpSpPr/>
            <p:nvPr/>
          </p:nvGrpSpPr>
          <p:grpSpPr>
            <a:xfrm>
              <a:off x="6750107" y="2738909"/>
              <a:ext cx="3804045" cy="2157955"/>
              <a:chOff x="572251" y="2785198"/>
              <a:chExt cx="3804045" cy="2157955"/>
            </a:xfrm>
          </p:grpSpPr>
          <p:sp>
            <p:nvSpPr>
              <p:cNvPr id="89" name="Oval 88">
                <a:extLst>
                  <a:ext uri="{FF2B5EF4-FFF2-40B4-BE49-F238E27FC236}">
                    <a16:creationId xmlns:a16="http://schemas.microsoft.com/office/drawing/2014/main" id="{9D9E5406-77E8-3342-B750-7B0C085462D4}"/>
                  </a:ext>
                </a:extLst>
              </p:cNvPr>
              <p:cNvSpPr/>
              <p:nvPr/>
            </p:nvSpPr>
            <p:spPr>
              <a:xfrm>
                <a:off x="572251" y="33663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23EE9BB-70BF-454C-A0B7-CD3591FA4169}"/>
                  </a:ext>
                </a:extLst>
              </p:cNvPr>
              <p:cNvSpPr/>
              <p:nvPr/>
            </p:nvSpPr>
            <p:spPr>
              <a:xfrm>
                <a:off x="1379971" y="4817790"/>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BD84164-475F-4746-A67E-B4368935780E}"/>
                  </a:ext>
                </a:extLst>
              </p:cNvPr>
              <p:cNvSpPr/>
              <p:nvPr/>
            </p:nvSpPr>
            <p:spPr>
              <a:xfrm>
                <a:off x="1722871" y="438060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D6603151-446C-134F-947D-706E7D8FEA20}"/>
                  </a:ext>
                </a:extLst>
              </p:cNvPr>
              <p:cNvSpPr/>
              <p:nvPr/>
            </p:nvSpPr>
            <p:spPr>
              <a:xfrm>
                <a:off x="1845542" y="4551838"/>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C04FCC38-3ABB-8445-A051-D904972ADF26}"/>
                  </a:ext>
                </a:extLst>
              </p:cNvPr>
              <p:cNvSpPr/>
              <p:nvPr/>
            </p:nvSpPr>
            <p:spPr>
              <a:xfrm>
                <a:off x="2103871" y="407591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FEC1C62A-143E-1F4E-8D3D-77390AFAA8C3}"/>
                  </a:ext>
                </a:extLst>
              </p:cNvPr>
              <p:cNvSpPr/>
              <p:nvPr/>
            </p:nvSpPr>
            <p:spPr>
              <a:xfrm>
                <a:off x="2423160" y="4851713"/>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30530791-256A-C042-942C-F635B49839C3}"/>
                  </a:ext>
                </a:extLst>
              </p:cNvPr>
              <p:cNvSpPr/>
              <p:nvPr/>
            </p:nvSpPr>
            <p:spPr>
              <a:xfrm>
                <a:off x="3483091" y="27851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9A3632BE-DAD9-E749-98F6-5EDA36B235DA}"/>
                  </a:ext>
                </a:extLst>
              </p:cNvPr>
              <p:cNvSpPr/>
              <p:nvPr/>
            </p:nvSpPr>
            <p:spPr>
              <a:xfrm>
                <a:off x="4156067" y="4106397"/>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49557AB7-ACD5-C941-9B58-6343079FAE85}"/>
                  </a:ext>
                </a:extLst>
              </p:cNvPr>
              <p:cNvSpPr/>
              <p:nvPr/>
            </p:nvSpPr>
            <p:spPr>
              <a:xfrm>
                <a:off x="4284856" y="377945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0" name="Rectangle 119">
            <a:extLst>
              <a:ext uri="{FF2B5EF4-FFF2-40B4-BE49-F238E27FC236}">
                <a16:creationId xmlns:a16="http://schemas.microsoft.com/office/drawing/2014/main" id="{52B8F2B6-BDC0-9F40-8F90-6C2BE9502280}"/>
              </a:ext>
            </a:extLst>
          </p:cNvPr>
          <p:cNvSpPr/>
          <p:nvPr/>
        </p:nvSpPr>
        <p:spPr>
          <a:xfrm>
            <a:off x="7194517" y="4586467"/>
            <a:ext cx="886968" cy="1939072"/>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C8605E95-895B-4242-BD59-276C4BFC1E3D}"/>
              </a:ext>
            </a:extLst>
          </p:cNvPr>
          <p:cNvSpPr/>
          <p:nvPr/>
        </p:nvSpPr>
        <p:spPr>
          <a:xfrm>
            <a:off x="8081156" y="4586467"/>
            <a:ext cx="301002" cy="19390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438B1113-71CA-5C46-AAEF-C8D3909951BE}"/>
              </a:ext>
            </a:extLst>
          </p:cNvPr>
          <p:cNvSpPr/>
          <p:nvPr/>
        </p:nvSpPr>
        <p:spPr>
          <a:xfrm>
            <a:off x="8382692" y="4586467"/>
            <a:ext cx="1053860" cy="1939072"/>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3E621767-4915-4841-9A6C-6C460E643F1E}"/>
              </a:ext>
            </a:extLst>
          </p:cNvPr>
          <p:cNvSpPr/>
          <p:nvPr/>
        </p:nvSpPr>
        <p:spPr>
          <a:xfrm>
            <a:off x="9436551" y="4586467"/>
            <a:ext cx="621593" cy="19390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F8B17D4A-1A40-9B4E-B1B0-83CE356018AF}"/>
              </a:ext>
            </a:extLst>
          </p:cNvPr>
          <p:cNvSpPr/>
          <p:nvPr/>
        </p:nvSpPr>
        <p:spPr>
          <a:xfrm>
            <a:off x="6935962" y="4586467"/>
            <a:ext cx="265176" cy="19390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AB3B4999-F795-DD46-8C96-044CC323282D}"/>
              </a:ext>
            </a:extLst>
          </p:cNvPr>
          <p:cNvSpPr/>
          <p:nvPr/>
        </p:nvSpPr>
        <p:spPr>
          <a:xfrm>
            <a:off x="10053199" y="4586467"/>
            <a:ext cx="109728" cy="1939072"/>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FA4A66BE-2AC0-294A-8247-B47DD9EBD2E4}"/>
              </a:ext>
            </a:extLst>
          </p:cNvPr>
          <p:cNvGrpSpPr/>
          <p:nvPr/>
        </p:nvGrpSpPr>
        <p:grpSpPr>
          <a:xfrm>
            <a:off x="6875418" y="4341851"/>
            <a:ext cx="3575259" cy="2235850"/>
            <a:chOff x="6385714" y="2485957"/>
            <a:chExt cx="4632960" cy="2678805"/>
          </a:xfrm>
        </p:grpSpPr>
        <p:grpSp>
          <p:nvGrpSpPr>
            <p:cNvPr id="101" name="Group 100">
              <a:extLst>
                <a:ext uri="{FF2B5EF4-FFF2-40B4-BE49-F238E27FC236}">
                  <a16:creationId xmlns:a16="http://schemas.microsoft.com/office/drawing/2014/main" id="{7A80D1F5-CEE6-4E45-950D-18314F886E58}"/>
                </a:ext>
              </a:extLst>
            </p:cNvPr>
            <p:cNvGrpSpPr/>
            <p:nvPr/>
          </p:nvGrpSpPr>
          <p:grpSpPr>
            <a:xfrm>
              <a:off x="6385714" y="2485957"/>
              <a:ext cx="4632960" cy="2678805"/>
              <a:chOff x="213360" y="3198730"/>
              <a:chExt cx="4632960" cy="2678805"/>
            </a:xfrm>
          </p:grpSpPr>
          <p:sp>
            <p:nvSpPr>
              <p:cNvPr id="112" name="Left-Up Arrow 111">
                <a:extLst>
                  <a:ext uri="{FF2B5EF4-FFF2-40B4-BE49-F238E27FC236}">
                    <a16:creationId xmlns:a16="http://schemas.microsoft.com/office/drawing/2014/main" id="{4EFF7402-9741-0948-9F5B-D525226DAAA0}"/>
                  </a:ext>
                </a:extLst>
              </p:cNvPr>
              <p:cNvSpPr/>
              <p:nvPr/>
            </p:nvSpPr>
            <p:spPr>
              <a:xfrm flipH="1">
                <a:off x="213360" y="3198730"/>
                <a:ext cx="4632960" cy="2678805"/>
              </a:xfrm>
              <a:prstGeom prst="leftUpArrow">
                <a:avLst>
                  <a:gd name="adj1" fmla="val 1563"/>
                  <a:gd name="adj2" fmla="val 2548"/>
                  <a:gd name="adj3" fmla="val 95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a:extLst>
                  <a:ext uri="{FF2B5EF4-FFF2-40B4-BE49-F238E27FC236}">
                    <a16:creationId xmlns:a16="http://schemas.microsoft.com/office/drawing/2014/main" id="{6DDA89CA-8B5D-2141-8EB7-BEFBC6CB39C3}"/>
                  </a:ext>
                </a:extLst>
              </p:cNvPr>
              <p:cNvSpPr/>
              <p:nvPr/>
            </p:nvSpPr>
            <p:spPr>
              <a:xfrm>
                <a:off x="291814" y="3495500"/>
                <a:ext cx="4172755" cy="2076670"/>
              </a:xfrm>
              <a:custGeom>
                <a:avLst/>
                <a:gdLst>
                  <a:gd name="connsiteX0" fmla="*/ 0 w 4172755"/>
                  <a:gd name="connsiteY0" fmla="*/ 1479177 h 2078555"/>
                  <a:gd name="connsiteX1" fmla="*/ 373487 w 4172755"/>
                  <a:gd name="connsiteY1" fmla="*/ 577656 h 2078555"/>
                  <a:gd name="connsiteX2" fmla="*/ 1068946 w 4172755"/>
                  <a:gd name="connsiteY2" fmla="*/ 2007211 h 2078555"/>
                  <a:gd name="connsiteX3" fmla="*/ 1455312 w 4172755"/>
                  <a:gd name="connsiteY3" fmla="*/ 1582208 h 2078555"/>
                  <a:gd name="connsiteX4" fmla="*/ 1609859 w 4172755"/>
                  <a:gd name="connsiteY4" fmla="*/ 1736754 h 2078555"/>
                  <a:gd name="connsiteX5" fmla="*/ 1880315 w 4172755"/>
                  <a:gd name="connsiteY5" fmla="*/ 1298873 h 2078555"/>
                  <a:gd name="connsiteX6" fmla="*/ 2240924 w 4172755"/>
                  <a:gd name="connsiteY6" fmla="*/ 2045847 h 2078555"/>
                  <a:gd name="connsiteX7" fmla="*/ 3206839 w 4172755"/>
                  <a:gd name="connsiteY7" fmla="*/ 10985 h 2078555"/>
                  <a:gd name="connsiteX8" fmla="*/ 3953814 w 4172755"/>
                  <a:gd name="connsiteY8" fmla="*/ 1182963 h 2078555"/>
                  <a:gd name="connsiteX9" fmla="*/ 3953814 w 4172755"/>
                  <a:gd name="connsiteY9" fmla="*/ 1182963 h 2078555"/>
                  <a:gd name="connsiteX10" fmla="*/ 4172755 w 4172755"/>
                  <a:gd name="connsiteY10" fmla="*/ 1273115 h 2078555"/>
                  <a:gd name="connsiteX0" fmla="*/ 0 w 4172755"/>
                  <a:gd name="connsiteY0" fmla="*/ 1480578 h 2079956"/>
                  <a:gd name="connsiteX1" fmla="*/ 373487 w 4172755"/>
                  <a:gd name="connsiteY1" fmla="*/ 579057 h 2079956"/>
                  <a:gd name="connsiteX2" fmla="*/ 1068946 w 4172755"/>
                  <a:gd name="connsiteY2" fmla="*/ 2008612 h 2079956"/>
                  <a:gd name="connsiteX3" fmla="*/ 1455312 w 4172755"/>
                  <a:gd name="connsiteY3" fmla="*/ 1583609 h 2079956"/>
                  <a:gd name="connsiteX4" fmla="*/ 1609859 w 4172755"/>
                  <a:gd name="connsiteY4" fmla="*/ 1738155 h 2079956"/>
                  <a:gd name="connsiteX5" fmla="*/ 1880315 w 4172755"/>
                  <a:gd name="connsiteY5" fmla="*/ 1300274 h 2079956"/>
                  <a:gd name="connsiteX6" fmla="*/ 2240924 w 4172755"/>
                  <a:gd name="connsiteY6" fmla="*/ 2047248 h 2079956"/>
                  <a:gd name="connsiteX7" fmla="*/ 3206839 w 4172755"/>
                  <a:gd name="connsiteY7" fmla="*/ 12386 h 2079956"/>
                  <a:gd name="connsiteX8" fmla="*/ 3953814 w 4172755"/>
                  <a:gd name="connsiteY8" fmla="*/ 1184364 h 2079956"/>
                  <a:gd name="connsiteX9" fmla="*/ 4108360 w 4172755"/>
                  <a:gd name="connsiteY9" fmla="*/ 991181 h 2079956"/>
                  <a:gd name="connsiteX10" fmla="*/ 4172755 w 4172755"/>
                  <a:gd name="connsiteY10" fmla="*/ 1274516 h 2079956"/>
                  <a:gd name="connsiteX0" fmla="*/ 0 w 4172755"/>
                  <a:gd name="connsiteY0" fmla="*/ 1477264 h 2076642"/>
                  <a:gd name="connsiteX1" fmla="*/ 373487 w 4172755"/>
                  <a:gd name="connsiteY1" fmla="*/ 575743 h 2076642"/>
                  <a:gd name="connsiteX2" fmla="*/ 1068946 w 4172755"/>
                  <a:gd name="connsiteY2" fmla="*/ 2005298 h 2076642"/>
                  <a:gd name="connsiteX3" fmla="*/ 1455312 w 4172755"/>
                  <a:gd name="connsiteY3" fmla="*/ 1580295 h 2076642"/>
                  <a:gd name="connsiteX4" fmla="*/ 1609859 w 4172755"/>
                  <a:gd name="connsiteY4" fmla="*/ 1734841 h 2076642"/>
                  <a:gd name="connsiteX5" fmla="*/ 1880315 w 4172755"/>
                  <a:gd name="connsiteY5" fmla="*/ 1296960 h 2076642"/>
                  <a:gd name="connsiteX6" fmla="*/ 2240924 w 4172755"/>
                  <a:gd name="connsiteY6" fmla="*/ 2043934 h 2076642"/>
                  <a:gd name="connsiteX7" fmla="*/ 3206839 w 4172755"/>
                  <a:gd name="connsiteY7" fmla="*/ 9072 h 2076642"/>
                  <a:gd name="connsiteX8" fmla="*/ 3850783 w 4172755"/>
                  <a:gd name="connsiteY8" fmla="*/ 1284081 h 2076642"/>
                  <a:gd name="connsiteX9" fmla="*/ 4108360 w 4172755"/>
                  <a:gd name="connsiteY9" fmla="*/ 987867 h 2076642"/>
                  <a:gd name="connsiteX10" fmla="*/ 4172755 w 4172755"/>
                  <a:gd name="connsiteY10" fmla="*/ 1271202 h 2076642"/>
                  <a:gd name="connsiteX0" fmla="*/ 0 w 4172755"/>
                  <a:gd name="connsiteY0" fmla="*/ 1477292 h 2076670"/>
                  <a:gd name="connsiteX1" fmla="*/ 373487 w 4172755"/>
                  <a:gd name="connsiteY1" fmla="*/ 575771 h 2076670"/>
                  <a:gd name="connsiteX2" fmla="*/ 1068946 w 4172755"/>
                  <a:gd name="connsiteY2" fmla="*/ 2005326 h 2076670"/>
                  <a:gd name="connsiteX3" fmla="*/ 1455312 w 4172755"/>
                  <a:gd name="connsiteY3" fmla="*/ 1580323 h 2076670"/>
                  <a:gd name="connsiteX4" fmla="*/ 1609859 w 4172755"/>
                  <a:gd name="connsiteY4" fmla="*/ 1734869 h 2076670"/>
                  <a:gd name="connsiteX5" fmla="*/ 1880315 w 4172755"/>
                  <a:gd name="connsiteY5" fmla="*/ 1296988 h 2076670"/>
                  <a:gd name="connsiteX6" fmla="*/ 2240924 w 4172755"/>
                  <a:gd name="connsiteY6" fmla="*/ 2043962 h 2076670"/>
                  <a:gd name="connsiteX7" fmla="*/ 3206839 w 4172755"/>
                  <a:gd name="connsiteY7" fmla="*/ 9100 h 2076670"/>
                  <a:gd name="connsiteX8" fmla="*/ 3850783 w 4172755"/>
                  <a:gd name="connsiteY8" fmla="*/ 1284109 h 2076670"/>
                  <a:gd name="connsiteX9" fmla="*/ 4031087 w 4172755"/>
                  <a:gd name="connsiteY9" fmla="*/ 1013652 h 2076670"/>
                  <a:gd name="connsiteX10" fmla="*/ 4172755 w 4172755"/>
                  <a:gd name="connsiteY10" fmla="*/ 1271230 h 207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2755" h="2076670">
                    <a:moveTo>
                      <a:pt x="0" y="1477292"/>
                    </a:moveTo>
                    <a:cubicBezTo>
                      <a:pt x="97664" y="982528"/>
                      <a:pt x="195329" y="487765"/>
                      <a:pt x="373487" y="575771"/>
                    </a:cubicBezTo>
                    <a:cubicBezTo>
                      <a:pt x="551645" y="663777"/>
                      <a:pt x="888642" y="1837901"/>
                      <a:pt x="1068946" y="2005326"/>
                    </a:cubicBezTo>
                    <a:cubicBezTo>
                      <a:pt x="1249250" y="2172751"/>
                      <a:pt x="1365160" y="1625399"/>
                      <a:pt x="1455312" y="1580323"/>
                    </a:cubicBezTo>
                    <a:cubicBezTo>
                      <a:pt x="1545464" y="1535247"/>
                      <a:pt x="1539025" y="1782091"/>
                      <a:pt x="1609859" y="1734869"/>
                    </a:cubicBezTo>
                    <a:cubicBezTo>
                      <a:pt x="1680693" y="1687647"/>
                      <a:pt x="1775138" y="1245473"/>
                      <a:pt x="1880315" y="1296988"/>
                    </a:cubicBezTo>
                    <a:cubicBezTo>
                      <a:pt x="1985492" y="1348503"/>
                      <a:pt x="2019837" y="2258610"/>
                      <a:pt x="2240924" y="2043962"/>
                    </a:cubicBezTo>
                    <a:cubicBezTo>
                      <a:pt x="2462011" y="1829314"/>
                      <a:pt x="2938529" y="135742"/>
                      <a:pt x="3206839" y="9100"/>
                    </a:cubicBezTo>
                    <a:cubicBezTo>
                      <a:pt x="3475149" y="-117542"/>
                      <a:pt x="3713408" y="1116684"/>
                      <a:pt x="3850783" y="1284109"/>
                    </a:cubicBezTo>
                    <a:cubicBezTo>
                      <a:pt x="3988158" y="1451534"/>
                      <a:pt x="3977425" y="1015798"/>
                      <a:pt x="4031087" y="1013652"/>
                    </a:cubicBezTo>
                    <a:cubicBezTo>
                      <a:pt x="4084749" y="1011506"/>
                      <a:pt x="4151290" y="1176785"/>
                      <a:pt x="4172755" y="127123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101">
              <a:extLst>
                <a:ext uri="{FF2B5EF4-FFF2-40B4-BE49-F238E27FC236}">
                  <a16:creationId xmlns:a16="http://schemas.microsoft.com/office/drawing/2014/main" id="{96C35113-C437-5243-9543-8A846A8EEFA7}"/>
                </a:ext>
              </a:extLst>
            </p:cNvPr>
            <p:cNvGrpSpPr/>
            <p:nvPr/>
          </p:nvGrpSpPr>
          <p:grpSpPr>
            <a:xfrm>
              <a:off x="6750107" y="2738909"/>
              <a:ext cx="3804045" cy="2157955"/>
              <a:chOff x="572251" y="2785198"/>
              <a:chExt cx="3804045" cy="2157955"/>
            </a:xfrm>
          </p:grpSpPr>
          <p:sp>
            <p:nvSpPr>
              <p:cNvPr id="103" name="Oval 102">
                <a:extLst>
                  <a:ext uri="{FF2B5EF4-FFF2-40B4-BE49-F238E27FC236}">
                    <a16:creationId xmlns:a16="http://schemas.microsoft.com/office/drawing/2014/main" id="{38E8A33B-6949-AA46-A8CD-459FA0DD94AF}"/>
                  </a:ext>
                </a:extLst>
              </p:cNvPr>
              <p:cNvSpPr/>
              <p:nvPr/>
            </p:nvSpPr>
            <p:spPr>
              <a:xfrm>
                <a:off x="572251" y="33663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C238F4A2-9D39-1F44-8BAD-34FE6BE37126}"/>
                  </a:ext>
                </a:extLst>
              </p:cNvPr>
              <p:cNvSpPr/>
              <p:nvPr/>
            </p:nvSpPr>
            <p:spPr>
              <a:xfrm>
                <a:off x="1379971" y="4817790"/>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D1694E87-4269-A547-9752-06AEC835EE59}"/>
                  </a:ext>
                </a:extLst>
              </p:cNvPr>
              <p:cNvSpPr/>
              <p:nvPr/>
            </p:nvSpPr>
            <p:spPr>
              <a:xfrm>
                <a:off x="1722871" y="438060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8A1D641C-4CD6-0F49-A4A8-91475AB55697}"/>
                  </a:ext>
                </a:extLst>
              </p:cNvPr>
              <p:cNvSpPr/>
              <p:nvPr/>
            </p:nvSpPr>
            <p:spPr>
              <a:xfrm>
                <a:off x="1845542" y="4551838"/>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92F666D8-2C84-5E4B-A1D5-07EE1CEB4A5F}"/>
                  </a:ext>
                </a:extLst>
              </p:cNvPr>
              <p:cNvSpPr/>
              <p:nvPr/>
            </p:nvSpPr>
            <p:spPr>
              <a:xfrm>
                <a:off x="2103871" y="407591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84E0B90E-55FF-E048-8A42-385A20B2AE07}"/>
                  </a:ext>
                </a:extLst>
              </p:cNvPr>
              <p:cNvSpPr/>
              <p:nvPr/>
            </p:nvSpPr>
            <p:spPr>
              <a:xfrm>
                <a:off x="2423160" y="4851713"/>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1DEB0D82-B54B-544A-8F6D-96F004713D50}"/>
                  </a:ext>
                </a:extLst>
              </p:cNvPr>
              <p:cNvSpPr/>
              <p:nvPr/>
            </p:nvSpPr>
            <p:spPr>
              <a:xfrm>
                <a:off x="3483091" y="27851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D3F1FAF3-E611-2041-BA7E-187993A71FA0}"/>
                  </a:ext>
                </a:extLst>
              </p:cNvPr>
              <p:cNvSpPr/>
              <p:nvPr/>
            </p:nvSpPr>
            <p:spPr>
              <a:xfrm>
                <a:off x="4156067" y="4106397"/>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D60D85C-EE02-B24A-AB14-FAA5F70A040C}"/>
                  </a:ext>
                </a:extLst>
              </p:cNvPr>
              <p:cNvSpPr/>
              <p:nvPr/>
            </p:nvSpPr>
            <p:spPr>
              <a:xfrm>
                <a:off x="4284856" y="377945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00096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417C-BA18-C644-90AE-CCD5D6C20A7D}"/>
              </a:ext>
            </a:extLst>
          </p:cNvPr>
          <p:cNvSpPr>
            <a:spLocks noGrp="1"/>
          </p:cNvSpPr>
          <p:nvPr>
            <p:ph type="title"/>
          </p:nvPr>
        </p:nvSpPr>
        <p:spPr/>
        <p:txBody>
          <a:bodyPr/>
          <a:lstStyle/>
          <a:p>
            <a:r>
              <a:rPr lang="en-US" dirty="0"/>
              <a:t>Topology is the study of properties under </a:t>
            </a:r>
            <a:br>
              <a:rPr lang="en-US" dirty="0"/>
            </a:br>
            <a:r>
              <a:rPr lang="en-US" dirty="0"/>
              <a:t>continuous  deformations</a:t>
            </a:r>
          </a:p>
        </p:txBody>
      </p:sp>
      <p:sp>
        <p:nvSpPr>
          <p:cNvPr id="3" name="Content Placeholder 2">
            <a:extLst>
              <a:ext uri="{FF2B5EF4-FFF2-40B4-BE49-F238E27FC236}">
                <a16:creationId xmlns:a16="http://schemas.microsoft.com/office/drawing/2014/main" id="{DEEF5733-F1A6-6944-8F84-C5BED92A7E55}"/>
              </a:ext>
            </a:extLst>
          </p:cNvPr>
          <p:cNvSpPr>
            <a:spLocks noGrp="1"/>
          </p:cNvSpPr>
          <p:nvPr>
            <p:ph idx="1"/>
          </p:nvPr>
        </p:nvSpPr>
        <p:spPr>
          <a:xfrm>
            <a:off x="220980" y="1469008"/>
            <a:ext cx="11750040" cy="4803775"/>
          </a:xfrm>
        </p:spPr>
        <p:txBody>
          <a:bodyPr/>
          <a:lstStyle/>
          <a:p>
            <a:r>
              <a:rPr lang="en-US" dirty="0"/>
              <a:t>Deals with critical points and their spatial connectivity</a:t>
            </a:r>
          </a:p>
        </p:txBody>
      </p:sp>
      <p:grpSp>
        <p:nvGrpSpPr>
          <p:cNvPr id="59" name="Group 58">
            <a:extLst>
              <a:ext uri="{FF2B5EF4-FFF2-40B4-BE49-F238E27FC236}">
                <a16:creationId xmlns:a16="http://schemas.microsoft.com/office/drawing/2014/main" id="{4F6E5603-EE99-C149-82A7-2CCC6F28EAB0}"/>
              </a:ext>
            </a:extLst>
          </p:cNvPr>
          <p:cNvGrpSpPr/>
          <p:nvPr/>
        </p:nvGrpSpPr>
        <p:grpSpPr>
          <a:xfrm>
            <a:off x="1615882" y="2878541"/>
            <a:ext cx="3575259" cy="2235850"/>
            <a:chOff x="213360" y="3198730"/>
            <a:chExt cx="4632960" cy="2678805"/>
          </a:xfrm>
        </p:grpSpPr>
        <p:sp>
          <p:nvSpPr>
            <p:cNvPr id="70" name="Left-Up Arrow 69">
              <a:extLst>
                <a:ext uri="{FF2B5EF4-FFF2-40B4-BE49-F238E27FC236}">
                  <a16:creationId xmlns:a16="http://schemas.microsoft.com/office/drawing/2014/main" id="{7A9DA5AA-4EF9-C346-996D-66C40E77309F}"/>
                </a:ext>
              </a:extLst>
            </p:cNvPr>
            <p:cNvSpPr/>
            <p:nvPr/>
          </p:nvSpPr>
          <p:spPr>
            <a:xfrm flipH="1">
              <a:off x="213360" y="3198730"/>
              <a:ext cx="4632960" cy="2678805"/>
            </a:xfrm>
            <a:prstGeom prst="leftUpArrow">
              <a:avLst>
                <a:gd name="adj1" fmla="val 1563"/>
                <a:gd name="adj2" fmla="val 2548"/>
                <a:gd name="adj3" fmla="val 95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9D0DBBB7-0486-A546-9E9C-B46D975045D5}"/>
                </a:ext>
              </a:extLst>
            </p:cNvPr>
            <p:cNvSpPr/>
            <p:nvPr/>
          </p:nvSpPr>
          <p:spPr>
            <a:xfrm>
              <a:off x="291814" y="3495500"/>
              <a:ext cx="4172755" cy="2076670"/>
            </a:xfrm>
            <a:custGeom>
              <a:avLst/>
              <a:gdLst>
                <a:gd name="connsiteX0" fmla="*/ 0 w 4172755"/>
                <a:gd name="connsiteY0" fmla="*/ 1479177 h 2078555"/>
                <a:gd name="connsiteX1" fmla="*/ 373487 w 4172755"/>
                <a:gd name="connsiteY1" fmla="*/ 577656 h 2078555"/>
                <a:gd name="connsiteX2" fmla="*/ 1068946 w 4172755"/>
                <a:gd name="connsiteY2" fmla="*/ 2007211 h 2078555"/>
                <a:gd name="connsiteX3" fmla="*/ 1455312 w 4172755"/>
                <a:gd name="connsiteY3" fmla="*/ 1582208 h 2078555"/>
                <a:gd name="connsiteX4" fmla="*/ 1609859 w 4172755"/>
                <a:gd name="connsiteY4" fmla="*/ 1736754 h 2078555"/>
                <a:gd name="connsiteX5" fmla="*/ 1880315 w 4172755"/>
                <a:gd name="connsiteY5" fmla="*/ 1298873 h 2078555"/>
                <a:gd name="connsiteX6" fmla="*/ 2240924 w 4172755"/>
                <a:gd name="connsiteY6" fmla="*/ 2045847 h 2078555"/>
                <a:gd name="connsiteX7" fmla="*/ 3206839 w 4172755"/>
                <a:gd name="connsiteY7" fmla="*/ 10985 h 2078555"/>
                <a:gd name="connsiteX8" fmla="*/ 3953814 w 4172755"/>
                <a:gd name="connsiteY8" fmla="*/ 1182963 h 2078555"/>
                <a:gd name="connsiteX9" fmla="*/ 3953814 w 4172755"/>
                <a:gd name="connsiteY9" fmla="*/ 1182963 h 2078555"/>
                <a:gd name="connsiteX10" fmla="*/ 4172755 w 4172755"/>
                <a:gd name="connsiteY10" fmla="*/ 1273115 h 2078555"/>
                <a:gd name="connsiteX0" fmla="*/ 0 w 4172755"/>
                <a:gd name="connsiteY0" fmla="*/ 1480578 h 2079956"/>
                <a:gd name="connsiteX1" fmla="*/ 373487 w 4172755"/>
                <a:gd name="connsiteY1" fmla="*/ 579057 h 2079956"/>
                <a:gd name="connsiteX2" fmla="*/ 1068946 w 4172755"/>
                <a:gd name="connsiteY2" fmla="*/ 2008612 h 2079956"/>
                <a:gd name="connsiteX3" fmla="*/ 1455312 w 4172755"/>
                <a:gd name="connsiteY3" fmla="*/ 1583609 h 2079956"/>
                <a:gd name="connsiteX4" fmla="*/ 1609859 w 4172755"/>
                <a:gd name="connsiteY4" fmla="*/ 1738155 h 2079956"/>
                <a:gd name="connsiteX5" fmla="*/ 1880315 w 4172755"/>
                <a:gd name="connsiteY5" fmla="*/ 1300274 h 2079956"/>
                <a:gd name="connsiteX6" fmla="*/ 2240924 w 4172755"/>
                <a:gd name="connsiteY6" fmla="*/ 2047248 h 2079956"/>
                <a:gd name="connsiteX7" fmla="*/ 3206839 w 4172755"/>
                <a:gd name="connsiteY7" fmla="*/ 12386 h 2079956"/>
                <a:gd name="connsiteX8" fmla="*/ 3953814 w 4172755"/>
                <a:gd name="connsiteY8" fmla="*/ 1184364 h 2079956"/>
                <a:gd name="connsiteX9" fmla="*/ 4108360 w 4172755"/>
                <a:gd name="connsiteY9" fmla="*/ 991181 h 2079956"/>
                <a:gd name="connsiteX10" fmla="*/ 4172755 w 4172755"/>
                <a:gd name="connsiteY10" fmla="*/ 1274516 h 2079956"/>
                <a:gd name="connsiteX0" fmla="*/ 0 w 4172755"/>
                <a:gd name="connsiteY0" fmla="*/ 1477264 h 2076642"/>
                <a:gd name="connsiteX1" fmla="*/ 373487 w 4172755"/>
                <a:gd name="connsiteY1" fmla="*/ 575743 h 2076642"/>
                <a:gd name="connsiteX2" fmla="*/ 1068946 w 4172755"/>
                <a:gd name="connsiteY2" fmla="*/ 2005298 h 2076642"/>
                <a:gd name="connsiteX3" fmla="*/ 1455312 w 4172755"/>
                <a:gd name="connsiteY3" fmla="*/ 1580295 h 2076642"/>
                <a:gd name="connsiteX4" fmla="*/ 1609859 w 4172755"/>
                <a:gd name="connsiteY4" fmla="*/ 1734841 h 2076642"/>
                <a:gd name="connsiteX5" fmla="*/ 1880315 w 4172755"/>
                <a:gd name="connsiteY5" fmla="*/ 1296960 h 2076642"/>
                <a:gd name="connsiteX6" fmla="*/ 2240924 w 4172755"/>
                <a:gd name="connsiteY6" fmla="*/ 2043934 h 2076642"/>
                <a:gd name="connsiteX7" fmla="*/ 3206839 w 4172755"/>
                <a:gd name="connsiteY7" fmla="*/ 9072 h 2076642"/>
                <a:gd name="connsiteX8" fmla="*/ 3850783 w 4172755"/>
                <a:gd name="connsiteY8" fmla="*/ 1284081 h 2076642"/>
                <a:gd name="connsiteX9" fmla="*/ 4108360 w 4172755"/>
                <a:gd name="connsiteY9" fmla="*/ 987867 h 2076642"/>
                <a:gd name="connsiteX10" fmla="*/ 4172755 w 4172755"/>
                <a:gd name="connsiteY10" fmla="*/ 1271202 h 2076642"/>
                <a:gd name="connsiteX0" fmla="*/ 0 w 4172755"/>
                <a:gd name="connsiteY0" fmla="*/ 1477292 h 2076670"/>
                <a:gd name="connsiteX1" fmla="*/ 373487 w 4172755"/>
                <a:gd name="connsiteY1" fmla="*/ 575771 h 2076670"/>
                <a:gd name="connsiteX2" fmla="*/ 1068946 w 4172755"/>
                <a:gd name="connsiteY2" fmla="*/ 2005326 h 2076670"/>
                <a:gd name="connsiteX3" fmla="*/ 1455312 w 4172755"/>
                <a:gd name="connsiteY3" fmla="*/ 1580323 h 2076670"/>
                <a:gd name="connsiteX4" fmla="*/ 1609859 w 4172755"/>
                <a:gd name="connsiteY4" fmla="*/ 1734869 h 2076670"/>
                <a:gd name="connsiteX5" fmla="*/ 1880315 w 4172755"/>
                <a:gd name="connsiteY5" fmla="*/ 1296988 h 2076670"/>
                <a:gd name="connsiteX6" fmla="*/ 2240924 w 4172755"/>
                <a:gd name="connsiteY6" fmla="*/ 2043962 h 2076670"/>
                <a:gd name="connsiteX7" fmla="*/ 3206839 w 4172755"/>
                <a:gd name="connsiteY7" fmla="*/ 9100 h 2076670"/>
                <a:gd name="connsiteX8" fmla="*/ 3850783 w 4172755"/>
                <a:gd name="connsiteY8" fmla="*/ 1284109 h 2076670"/>
                <a:gd name="connsiteX9" fmla="*/ 4031087 w 4172755"/>
                <a:gd name="connsiteY9" fmla="*/ 1013652 h 2076670"/>
                <a:gd name="connsiteX10" fmla="*/ 4172755 w 4172755"/>
                <a:gd name="connsiteY10" fmla="*/ 1271230 h 207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2755" h="2076670">
                  <a:moveTo>
                    <a:pt x="0" y="1477292"/>
                  </a:moveTo>
                  <a:cubicBezTo>
                    <a:pt x="97664" y="982528"/>
                    <a:pt x="195329" y="487765"/>
                    <a:pt x="373487" y="575771"/>
                  </a:cubicBezTo>
                  <a:cubicBezTo>
                    <a:pt x="551645" y="663777"/>
                    <a:pt x="888642" y="1837901"/>
                    <a:pt x="1068946" y="2005326"/>
                  </a:cubicBezTo>
                  <a:cubicBezTo>
                    <a:pt x="1249250" y="2172751"/>
                    <a:pt x="1365160" y="1625399"/>
                    <a:pt x="1455312" y="1580323"/>
                  </a:cubicBezTo>
                  <a:cubicBezTo>
                    <a:pt x="1545464" y="1535247"/>
                    <a:pt x="1539025" y="1782091"/>
                    <a:pt x="1609859" y="1734869"/>
                  </a:cubicBezTo>
                  <a:cubicBezTo>
                    <a:pt x="1680693" y="1687647"/>
                    <a:pt x="1775138" y="1245473"/>
                    <a:pt x="1880315" y="1296988"/>
                  </a:cubicBezTo>
                  <a:cubicBezTo>
                    <a:pt x="1985492" y="1348503"/>
                    <a:pt x="2019837" y="2258610"/>
                    <a:pt x="2240924" y="2043962"/>
                  </a:cubicBezTo>
                  <a:cubicBezTo>
                    <a:pt x="2462011" y="1829314"/>
                    <a:pt x="2938529" y="135742"/>
                    <a:pt x="3206839" y="9100"/>
                  </a:cubicBezTo>
                  <a:cubicBezTo>
                    <a:pt x="3475149" y="-117542"/>
                    <a:pt x="3713408" y="1116684"/>
                    <a:pt x="3850783" y="1284109"/>
                  </a:cubicBezTo>
                  <a:cubicBezTo>
                    <a:pt x="3988158" y="1451534"/>
                    <a:pt x="3977425" y="1015798"/>
                    <a:pt x="4031087" y="1013652"/>
                  </a:cubicBezTo>
                  <a:cubicBezTo>
                    <a:pt x="4084749" y="1011506"/>
                    <a:pt x="4151290" y="1176785"/>
                    <a:pt x="4172755" y="127123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a:extLst>
              <a:ext uri="{FF2B5EF4-FFF2-40B4-BE49-F238E27FC236}">
                <a16:creationId xmlns:a16="http://schemas.microsoft.com/office/drawing/2014/main" id="{141EEB26-6556-A14C-97C4-CA6F430D6E2B}"/>
              </a:ext>
            </a:extLst>
          </p:cNvPr>
          <p:cNvGrpSpPr/>
          <p:nvPr/>
        </p:nvGrpSpPr>
        <p:grpSpPr>
          <a:xfrm>
            <a:off x="1897084" y="3089666"/>
            <a:ext cx="2935585" cy="1801125"/>
            <a:chOff x="572251" y="2785198"/>
            <a:chExt cx="3804045" cy="2157955"/>
          </a:xfrm>
        </p:grpSpPr>
        <p:sp>
          <p:nvSpPr>
            <p:cNvPr id="61" name="Oval 60">
              <a:extLst>
                <a:ext uri="{FF2B5EF4-FFF2-40B4-BE49-F238E27FC236}">
                  <a16:creationId xmlns:a16="http://schemas.microsoft.com/office/drawing/2014/main" id="{FDF8E0D6-ACC5-A047-B049-4FE0BD06AE5F}"/>
                </a:ext>
              </a:extLst>
            </p:cNvPr>
            <p:cNvSpPr/>
            <p:nvPr/>
          </p:nvSpPr>
          <p:spPr>
            <a:xfrm>
              <a:off x="572251" y="33663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2620B34-C2F0-8D47-B81D-CFDBB02AC2C2}"/>
                </a:ext>
              </a:extLst>
            </p:cNvPr>
            <p:cNvSpPr/>
            <p:nvPr/>
          </p:nvSpPr>
          <p:spPr>
            <a:xfrm>
              <a:off x="1379971" y="4817790"/>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B013E11-79E3-DB4B-B472-361994EAA4AD}"/>
                </a:ext>
              </a:extLst>
            </p:cNvPr>
            <p:cNvSpPr/>
            <p:nvPr/>
          </p:nvSpPr>
          <p:spPr>
            <a:xfrm>
              <a:off x="1722871" y="438060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5B9AFE19-DC21-E440-A3F8-11152E606587}"/>
                </a:ext>
              </a:extLst>
            </p:cNvPr>
            <p:cNvSpPr/>
            <p:nvPr/>
          </p:nvSpPr>
          <p:spPr>
            <a:xfrm>
              <a:off x="1845542" y="4551838"/>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E3E5AB00-045E-1641-92E9-CB8B5D83434B}"/>
                </a:ext>
              </a:extLst>
            </p:cNvPr>
            <p:cNvSpPr/>
            <p:nvPr/>
          </p:nvSpPr>
          <p:spPr>
            <a:xfrm>
              <a:off x="2103871" y="407591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52193A7-8DC0-954A-848E-45556EB7A51F}"/>
                </a:ext>
              </a:extLst>
            </p:cNvPr>
            <p:cNvSpPr/>
            <p:nvPr/>
          </p:nvSpPr>
          <p:spPr>
            <a:xfrm>
              <a:off x="2423160" y="4851713"/>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098C20FB-7653-0748-979B-CD078775A9C4}"/>
                </a:ext>
              </a:extLst>
            </p:cNvPr>
            <p:cNvSpPr/>
            <p:nvPr/>
          </p:nvSpPr>
          <p:spPr>
            <a:xfrm>
              <a:off x="3483091" y="27851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6341C87-6C52-E74A-B904-B0BF5DD14CDE}"/>
                </a:ext>
              </a:extLst>
            </p:cNvPr>
            <p:cNvSpPr/>
            <p:nvPr/>
          </p:nvSpPr>
          <p:spPr>
            <a:xfrm>
              <a:off x="4156067" y="4106397"/>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8595675-A59B-5C46-ABA1-FCC6534F4988}"/>
                </a:ext>
              </a:extLst>
            </p:cNvPr>
            <p:cNvSpPr/>
            <p:nvPr/>
          </p:nvSpPr>
          <p:spPr>
            <a:xfrm>
              <a:off x="4284856" y="377945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64D02898-C972-F44D-9B53-B7370F93C8B3}"/>
              </a:ext>
            </a:extLst>
          </p:cNvPr>
          <p:cNvGrpSpPr/>
          <p:nvPr/>
        </p:nvGrpSpPr>
        <p:grpSpPr>
          <a:xfrm>
            <a:off x="6882934" y="1994026"/>
            <a:ext cx="3575259" cy="2235850"/>
            <a:chOff x="6882934" y="1994026"/>
            <a:chExt cx="3575259" cy="2235850"/>
          </a:xfrm>
        </p:grpSpPr>
        <p:sp>
          <p:nvSpPr>
            <p:cNvPr id="115" name="Rectangle 114">
              <a:extLst>
                <a:ext uri="{FF2B5EF4-FFF2-40B4-BE49-F238E27FC236}">
                  <a16:creationId xmlns:a16="http://schemas.microsoft.com/office/drawing/2014/main" id="{BFB46868-DF1B-1C4E-87C7-153E7A9E50C0}"/>
                </a:ext>
              </a:extLst>
            </p:cNvPr>
            <p:cNvSpPr/>
            <p:nvPr/>
          </p:nvSpPr>
          <p:spPr>
            <a:xfrm>
              <a:off x="6941372" y="2240653"/>
              <a:ext cx="877824" cy="1939072"/>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630B991-A12E-E148-AF63-57DBFC58DC47}"/>
                </a:ext>
              </a:extLst>
            </p:cNvPr>
            <p:cNvSpPr/>
            <p:nvPr/>
          </p:nvSpPr>
          <p:spPr>
            <a:xfrm>
              <a:off x="7816673" y="2240653"/>
              <a:ext cx="364033" cy="1939072"/>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949046F6-533C-D141-9820-DCC18DF60760}"/>
                </a:ext>
              </a:extLst>
            </p:cNvPr>
            <p:cNvSpPr/>
            <p:nvPr/>
          </p:nvSpPr>
          <p:spPr>
            <a:xfrm>
              <a:off x="8174895" y="2240653"/>
              <a:ext cx="447632" cy="1939072"/>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FB6DA625-6447-C348-A351-E0BBF3425E9D}"/>
                </a:ext>
              </a:extLst>
            </p:cNvPr>
            <p:cNvSpPr/>
            <p:nvPr/>
          </p:nvSpPr>
          <p:spPr>
            <a:xfrm>
              <a:off x="8623046" y="2240653"/>
              <a:ext cx="1343034" cy="1939072"/>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F59E7C67-AA4B-8347-BDB0-DE97B12FFE4F}"/>
                </a:ext>
              </a:extLst>
            </p:cNvPr>
            <p:cNvSpPr/>
            <p:nvPr/>
          </p:nvSpPr>
          <p:spPr>
            <a:xfrm>
              <a:off x="9966999" y="2240653"/>
              <a:ext cx="189081" cy="1939072"/>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2F6785DE-BD5B-9941-857F-0C555F98D47B}"/>
                </a:ext>
              </a:extLst>
            </p:cNvPr>
            <p:cNvGrpSpPr/>
            <p:nvPr/>
          </p:nvGrpSpPr>
          <p:grpSpPr>
            <a:xfrm>
              <a:off x="6882934" y="1994026"/>
              <a:ext cx="3575259" cy="2235850"/>
              <a:chOff x="6385714" y="2485957"/>
              <a:chExt cx="4632960" cy="2678805"/>
            </a:xfrm>
          </p:grpSpPr>
          <p:grpSp>
            <p:nvGrpSpPr>
              <p:cNvPr id="87" name="Group 86">
                <a:extLst>
                  <a:ext uri="{FF2B5EF4-FFF2-40B4-BE49-F238E27FC236}">
                    <a16:creationId xmlns:a16="http://schemas.microsoft.com/office/drawing/2014/main" id="{CEABE81D-E54E-6C41-A060-B814D273C998}"/>
                  </a:ext>
                </a:extLst>
              </p:cNvPr>
              <p:cNvGrpSpPr/>
              <p:nvPr/>
            </p:nvGrpSpPr>
            <p:grpSpPr>
              <a:xfrm>
                <a:off x="6385714" y="2485957"/>
                <a:ext cx="4632960" cy="2678805"/>
                <a:chOff x="213360" y="3198730"/>
                <a:chExt cx="4632960" cy="2678805"/>
              </a:xfrm>
            </p:grpSpPr>
            <p:sp>
              <p:nvSpPr>
                <p:cNvPr id="99" name="Freeform 98">
                  <a:extLst>
                    <a:ext uri="{FF2B5EF4-FFF2-40B4-BE49-F238E27FC236}">
                      <a16:creationId xmlns:a16="http://schemas.microsoft.com/office/drawing/2014/main" id="{60333F98-5D41-2B43-A805-3CF559519FA7}"/>
                    </a:ext>
                  </a:extLst>
                </p:cNvPr>
                <p:cNvSpPr/>
                <p:nvPr/>
              </p:nvSpPr>
              <p:spPr>
                <a:xfrm>
                  <a:off x="291814" y="3495500"/>
                  <a:ext cx="4172755" cy="2076670"/>
                </a:xfrm>
                <a:custGeom>
                  <a:avLst/>
                  <a:gdLst>
                    <a:gd name="connsiteX0" fmla="*/ 0 w 4172755"/>
                    <a:gd name="connsiteY0" fmla="*/ 1479177 h 2078555"/>
                    <a:gd name="connsiteX1" fmla="*/ 373487 w 4172755"/>
                    <a:gd name="connsiteY1" fmla="*/ 577656 h 2078555"/>
                    <a:gd name="connsiteX2" fmla="*/ 1068946 w 4172755"/>
                    <a:gd name="connsiteY2" fmla="*/ 2007211 h 2078555"/>
                    <a:gd name="connsiteX3" fmla="*/ 1455312 w 4172755"/>
                    <a:gd name="connsiteY3" fmla="*/ 1582208 h 2078555"/>
                    <a:gd name="connsiteX4" fmla="*/ 1609859 w 4172755"/>
                    <a:gd name="connsiteY4" fmla="*/ 1736754 h 2078555"/>
                    <a:gd name="connsiteX5" fmla="*/ 1880315 w 4172755"/>
                    <a:gd name="connsiteY5" fmla="*/ 1298873 h 2078555"/>
                    <a:gd name="connsiteX6" fmla="*/ 2240924 w 4172755"/>
                    <a:gd name="connsiteY6" fmla="*/ 2045847 h 2078555"/>
                    <a:gd name="connsiteX7" fmla="*/ 3206839 w 4172755"/>
                    <a:gd name="connsiteY7" fmla="*/ 10985 h 2078555"/>
                    <a:gd name="connsiteX8" fmla="*/ 3953814 w 4172755"/>
                    <a:gd name="connsiteY8" fmla="*/ 1182963 h 2078555"/>
                    <a:gd name="connsiteX9" fmla="*/ 3953814 w 4172755"/>
                    <a:gd name="connsiteY9" fmla="*/ 1182963 h 2078555"/>
                    <a:gd name="connsiteX10" fmla="*/ 4172755 w 4172755"/>
                    <a:gd name="connsiteY10" fmla="*/ 1273115 h 2078555"/>
                    <a:gd name="connsiteX0" fmla="*/ 0 w 4172755"/>
                    <a:gd name="connsiteY0" fmla="*/ 1480578 h 2079956"/>
                    <a:gd name="connsiteX1" fmla="*/ 373487 w 4172755"/>
                    <a:gd name="connsiteY1" fmla="*/ 579057 h 2079956"/>
                    <a:gd name="connsiteX2" fmla="*/ 1068946 w 4172755"/>
                    <a:gd name="connsiteY2" fmla="*/ 2008612 h 2079956"/>
                    <a:gd name="connsiteX3" fmla="*/ 1455312 w 4172755"/>
                    <a:gd name="connsiteY3" fmla="*/ 1583609 h 2079956"/>
                    <a:gd name="connsiteX4" fmla="*/ 1609859 w 4172755"/>
                    <a:gd name="connsiteY4" fmla="*/ 1738155 h 2079956"/>
                    <a:gd name="connsiteX5" fmla="*/ 1880315 w 4172755"/>
                    <a:gd name="connsiteY5" fmla="*/ 1300274 h 2079956"/>
                    <a:gd name="connsiteX6" fmla="*/ 2240924 w 4172755"/>
                    <a:gd name="connsiteY6" fmla="*/ 2047248 h 2079956"/>
                    <a:gd name="connsiteX7" fmla="*/ 3206839 w 4172755"/>
                    <a:gd name="connsiteY7" fmla="*/ 12386 h 2079956"/>
                    <a:gd name="connsiteX8" fmla="*/ 3953814 w 4172755"/>
                    <a:gd name="connsiteY8" fmla="*/ 1184364 h 2079956"/>
                    <a:gd name="connsiteX9" fmla="*/ 4108360 w 4172755"/>
                    <a:gd name="connsiteY9" fmla="*/ 991181 h 2079956"/>
                    <a:gd name="connsiteX10" fmla="*/ 4172755 w 4172755"/>
                    <a:gd name="connsiteY10" fmla="*/ 1274516 h 2079956"/>
                    <a:gd name="connsiteX0" fmla="*/ 0 w 4172755"/>
                    <a:gd name="connsiteY0" fmla="*/ 1477264 h 2076642"/>
                    <a:gd name="connsiteX1" fmla="*/ 373487 w 4172755"/>
                    <a:gd name="connsiteY1" fmla="*/ 575743 h 2076642"/>
                    <a:gd name="connsiteX2" fmla="*/ 1068946 w 4172755"/>
                    <a:gd name="connsiteY2" fmla="*/ 2005298 h 2076642"/>
                    <a:gd name="connsiteX3" fmla="*/ 1455312 w 4172755"/>
                    <a:gd name="connsiteY3" fmla="*/ 1580295 h 2076642"/>
                    <a:gd name="connsiteX4" fmla="*/ 1609859 w 4172755"/>
                    <a:gd name="connsiteY4" fmla="*/ 1734841 h 2076642"/>
                    <a:gd name="connsiteX5" fmla="*/ 1880315 w 4172755"/>
                    <a:gd name="connsiteY5" fmla="*/ 1296960 h 2076642"/>
                    <a:gd name="connsiteX6" fmla="*/ 2240924 w 4172755"/>
                    <a:gd name="connsiteY6" fmla="*/ 2043934 h 2076642"/>
                    <a:gd name="connsiteX7" fmla="*/ 3206839 w 4172755"/>
                    <a:gd name="connsiteY7" fmla="*/ 9072 h 2076642"/>
                    <a:gd name="connsiteX8" fmla="*/ 3850783 w 4172755"/>
                    <a:gd name="connsiteY8" fmla="*/ 1284081 h 2076642"/>
                    <a:gd name="connsiteX9" fmla="*/ 4108360 w 4172755"/>
                    <a:gd name="connsiteY9" fmla="*/ 987867 h 2076642"/>
                    <a:gd name="connsiteX10" fmla="*/ 4172755 w 4172755"/>
                    <a:gd name="connsiteY10" fmla="*/ 1271202 h 2076642"/>
                    <a:gd name="connsiteX0" fmla="*/ 0 w 4172755"/>
                    <a:gd name="connsiteY0" fmla="*/ 1477292 h 2076670"/>
                    <a:gd name="connsiteX1" fmla="*/ 373487 w 4172755"/>
                    <a:gd name="connsiteY1" fmla="*/ 575771 h 2076670"/>
                    <a:gd name="connsiteX2" fmla="*/ 1068946 w 4172755"/>
                    <a:gd name="connsiteY2" fmla="*/ 2005326 h 2076670"/>
                    <a:gd name="connsiteX3" fmla="*/ 1455312 w 4172755"/>
                    <a:gd name="connsiteY3" fmla="*/ 1580323 h 2076670"/>
                    <a:gd name="connsiteX4" fmla="*/ 1609859 w 4172755"/>
                    <a:gd name="connsiteY4" fmla="*/ 1734869 h 2076670"/>
                    <a:gd name="connsiteX5" fmla="*/ 1880315 w 4172755"/>
                    <a:gd name="connsiteY5" fmla="*/ 1296988 h 2076670"/>
                    <a:gd name="connsiteX6" fmla="*/ 2240924 w 4172755"/>
                    <a:gd name="connsiteY6" fmla="*/ 2043962 h 2076670"/>
                    <a:gd name="connsiteX7" fmla="*/ 3206839 w 4172755"/>
                    <a:gd name="connsiteY7" fmla="*/ 9100 h 2076670"/>
                    <a:gd name="connsiteX8" fmla="*/ 3850783 w 4172755"/>
                    <a:gd name="connsiteY8" fmla="*/ 1284109 h 2076670"/>
                    <a:gd name="connsiteX9" fmla="*/ 4031087 w 4172755"/>
                    <a:gd name="connsiteY9" fmla="*/ 1013652 h 2076670"/>
                    <a:gd name="connsiteX10" fmla="*/ 4172755 w 4172755"/>
                    <a:gd name="connsiteY10" fmla="*/ 1271230 h 207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2755" h="2076670">
                      <a:moveTo>
                        <a:pt x="0" y="1477292"/>
                      </a:moveTo>
                      <a:cubicBezTo>
                        <a:pt x="97664" y="982528"/>
                        <a:pt x="195329" y="487765"/>
                        <a:pt x="373487" y="575771"/>
                      </a:cubicBezTo>
                      <a:cubicBezTo>
                        <a:pt x="551645" y="663777"/>
                        <a:pt x="888642" y="1837901"/>
                        <a:pt x="1068946" y="2005326"/>
                      </a:cubicBezTo>
                      <a:cubicBezTo>
                        <a:pt x="1249250" y="2172751"/>
                        <a:pt x="1365160" y="1625399"/>
                        <a:pt x="1455312" y="1580323"/>
                      </a:cubicBezTo>
                      <a:cubicBezTo>
                        <a:pt x="1545464" y="1535247"/>
                        <a:pt x="1539025" y="1782091"/>
                        <a:pt x="1609859" y="1734869"/>
                      </a:cubicBezTo>
                      <a:cubicBezTo>
                        <a:pt x="1680693" y="1687647"/>
                        <a:pt x="1775138" y="1245473"/>
                        <a:pt x="1880315" y="1296988"/>
                      </a:cubicBezTo>
                      <a:cubicBezTo>
                        <a:pt x="1985492" y="1348503"/>
                        <a:pt x="2019837" y="2258610"/>
                        <a:pt x="2240924" y="2043962"/>
                      </a:cubicBezTo>
                      <a:cubicBezTo>
                        <a:pt x="2462011" y="1829314"/>
                        <a:pt x="2938529" y="135742"/>
                        <a:pt x="3206839" y="9100"/>
                      </a:cubicBezTo>
                      <a:cubicBezTo>
                        <a:pt x="3475149" y="-117542"/>
                        <a:pt x="3713408" y="1116684"/>
                        <a:pt x="3850783" y="1284109"/>
                      </a:cubicBezTo>
                      <a:cubicBezTo>
                        <a:pt x="3988158" y="1451534"/>
                        <a:pt x="3977425" y="1015798"/>
                        <a:pt x="4031087" y="1013652"/>
                      </a:cubicBezTo>
                      <a:cubicBezTo>
                        <a:pt x="4084749" y="1011506"/>
                        <a:pt x="4151290" y="1176785"/>
                        <a:pt x="4172755" y="127123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Left-Up Arrow 97">
                  <a:extLst>
                    <a:ext uri="{FF2B5EF4-FFF2-40B4-BE49-F238E27FC236}">
                      <a16:creationId xmlns:a16="http://schemas.microsoft.com/office/drawing/2014/main" id="{206DE947-3424-484E-A764-1318D2AB7057}"/>
                    </a:ext>
                  </a:extLst>
                </p:cNvPr>
                <p:cNvSpPr/>
                <p:nvPr/>
              </p:nvSpPr>
              <p:spPr>
                <a:xfrm flipH="1">
                  <a:off x="213360" y="3198730"/>
                  <a:ext cx="4632960" cy="2678805"/>
                </a:xfrm>
                <a:prstGeom prst="leftUpArrow">
                  <a:avLst>
                    <a:gd name="adj1" fmla="val 1563"/>
                    <a:gd name="adj2" fmla="val 2548"/>
                    <a:gd name="adj3" fmla="val 95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3CFF5D23-30FB-3F41-BAB6-F4E994E883C6}"/>
                  </a:ext>
                </a:extLst>
              </p:cNvPr>
              <p:cNvGrpSpPr/>
              <p:nvPr/>
            </p:nvGrpSpPr>
            <p:grpSpPr>
              <a:xfrm>
                <a:off x="6750107" y="2738909"/>
                <a:ext cx="3804045" cy="2157955"/>
                <a:chOff x="572251" y="2785198"/>
                <a:chExt cx="3804045" cy="2157955"/>
              </a:xfrm>
            </p:grpSpPr>
            <p:sp>
              <p:nvSpPr>
                <p:cNvPr id="89" name="Oval 88">
                  <a:extLst>
                    <a:ext uri="{FF2B5EF4-FFF2-40B4-BE49-F238E27FC236}">
                      <a16:creationId xmlns:a16="http://schemas.microsoft.com/office/drawing/2014/main" id="{9D9E5406-77E8-3342-B750-7B0C085462D4}"/>
                    </a:ext>
                  </a:extLst>
                </p:cNvPr>
                <p:cNvSpPr/>
                <p:nvPr/>
              </p:nvSpPr>
              <p:spPr>
                <a:xfrm>
                  <a:off x="572251" y="33663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23EE9BB-70BF-454C-A0B7-CD3591FA4169}"/>
                    </a:ext>
                  </a:extLst>
                </p:cNvPr>
                <p:cNvSpPr/>
                <p:nvPr/>
              </p:nvSpPr>
              <p:spPr>
                <a:xfrm>
                  <a:off x="1379971" y="4817790"/>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BD84164-475F-4746-A67E-B4368935780E}"/>
                    </a:ext>
                  </a:extLst>
                </p:cNvPr>
                <p:cNvSpPr/>
                <p:nvPr/>
              </p:nvSpPr>
              <p:spPr>
                <a:xfrm>
                  <a:off x="1722871" y="438060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D6603151-446C-134F-947D-706E7D8FEA20}"/>
                    </a:ext>
                  </a:extLst>
                </p:cNvPr>
                <p:cNvSpPr/>
                <p:nvPr/>
              </p:nvSpPr>
              <p:spPr>
                <a:xfrm>
                  <a:off x="1845542" y="4551838"/>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C04FCC38-3ABB-8445-A051-D904972ADF26}"/>
                    </a:ext>
                  </a:extLst>
                </p:cNvPr>
                <p:cNvSpPr/>
                <p:nvPr/>
              </p:nvSpPr>
              <p:spPr>
                <a:xfrm>
                  <a:off x="2103871" y="407591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FEC1C62A-143E-1F4E-8D3D-77390AFAA8C3}"/>
                    </a:ext>
                  </a:extLst>
                </p:cNvPr>
                <p:cNvSpPr/>
                <p:nvPr/>
              </p:nvSpPr>
              <p:spPr>
                <a:xfrm>
                  <a:off x="2423160" y="4851713"/>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30530791-256A-C042-942C-F635B49839C3}"/>
                    </a:ext>
                  </a:extLst>
                </p:cNvPr>
                <p:cNvSpPr/>
                <p:nvPr/>
              </p:nvSpPr>
              <p:spPr>
                <a:xfrm>
                  <a:off x="3483091" y="27851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9A3632BE-DAD9-E749-98F6-5EDA36B235DA}"/>
                    </a:ext>
                  </a:extLst>
                </p:cNvPr>
                <p:cNvSpPr/>
                <p:nvPr/>
              </p:nvSpPr>
              <p:spPr>
                <a:xfrm>
                  <a:off x="4156067" y="4106397"/>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49557AB7-ACD5-C941-9B58-6343079FAE85}"/>
                    </a:ext>
                  </a:extLst>
                </p:cNvPr>
                <p:cNvSpPr/>
                <p:nvPr/>
              </p:nvSpPr>
              <p:spPr>
                <a:xfrm>
                  <a:off x="4284856" y="377945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 name="Group 4">
            <a:extLst>
              <a:ext uri="{FF2B5EF4-FFF2-40B4-BE49-F238E27FC236}">
                <a16:creationId xmlns:a16="http://schemas.microsoft.com/office/drawing/2014/main" id="{F394CDE7-0D33-8045-A6CF-A68F835D4B2D}"/>
              </a:ext>
            </a:extLst>
          </p:cNvPr>
          <p:cNvGrpSpPr/>
          <p:nvPr/>
        </p:nvGrpSpPr>
        <p:grpSpPr>
          <a:xfrm>
            <a:off x="6875418" y="4341851"/>
            <a:ext cx="3575259" cy="2235850"/>
            <a:chOff x="6875418" y="4341851"/>
            <a:chExt cx="3575259" cy="2235850"/>
          </a:xfrm>
        </p:grpSpPr>
        <p:sp>
          <p:nvSpPr>
            <p:cNvPr id="120" name="Rectangle 119">
              <a:extLst>
                <a:ext uri="{FF2B5EF4-FFF2-40B4-BE49-F238E27FC236}">
                  <a16:creationId xmlns:a16="http://schemas.microsoft.com/office/drawing/2014/main" id="{52B8F2B6-BDC0-9F40-8F90-6C2BE9502280}"/>
                </a:ext>
              </a:extLst>
            </p:cNvPr>
            <p:cNvSpPr/>
            <p:nvPr/>
          </p:nvSpPr>
          <p:spPr>
            <a:xfrm>
              <a:off x="7194517" y="4586467"/>
              <a:ext cx="886968" cy="1939072"/>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C8605E95-895B-4242-BD59-276C4BFC1E3D}"/>
                </a:ext>
              </a:extLst>
            </p:cNvPr>
            <p:cNvSpPr/>
            <p:nvPr/>
          </p:nvSpPr>
          <p:spPr>
            <a:xfrm>
              <a:off x="8081156" y="4586467"/>
              <a:ext cx="301002" cy="19390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438B1113-71CA-5C46-AAEF-C8D3909951BE}"/>
                </a:ext>
              </a:extLst>
            </p:cNvPr>
            <p:cNvSpPr/>
            <p:nvPr/>
          </p:nvSpPr>
          <p:spPr>
            <a:xfrm>
              <a:off x="8382692" y="4586467"/>
              <a:ext cx="1053860" cy="1939072"/>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3E621767-4915-4841-9A6C-6C460E643F1E}"/>
                </a:ext>
              </a:extLst>
            </p:cNvPr>
            <p:cNvSpPr/>
            <p:nvPr/>
          </p:nvSpPr>
          <p:spPr>
            <a:xfrm>
              <a:off x="9436551" y="4586467"/>
              <a:ext cx="621593" cy="19390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F8B17D4A-1A40-9B4E-B1B0-83CE356018AF}"/>
                </a:ext>
              </a:extLst>
            </p:cNvPr>
            <p:cNvSpPr/>
            <p:nvPr/>
          </p:nvSpPr>
          <p:spPr>
            <a:xfrm>
              <a:off x="6935962" y="4586467"/>
              <a:ext cx="265176" cy="19390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AB3B4999-F795-DD46-8C96-044CC323282D}"/>
                </a:ext>
              </a:extLst>
            </p:cNvPr>
            <p:cNvSpPr/>
            <p:nvPr/>
          </p:nvSpPr>
          <p:spPr>
            <a:xfrm>
              <a:off x="10053199" y="4586467"/>
              <a:ext cx="109728" cy="1939072"/>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FA4A66BE-2AC0-294A-8247-B47DD9EBD2E4}"/>
                </a:ext>
              </a:extLst>
            </p:cNvPr>
            <p:cNvGrpSpPr/>
            <p:nvPr/>
          </p:nvGrpSpPr>
          <p:grpSpPr>
            <a:xfrm>
              <a:off x="6875418" y="4341851"/>
              <a:ext cx="3575259" cy="2235850"/>
              <a:chOff x="6385714" y="2485957"/>
              <a:chExt cx="4632960" cy="2678805"/>
            </a:xfrm>
          </p:grpSpPr>
          <p:grpSp>
            <p:nvGrpSpPr>
              <p:cNvPr id="101" name="Group 100">
                <a:extLst>
                  <a:ext uri="{FF2B5EF4-FFF2-40B4-BE49-F238E27FC236}">
                    <a16:creationId xmlns:a16="http://schemas.microsoft.com/office/drawing/2014/main" id="{7A80D1F5-CEE6-4E45-950D-18314F886E58}"/>
                  </a:ext>
                </a:extLst>
              </p:cNvPr>
              <p:cNvGrpSpPr/>
              <p:nvPr/>
            </p:nvGrpSpPr>
            <p:grpSpPr>
              <a:xfrm>
                <a:off x="6385714" y="2485957"/>
                <a:ext cx="4632960" cy="2678805"/>
                <a:chOff x="213360" y="3198730"/>
                <a:chExt cx="4632960" cy="2678805"/>
              </a:xfrm>
            </p:grpSpPr>
            <p:sp>
              <p:nvSpPr>
                <p:cNvPr id="112" name="Left-Up Arrow 111">
                  <a:extLst>
                    <a:ext uri="{FF2B5EF4-FFF2-40B4-BE49-F238E27FC236}">
                      <a16:creationId xmlns:a16="http://schemas.microsoft.com/office/drawing/2014/main" id="{4EFF7402-9741-0948-9F5B-D525226DAAA0}"/>
                    </a:ext>
                  </a:extLst>
                </p:cNvPr>
                <p:cNvSpPr/>
                <p:nvPr/>
              </p:nvSpPr>
              <p:spPr>
                <a:xfrm flipH="1">
                  <a:off x="213360" y="3198730"/>
                  <a:ext cx="4632960" cy="2678805"/>
                </a:xfrm>
                <a:prstGeom prst="leftUpArrow">
                  <a:avLst>
                    <a:gd name="adj1" fmla="val 1563"/>
                    <a:gd name="adj2" fmla="val 2548"/>
                    <a:gd name="adj3" fmla="val 95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a:extLst>
                    <a:ext uri="{FF2B5EF4-FFF2-40B4-BE49-F238E27FC236}">
                      <a16:creationId xmlns:a16="http://schemas.microsoft.com/office/drawing/2014/main" id="{6DDA89CA-8B5D-2141-8EB7-BEFBC6CB39C3}"/>
                    </a:ext>
                  </a:extLst>
                </p:cNvPr>
                <p:cNvSpPr/>
                <p:nvPr/>
              </p:nvSpPr>
              <p:spPr>
                <a:xfrm>
                  <a:off x="291814" y="3495500"/>
                  <a:ext cx="4172755" cy="2076670"/>
                </a:xfrm>
                <a:custGeom>
                  <a:avLst/>
                  <a:gdLst>
                    <a:gd name="connsiteX0" fmla="*/ 0 w 4172755"/>
                    <a:gd name="connsiteY0" fmla="*/ 1479177 h 2078555"/>
                    <a:gd name="connsiteX1" fmla="*/ 373487 w 4172755"/>
                    <a:gd name="connsiteY1" fmla="*/ 577656 h 2078555"/>
                    <a:gd name="connsiteX2" fmla="*/ 1068946 w 4172755"/>
                    <a:gd name="connsiteY2" fmla="*/ 2007211 h 2078555"/>
                    <a:gd name="connsiteX3" fmla="*/ 1455312 w 4172755"/>
                    <a:gd name="connsiteY3" fmla="*/ 1582208 h 2078555"/>
                    <a:gd name="connsiteX4" fmla="*/ 1609859 w 4172755"/>
                    <a:gd name="connsiteY4" fmla="*/ 1736754 h 2078555"/>
                    <a:gd name="connsiteX5" fmla="*/ 1880315 w 4172755"/>
                    <a:gd name="connsiteY5" fmla="*/ 1298873 h 2078555"/>
                    <a:gd name="connsiteX6" fmla="*/ 2240924 w 4172755"/>
                    <a:gd name="connsiteY6" fmla="*/ 2045847 h 2078555"/>
                    <a:gd name="connsiteX7" fmla="*/ 3206839 w 4172755"/>
                    <a:gd name="connsiteY7" fmla="*/ 10985 h 2078555"/>
                    <a:gd name="connsiteX8" fmla="*/ 3953814 w 4172755"/>
                    <a:gd name="connsiteY8" fmla="*/ 1182963 h 2078555"/>
                    <a:gd name="connsiteX9" fmla="*/ 3953814 w 4172755"/>
                    <a:gd name="connsiteY9" fmla="*/ 1182963 h 2078555"/>
                    <a:gd name="connsiteX10" fmla="*/ 4172755 w 4172755"/>
                    <a:gd name="connsiteY10" fmla="*/ 1273115 h 2078555"/>
                    <a:gd name="connsiteX0" fmla="*/ 0 w 4172755"/>
                    <a:gd name="connsiteY0" fmla="*/ 1480578 h 2079956"/>
                    <a:gd name="connsiteX1" fmla="*/ 373487 w 4172755"/>
                    <a:gd name="connsiteY1" fmla="*/ 579057 h 2079956"/>
                    <a:gd name="connsiteX2" fmla="*/ 1068946 w 4172755"/>
                    <a:gd name="connsiteY2" fmla="*/ 2008612 h 2079956"/>
                    <a:gd name="connsiteX3" fmla="*/ 1455312 w 4172755"/>
                    <a:gd name="connsiteY3" fmla="*/ 1583609 h 2079956"/>
                    <a:gd name="connsiteX4" fmla="*/ 1609859 w 4172755"/>
                    <a:gd name="connsiteY4" fmla="*/ 1738155 h 2079956"/>
                    <a:gd name="connsiteX5" fmla="*/ 1880315 w 4172755"/>
                    <a:gd name="connsiteY5" fmla="*/ 1300274 h 2079956"/>
                    <a:gd name="connsiteX6" fmla="*/ 2240924 w 4172755"/>
                    <a:gd name="connsiteY6" fmla="*/ 2047248 h 2079956"/>
                    <a:gd name="connsiteX7" fmla="*/ 3206839 w 4172755"/>
                    <a:gd name="connsiteY7" fmla="*/ 12386 h 2079956"/>
                    <a:gd name="connsiteX8" fmla="*/ 3953814 w 4172755"/>
                    <a:gd name="connsiteY8" fmla="*/ 1184364 h 2079956"/>
                    <a:gd name="connsiteX9" fmla="*/ 4108360 w 4172755"/>
                    <a:gd name="connsiteY9" fmla="*/ 991181 h 2079956"/>
                    <a:gd name="connsiteX10" fmla="*/ 4172755 w 4172755"/>
                    <a:gd name="connsiteY10" fmla="*/ 1274516 h 2079956"/>
                    <a:gd name="connsiteX0" fmla="*/ 0 w 4172755"/>
                    <a:gd name="connsiteY0" fmla="*/ 1477264 h 2076642"/>
                    <a:gd name="connsiteX1" fmla="*/ 373487 w 4172755"/>
                    <a:gd name="connsiteY1" fmla="*/ 575743 h 2076642"/>
                    <a:gd name="connsiteX2" fmla="*/ 1068946 w 4172755"/>
                    <a:gd name="connsiteY2" fmla="*/ 2005298 h 2076642"/>
                    <a:gd name="connsiteX3" fmla="*/ 1455312 w 4172755"/>
                    <a:gd name="connsiteY3" fmla="*/ 1580295 h 2076642"/>
                    <a:gd name="connsiteX4" fmla="*/ 1609859 w 4172755"/>
                    <a:gd name="connsiteY4" fmla="*/ 1734841 h 2076642"/>
                    <a:gd name="connsiteX5" fmla="*/ 1880315 w 4172755"/>
                    <a:gd name="connsiteY5" fmla="*/ 1296960 h 2076642"/>
                    <a:gd name="connsiteX6" fmla="*/ 2240924 w 4172755"/>
                    <a:gd name="connsiteY6" fmla="*/ 2043934 h 2076642"/>
                    <a:gd name="connsiteX7" fmla="*/ 3206839 w 4172755"/>
                    <a:gd name="connsiteY7" fmla="*/ 9072 h 2076642"/>
                    <a:gd name="connsiteX8" fmla="*/ 3850783 w 4172755"/>
                    <a:gd name="connsiteY8" fmla="*/ 1284081 h 2076642"/>
                    <a:gd name="connsiteX9" fmla="*/ 4108360 w 4172755"/>
                    <a:gd name="connsiteY9" fmla="*/ 987867 h 2076642"/>
                    <a:gd name="connsiteX10" fmla="*/ 4172755 w 4172755"/>
                    <a:gd name="connsiteY10" fmla="*/ 1271202 h 2076642"/>
                    <a:gd name="connsiteX0" fmla="*/ 0 w 4172755"/>
                    <a:gd name="connsiteY0" fmla="*/ 1477292 h 2076670"/>
                    <a:gd name="connsiteX1" fmla="*/ 373487 w 4172755"/>
                    <a:gd name="connsiteY1" fmla="*/ 575771 h 2076670"/>
                    <a:gd name="connsiteX2" fmla="*/ 1068946 w 4172755"/>
                    <a:gd name="connsiteY2" fmla="*/ 2005326 h 2076670"/>
                    <a:gd name="connsiteX3" fmla="*/ 1455312 w 4172755"/>
                    <a:gd name="connsiteY3" fmla="*/ 1580323 h 2076670"/>
                    <a:gd name="connsiteX4" fmla="*/ 1609859 w 4172755"/>
                    <a:gd name="connsiteY4" fmla="*/ 1734869 h 2076670"/>
                    <a:gd name="connsiteX5" fmla="*/ 1880315 w 4172755"/>
                    <a:gd name="connsiteY5" fmla="*/ 1296988 h 2076670"/>
                    <a:gd name="connsiteX6" fmla="*/ 2240924 w 4172755"/>
                    <a:gd name="connsiteY6" fmla="*/ 2043962 h 2076670"/>
                    <a:gd name="connsiteX7" fmla="*/ 3206839 w 4172755"/>
                    <a:gd name="connsiteY7" fmla="*/ 9100 h 2076670"/>
                    <a:gd name="connsiteX8" fmla="*/ 3850783 w 4172755"/>
                    <a:gd name="connsiteY8" fmla="*/ 1284109 h 2076670"/>
                    <a:gd name="connsiteX9" fmla="*/ 4031087 w 4172755"/>
                    <a:gd name="connsiteY9" fmla="*/ 1013652 h 2076670"/>
                    <a:gd name="connsiteX10" fmla="*/ 4172755 w 4172755"/>
                    <a:gd name="connsiteY10" fmla="*/ 1271230 h 207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2755" h="2076670">
                      <a:moveTo>
                        <a:pt x="0" y="1477292"/>
                      </a:moveTo>
                      <a:cubicBezTo>
                        <a:pt x="97664" y="982528"/>
                        <a:pt x="195329" y="487765"/>
                        <a:pt x="373487" y="575771"/>
                      </a:cubicBezTo>
                      <a:cubicBezTo>
                        <a:pt x="551645" y="663777"/>
                        <a:pt x="888642" y="1837901"/>
                        <a:pt x="1068946" y="2005326"/>
                      </a:cubicBezTo>
                      <a:cubicBezTo>
                        <a:pt x="1249250" y="2172751"/>
                        <a:pt x="1365160" y="1625399"/>
                        <a:pt x="1455312" y="1580323"/>
                      </a:cubicBezTo>
                      <a:cubicBezTo>
                        <a:pt x="1545464" y="1535247"/>
                        <a:pt x="1539025" y="1782091"/>
                        <a:pt x="1609859" y="1734869"/>
                      </a:cubicBezTo>
                      <a:cubicBezTo>
                        <a:pt x="1680693" y="1687647"/>
                        <a:pt x="1775138" y="1245473"/>
                        <a:pt x="1880315" y="1296988"/>
                      </a:cubicBezTo>
                      <a:cubicBezTo>
                        <a:pt x="1985492" y="1348503"/>
                        <a:pt x="2019837" y="2258610"/>
                        <a:pt x="2240924" y="2043962"/>
                      </a:cubicBezTo>
                      <a:cubicBezTo>
                        <a:pt x="2462011" y="1829314"/>
                        <a:pt x="2938529" y="135742"/>
                        <a:pt x="3206839" y="9100"/>
                      </a:cubicBezTo>
                      <a:cubicBezTo>
                        <a:pt x="3475149" y="-117542"/>
                        <a:pt x="3713408" y="1116684"/>
                        <a:pt x="3850783" y="1284109"/>
                      </a:cubicBezTo>
                      <a:cubicBezTo>
                        <a:pt x="3988158" y="1451534"/>
                        <a:pt x="3977425" y="1015798"/>
                        <a:pt x="4031087" y="1013652"/>
                      </a:cubicBezTo>
                      <a:cubicBezTo>
                        <a:pt x="4084749" y="1011506"/>
                        <a:pt x="4151290" y="1176785"/>
                        <a:pt x="4172755" y="127123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101">
                <a:extLst>
                  <a:ext uri="{FF2B5EF4-FFF2-40B4-BE49-F238E27FC236}">
                    <a16:creationId xmlns:a16="http://schemas.microsoft.com/office/drawing/2014/main" id="{96C35113-C437-5243-9543-8A846A8EEFA7}"/>
                  </a:ext>
                </a:extLst>
              </p:cNvPr>
              <p:cNvGrpSpPr/>
              <p:nvPr/>
            </p:nvGrpSpPr>
            <p:grpSpPr>
              <a:xfrm>
                <a:off x="6750107" y="2738909"/>
                <a:ext cx="3804045" cy="2157955"/>
                <a:chOff x="572251" y="2785198"/>
                <a:chExt cx="3804045" cy="2157955"/>
              </a:xfrm>
            </p:grpSpPr>
            <p:sp>
              <p:nvSpPr>
                <p:cNvPr id="103" name="Oval 102">
                  <a:extLst>
                    <a:ext uri="{FF2B5EF4-FFF2-40B4-BE49-F238E27FC236}">
                      <a16:creationId xmlns:a16="http://schemas.microsoft.com/office/drawing/2014/main" id="{38E8A33B-6949-AA46-A8CD-459FA0DD94AF}"/>
                    </a:ext>
                  </a:extLst>
                </p:cNvPr>
                <p:cNvSpPr/>
                <p:nvPr/>
              </p:nvSpPr>
              <p:spPr>
                <a:xfrm>
                  <a:off x="572251" y="33663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C238F4A2-9D39-1F44-8BAD-34FE6BE37126}"/>
                    </a:ext>
                  </a:extLst>
                </p:cNvPr>
                <p:cNvSpPr/>
                <p:nvPr/>
              </p:nvSpPr>
              <p:spPr>
                <a:xfrm>
                  <a:off x="1379971" y="4817790"/>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D1694E87-4269-A547-9752-06AEC835EE59}"/>
                    </a:ext>
                  </a:extLst>
                </p:cNvPr>
                <p:cNvSpPr/>
                <p:nvPr/>
              </p:nvSpPr>
              <p:spPr>
                <a:xfrm>
                  <a:off x="1722871" y="438060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8A1D641C-4CD6-0F49-A4A8-91475AB55697}"/>
                    </a:ext>
                  </a:extLst>
                </p:cNvPr>
                <p:cNvSpPr/>
                <p:nvPr/>
              </p:nvSpPr>
              <p:spPr>
                <a:xfrm>
                  <a:off x="1845542" y="4551838"/>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92F666D8-2C84-5E4B-A1D5-07EE1CEB4A5F}"/>
                    </a:ext>
                  </a:extLst>
                </p:cNvPr>
                <p:cNvSpPr/>
                <p:nvPr/>
              </p:nvSpPr>
              <p:spPr>
                <a:xfrm>
                  <a:off x="2103871" y="407591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84E0B90E-55FF-E048-8A42-385A20B2AE07}"/>
                    </a:ext>
                  </a:extLst>
                </p:cNvPr>
                <p:cNvSpPr/>
                <p:nvPr/>
              </p:nvSpPr>
              <p:spPr>
                <a:xfrm>
                  <a:off x="2423160" y="4851713"/>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1DEB0D82-B54B-544A-8F6D-96F004713D50}"/>
                    </a:ext>
                  </a:extLst>
                </p:cNvPr>
                <p:cNvSpPr/>
                <p:nvPr/>
              </p:nvSpPr>
              <p:spPr>
                <a:xfrm>
                  <a:off x="3483091" y="27851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D3F1FAF3-E611-2041-BA7E-187993A71FA0}"/>
                    </a:ext>
                  </a:extLst>
                </p:cNvPr>
                <p:cNvSpPr/>
                <p:nvPr/>
              </p:nvSpPr>
              <p:spPr>
                <a:xfrm>
                  <a:off x="4156067" y="4106397"/>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D60D85C-EE02-B24A-AB14-FAA5F70A040C}"/>
                    </a:ext>
                  </a:extLst>
                </p:cNvPr>
                <p:cNvSpPr/>
                <p:nvPr/>
              </p:nvSpPr>
              <p:spPr>
                <a:xfrm>
                  <a:off x="4284856" y="377945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18643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6 -3.7037E-6 L -0.00065 0.12894 " pathEditMode="relative" rAng="0" ptsTypes="AA">
                                      <p:cBhvr>
                                        <p:cTn id="6" dur="1000" fill="hold"/>
                                        <p:tgtEl>
                                          <p:spTgt spid="4"/>
                                        </p:tgtEl>
                                        <p:attrNameLst>
                                          <p:attrName>ppt_x</p:attrName>
                                          <p:attrName>ppt_y</p:attrName>
                                        </p:attrNameLst>
                                      </p:cBhvr>
                                      <p:rCtr x="-39" y="6435"/>
                                    </p:animMotion>
                                  </p:childTnLst>
                                </p:cTn>
                              </p:par>
                              <p:par>
                                <p:cTn id="7" presetID="64" presetClass="path" presetSubtype="0" accel="50000" decel="50000" fill="hold" nodeType="withEffect">
                                  <p:stCondLst>
                                    <p:cond delay="0"/>
                                  </p:stCondLst>
                                  <p:childTnLst>
                                    <p:animMotion origin="layout" path="M 3.125E-6 -4.81481E-6 L -0.00013 -0.21342 " pathEditMode="relative" rAng="0" ptsTypes="AA">
                                      <p:cBhvr>
                                        <p:cTn id="8" dur="1000" fill="hold"/>
                                        <p:tgtEl>
                                          <p:spTgt spid="5"/>
                                        </p:tgtEl>
                                        <p:attrNameLst>
                                          <p:attrName>ppt_x</p:attrName>
                                          <p:attrName>ppt_y</p:attrName>
                                        </p:attrNameLst>
                                      </p:cBhvr>
                                      <p:rCtr x="-13" y="-10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6D6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27127-09A2-6B4E-B968-D2B62DB5592F}"/>
              </a:ext>
            </a:extLst>
          </p:cNvPr>
          <p:cNvSpPr>
            <a:spLocks noGrp="1"/>
          </p:cNvSpPr>
          <p:nvPr>
            <p:ph type="title"/>
          </p:nvPr>
        </p:nvSpPr>
        <p:spPr/>
        <p:txBody>
          <a:bodyPr>
            <a:noAutofit/>
          </a:bodyPr>
          <a:lstStyle/>
          <a:p>
            <a:r>
              <a:rPr lang="en-US" dirty="0">
                <a:solidFill>
                  <a:srgbClr val="4472C4"/>
                </a:solidFill>
              </a:rPr>
              <a:t>Topology is the study of properties under </a:t>
            </a:r>
            <a:br>
              <a:rPr lang="en-US" dirty="0">
                <a:solidFill>
                  <a:srgbClr val="4472C4"/>
                </a:solidFill>
              </a:rPr>
            </a:br>
            <a:r>
              <a:rPr lang="en-US" dirty="0">
                <a:solidFill>
                  <a:srgbClr val="4472C4"/>
                </a:solidFill>
              </a:rPr>
              <a:t>continuous  deformations</a:t>
            </a:r>
            <a:endParaRPr lang="en-US" sz="3700" dirty="0"/>
          </a:p>
        </p:txBody>
      </p:sp>
      <p:sp>
        <p:nvSpPr>
          <p:cNvPr id="3" name="Content Placeholder 2">
            <a:extLst>
              <a:ext uri="{FF2B5EF4-FFF2-40B4-BE49-F238E27FC236}">
                <a16:creationId xmlns:a16="http://schemas.microsoft.com/office/drawing/2014/main" id="{13E382A9-A7A8-3A40-AC17-6CE2A2404924}"/>
              </a:ext>
            </a:extLst>
          </p:cNvPr>
          <p:cNvSpPr>
            <a:spLocks noGrp="1"/>
          </p:cNvSpPr>
          <p:nvPr>
            <p:ph idx="1"/>
          </p:nvPr>
        </p:nvSpPr>
        <p:spPr/>
        <p:txBody>
          <a:bodyPr/>
          <a:lstStyle/>
          <a:p>
            <a:r>
              <a:rPr lang="en-US" dirty="0"/>
              <a:t>Generalizes the notion of </a:t>
            </a:r>
            <a:r>
              <a:rPr lang="en-US" i="1" dirty="0"/>
              <a:t>peaks</a:t>
            </a:r>
            <a:r>
              <a:rPr lang="en-US" dirty="0"/>
              <a:t>, </a:t>
            </a:r>
            <a:r>
              <a:rPr lang="en-US" i="1" dirty="0"/>
              <a:t>valleys</a:t>
            </a:r>
            <a:r>
              <a:rPr lang="en-US" dirty="0"/>
              <a:t>, and </a:t>
            </a:r>
            <a:r>
              <a:rPr lang="en-US" i="1" dirty="0"/>
              <a:t>ridges</a:t>
            </a:r>
            <a:r>
              <a:rPr lang="en-US" dirty="0"/>
              <a:t> from the experience of navigating </a:t>
            </a:r>
            <a:r>
              <a:rPr lang="en-US" i="1" dirty="0"/>
              <a:t>terrains</a:t>
            </a:r>
            <a:r>
              <a:rPr lang="en-US" dirty="0"/>
              <a:t> to higher dimensions</a:t>
            </a:r>
          </a:p>
        </p:txBody>
      </p:sp>
      <p:grpSp>
        <p:nvGrpSpPr>
          <p:cNvPr id="10" name="Group 9">
            <a:extLst>
              <a:ext uri="{FF2B5EF4-FFF2-40B4-BE49-F238E27FC236}">
                <a16:creationId xmlns:a16="http://schemas.microsoft.com/office/drawing/2014/main" id="{683DAA4F-4483-DF40-AE58-44106BE43FFC}"/>
              </a:ext>
            </a:extLst>
          </p:cNvPr>
          <p:cNvGrpSpPr/>
          <p:nvPr/>
        </p:nvGrpSpPr>
        <p:grpSpPr>
          <a:xfrm>
            <a:off x="381346" y="2519700"/>
            <a:ext cx="3614068" cy="3743982"/>
            <a:chOff x="381346" y="2519700"/>
            <a:chExt cx="3614068" cy="3743982"/>
          </a:xfrm>
        </p:grpSpPr>
        <p:pic>
          <p:nvPicPr>
            <p:cNvPr id="4" name="Picture 3">
              <a:extLst>
                <a:ext uri="{FF2B5EF4-FFF2-40B4-BE49-F238E27FC236}">
                  <a16:creationId xmlns:a16="http://schemas.microsoft.com/office/drawing/2014/main" id="{2A4CB194-2C4A-0E4D-B1F1-279CE487C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6" y="2519700"/>
              <a:ext cx="3614068" cy="3168497"/>
            </a:xfrm>
            <a:prstGeom prst="rect">
              <a:avLst/>
            </a:prstGeom>
            <a:ln>
              <a:no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90CD93-ADD7-FE44-B2ED-AF21AB896756}"/>
                    </a:ext>
                  </a:extLst>
                </p:cNvPr>
                <p:cNvSpPr txBox="1"/>
                <p:nvPr/>
              </p:nvSpPr>
              <p:spPr>
                <a:xfrm>
                  <a:off x="1618161" y="5617351"/>
                  <a:ext cx="1140440" cy="646331"/>
                </a:xfrm>
                <a:prstGeom prst="rect">
                  <a:avLst/>
                </a:prstGeom>
                <a:noFill/>
              </p:spPr>
              <p:txBody>
                <a:bodyPr wrap="none" rtlCol="0">
                  <a:spAutoFit/>
                </a:bodyPr>
                <a:lstStyle/>
                <a:p>
                  <a:pPr algn="ctr"/>
                  <a:r>
                    <a:rPr lang="en-US" dirty="0">
                      <a:solidFill>
                        <a:schemeClr val="accent1">
                          <a:lumMod val="75000"/>
                        </a:schemeClr>
                      </a:solidFill>
                      <a:latin typeface="Candara" panose="020E0502030303020204" pitchFamily="34" charset="0"/>
                    </a:rPr>
                    <a:t>A terrain</a:t>
                  </a:r>
                </a:p>
                <a:p>
                  <a:pPr algn="ctr"/>
                  <a14:m>
                    <m:oMathPara xmlns:m="http://schemas.openxmlformats.org/officeDocument/2006/math">
                      <m:oMathParaPr>
                        <m:jc m:val="centerGroup"/>
                      </m:oMathParaPr>
                      <m:oMath xmlns:m="http://schemas.openxmlformats.org/officeDocument/2006/math">
                        <m:r>
                          <a:rPr lang="en-US" b="0" i="1" smtClean="0">
                            <a:solidFill>
                              <a:schemeClr val="accent1">
                                <a:lumMod val="75000"/>
                              </a:schemeClr>
                            </a:solidFill>
                            <a:latin typeface="Cambria Math" panose="02040503050406030204" pitchFamily="18" charset="0"/>
                          </a:rPr>
                          <m:t>𝑓</m:t>
                        </m:r>
                        <m:r>
                          <a:rPr lang="en-US" b="0" i="1" smtClean="0">
                            <a:solidFill>
                              <a:schemeClr val="accent1">
                                <a:lumMod val="75000"/>
                              </a:schemeClr>
                            </a:solidFill>
                            <a:latin typeface="Cambria Math" panose="02040503050406030204" pitchFamily="18" charset="0"/>
                          </a:rPr>
                          <m:t>: </m:t>
                        </m:r>
                        <m:r>
                          <a:rPr lang="en-US" b="0" i="1" smtClean="0">
                            <a:solidFill>
                              <a:schemeClr val="accent1">
                                <a:lumMod val="75000"/>
                              </a:schemeClr>
                            </a:solidFill>
                            <a:latin typeface="Cambria Math" panose="02040503050406030204" pitchFamily="18" charset="0"/>
                          </a:rPr>
                          <m:t>𝑋</m:t>
                        </m:r>
                        <m:r>
                          <a:rPr lang="en-US" b="0" i="1" smtClean="0">
                            <a:solidFill>
                              <a:schemeClr val="accent1">
                                <a:lumMod val="75000"/>
                              </a:schemeClr>
                            </a:solidFill>
                            <a:latin typeface="Cambria Math" panose="02040503050406030204" pitchFamily="18" charset="0"/>
                            <a:ea typeface="Cambria Math" panose="02040503050406030204" pitchFamily="18" charset="0"/>
                          </a:rPr>
                          <m:t>→</m:t>
                        </m:r>
                        <m:r>
                          <a:rPr lang="en-US" b="0" i="1" smtClean="0">
                            <a:solidFill>
                              <a:schemeClr val="accent1">
                                <a:lumMod val="75000"/>
                              </a:schemeClr>
                            </a:solidFill>
                            <a:latin typeface="Cambria Math" panose="02040503050406030204" pitchFamily="18" charset="0"/>
                            <a:ea typeface="Cambria Math" panose="02040503050406030204" pitchFamily="18" charset="0"/>
                          </a:rPr>
                          <m:t>𝑌</m:t>
                        </m:r>
                      </m:oMath>
                    </m:oMathPara>
                  </a14:m>
                  <a:endParaRPr lang="en-US" dirty="0">
                    <a:solidFill>
                      <a:schemeClr val="accent1">
                        <a:lumMod val="75000"/>
                      </a:schemeClr>
                    </a:solidFill>
                    <a:latin typeface="Candara" panose="020E0502030303020204" pitchFamily="34" charset="0"/>
                  </a:endParaRPr>
                </a:p>
              </p:txBody>
            </p:sp>
          </mc:Choice>
          <mc:Fallback xmlns="">
            <p:sp>
              <p:nvSpPr>
                <p:cNvPr id="7" name="TextBox 6">
                  <a:extLst>
                    <a:ext uri="{FF2B5EF4-FFF2-40B4-BE49-F238E27FC236}">
                      <a16:creationId xmlns:a16="http://schemas.microsoft.com/office/drawing/2014/main" id="{3F90CD93-ADD7-FE44-B2ED-AF21AB896756}"/>
                    </a:ext>
                  </a:extLst>
                </p:cNvPr>
                <p:cNvSpPr txBox="1">
                  <a:spLocks noRot="1" noChangeAspect="1" noMove="1" noResize="1" noEditPoints="1" noAdjustHandles="1" noChangeArrowheads="1" noChangeShapeType="1" noTextEdit="1"/>
                </p:cNvSpPr>
                <p:nvPr/>
              </p:nvSpPr>
              <p:spPr>
                <a:xfrm>
                  <a:off x="1618161" y="5617351"/>
                  <a:ext cx="1140440" cy="646331"/>
                </a:xfrm>
                <a:prstGeom prst="rect">
                  <a:avLst/>
                </a:prstGeom>
                <a:blipFill>
                  <a:blip r:embed="rId3"/>
                  <a:stretch>
                    <a:fillRect t="-1923" b="-9615"/>
                  </a:stretch>
                </a:blipFill>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7C8423B6-9559-9A40-8A69-D83F08CBEC6F}"/>
              </a:ext>
            </a:extLst>
          </p:cNvPr>
          <p:cNvGrpSpPr/>
          <p:nvPr/>
        </p:nvGrpSpPr>
        <p:grpSpPr>
          <a:xfrm>
            <a:off x="4288966" y="2519701"/>
            <a:ext cx="3614068" cy="3743981"/>
            <a:chOff x="4288966" y="2519701"/>
            <a:chExt cx="3614068" cy="3743981"/>
          </a:xfrm>
        </p:grpSpPr>
        <p:pic>
          <p:nvPicPr>
            <p:cNvPr id="5" name="Picture 4">
              <a:extLst>
                <a:ext uri="{FF2B5EF4-FFF2-40B4-BE49-F238E27FC236}">
                  <a16:creationId xmlns:a16="http://schemas.microsoft.com/office/drawing/2014/main" id="{51A4F036-DE76-8640-A915-E74FCC00AA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966" y="2519701"/>
              <a:ext cx="3614068" cy="3168496"/>
            </a:xfrm>
            <a:prstGeom prst="rect">
              <a:avLst/>
            </a:prstGeom>
            <a:ln>
              <a:noFill/>
            </a:ln>
          </p:spPr>
        </p:pic>
        <p:sp>
          <p:nvSpPr>
            <p:cNvPr id="8" name="TextBox 7">
              <a:extLst>
                <a:ext uri="{FF2B5EF4-FFF2-40B4-BE49-F238E27FC236}">
                  <a16:creationId xmlns:a16="http://schemas.microsoft.com/office/drawing/2014/main" id="{DF3E312F-A071-6D41-92D0-C549D69202EC}"/>
                </a:ext>
              </a:extLst>
            </p:cNvPr>
            <p:cNvSpPr txBox="1"/>
            <p:nvPr/>
          </p:nvSpPr>
          <p:spPr>
            <a:xfrm>
              <a:off x="4730882" y="5617351"/>
              <a:ext cx="2730235" cy="646331"/>
            </a:xfrm>
            <a:prstGeom prst="rect">
              <a:avLst/>
            </a:prstGeom>
            <a:noFill/>
          </p:spPr>
          <p:txBody>
            <a:bodyPr wrap="none" rtlCol="0">
              <a:spAutoFit/>
            </a:bodyPr>
            <a:lstStyle/>
            <a:p>
              <a:pPr algn="ctr"/>
              <a:r>
                <a:rPr lang="en-US" dirty="0">
                  <a:solidFill>
                    <a:schemeClr val="accent1">
                      <a:lumMod val="75000"/>
                    </a:schemeClr>
                  </a:solidFill>
                  <a:latin typeface="Candara" panose="020E0502030303020204" pitchFamily="34" charset="0"/>
                </a:rPr>
                <a:t>Morse Complex.</a:t>
              </a:r>
            </a:p>
            <a:p>
              <a:pPr algn="ctr"/>
              <a:r>
                <a:rPr lang="en-US" dirty="0">
                  <a:solidFill>
                    <a:schemeClr val="accent1">
                      <a:lumMod val="75000"/>
                    </a:schemeClr>
                  </a:solidFill>
                  <a:latin typeface="Candara" panose="020E0502030303020204" pitchFamily="34" charset="0"/>
                </a:rPr>
                <a:t>Decomposition </a:t>
              </a:r>
              <a:r>
                <a:rPr lang="en-US" dirty="0" err="1">
                  <a:solidFill>
                    <a:schemeClr val="accent1">
                      <a:lumMod val="75000"/>
                    </a:schemeClr>
                  </a:solidFill>
                  <a:latin typeface="Candara" panose="020E0502030303020204" pitchFamily="34" charset="0"/>
                </a:rPr>
                <a:t>wrt</a:t>
              </a:r>
              <a:r>
                <a:rPr lang="en-US" dirty="0">
                  <a:solidFill>
                    <a:schemeClr val="accent1">
                      <a:lumMod val="75000"/>
                    </a:schemeClr>
                  </a:solidFill>
                  <a:latin typeface="Candara" panose="020E0502030303020204" pitchFamily="34" charset="0"/>
                </a:rPr>
                <a:t> peaks.</a:t>
              </a:r>
            </a:p>
          </p:txBody>
        </p:sp>
      </p:grpSp>
      <p:grpSp>
        <p:nvGrpSpPr>
          <p:cNvPr id="12" name="Group 11">
            <a:extLst>
              <a:ext uri="{FF2B5EF4-FFF2-40B4-BE49-F238E27FC236}">
                <a16:creationId xmlns:a16="http://schemas.microsoft.com/office/drawing/2014/main" id="{B57BC004-088B-C548-8FCD-7AE00B5D8F77}"/>
              </a:ext>
            </a:extLst>
          </p:cNvPr>
          <p:cNvGrpSpPr/>
          <p:nvPr/>
        </p:nvGrpSpPr>
        <p:grpSpPr>
          <a:xfrm>
            <a:off x="8073031" y="2519701"/>
            <a:ext cx="3877985" cy="3743981"/>
            <a:chOff x="8073031" y="2519701"/>
            <a:chExt cx="3877985" cy="3743981"/>
          </a:xfrm>
        </p:grpSpPr>
        <p:pic>
          <p:nvPicPr>
            <p:cNvPr id="6" name="Picture 5">
              <a:extLst>
                <a:ext uri="{FF2B5EF4-FFF2-40B4-BE49-F238E27FC236}">
                  <a16:creationId xmlns:a16="http://schemas.microsoft.com/office/drawing/2014/main" id="{72C5B6FE-2427-054A-A825-8D65CEB340CA}"/>
                </a:ext>
              </a:extLst>
            </p:cNvPr>
            <p:cNvPicPr>
              <a:picLocks noChangeAspect="1"/>
            </p:cNvPicPr>
            <p:nvPr/>
          </p:nvPicPr>
          <p:blipFill>
            <a:blip r:embed="rId5">
              <a:extLst>
                <a:ext uri="{BEBA8EAE-BF5A-486C-A8C5-ECC9F3942E4B}">
                  <a14:imgProps xmlns:a14="http://schemas.microsoft.com/office/drawing/2010/main">
                    <a14:imgLayer>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8196586" y="2519701"/>
              <a:ext cx="3630876" cy="31837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9785135-A714-7749-8FA5-52D2BD3EF306}"/>
                </a:ext>
              </a:extLst>
            </p:cNvPr>
            <p:cNvSpPr txBox="1"/>
            <p:nvPr/>
          </p:nvSpPr>
          <p:spPr>
            <a:xfrm>
              <a:off x="8073031" y="5617351"/>
              <a:ext cx="3877985" cy="646331"/>
            </a:xfrm>
            <a:prstGeom prst="rect">
              <a:avLst/>
            </a:prstGeom>
            <a:noFill/>
          </p:spPr>
          <p:txBody>
            <a:bodyPr wrap="none" rtlCol="0">
              <a:spAutoFit/>
            </a:bodyPr>
            <a:lstStyle/>
            <a:p>
              <a:pPr algn="ctr"/>
              <a:r>
                <a:rPr lang="en-US" dirty="0">
                  <a:solidFill>
                    <a:schemeClr val="accent1">
                      <a:lumMod val="75000"/>
                    </a:schemeClr>
                  </a:solidFill>
                  <a:latin typeface="Candara" panose="020E0502030303020204" pitchFamily="34" charset="0"/>
                </a:rPr>
                <a:t>Morse-</a:t>
              </a:r>
              <a:r>
                <a:rPr lang="en-US" dirty="0" err="1">
                  <a:solidFill>
                    <a:schemeClr val="accent1">
                      <a:lumMod val="75000"/>
                    </a:schemeClr>
                  </a:solidFill>
                  <a:latin typeface="Candara" panose="020E0502030303020204" pitchFamily="34" charset="0"/>
                </a:rPr>
                <a:t>Smale</a:t>
              </a:r>
              <a:r>
                <a:rPr lang="en-US" dirty="0">
                  <a:solidFill>
                    <a:schemeClr val="accent1">
                      <a:lumMod val="75000"/>
                    </a:schemeClr>
                  </a:solidFill>
                  <a:latin typeface="Candara" panose="020E0502030303020204" pitchFamily="34" charset="0"/>
                </a:rPr>
                <a:t> Complex.</a:t>
              </a:r>
            </a:p>
            <a:p>
              <a:pPr algn="ctr"/>
              <a:r>
                <a:rPr lang="en-US" dirty="0">
                  <a:solidFill>
                    <a:schemeClr val="accent1">
                      <a:lumMod val="75000"/>
                    </a:schemeClr>
                  </a:solidFill>
                  <a:latin typeface="Candara" panose="020E0502030303020204" pitchFamily="34" charset="0"/>
                </a:rPr>
                <a:t>Decomposition </a:t>
              </a:r>
              <a:r>
                <a:rPr lang="en-US" dirty="0" err="1">
                  <a:solidFill>
                    <a:schemeClr val="accent1">
                      <a:lumMod val="75000"/>
                    </a:schemeClr>
                  </a:solidFill>
                  <a:latin typeface="Candara" panose="020E0502030303020204" pitchFamily="34" charset="0"/>
                </a:rPr>
                <a:t>wrt</a:t>
              </a:r>
              <a:r>
                <a:rPr lang="en-US" dirty="0">
                  <a:solidFill>
                    <a:schemeClr val="accent1">
                      <a:lumMod val="75000"/>
                    </a:schemeClr>
                  </a:solidFill>
                  <a:latin typeface="Candara" panose="020E0502030303020204" pitchFamily="34" charset="0"/>
                </a:rPr>
                <a:t> peaks and valleys.</a:t>
              </a:r>
            </a:p>
          </p:txBody>
        </p:sp>
      </p:grpSp>
    </p:spTree>
    <p:extLst>
      <p:ext uri="{BB962C8B-B14F-4D97-AF65-F5344CB8AC3E}">
        <p14:creationId xmlns:p14="http://schemas.microsoft.com/office/powerpoint/2010/main" val="84302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1EA3F-6176-C446-AC16-B583B51D3C2D}"/>
              </a:ext>
            </a:extLst>
          </p:cNvPr>
          <p:cNvSpPr>
            <a:spLocks noGrp="1"/>
          </p:cNvSpPr>
          <p:nvPr>
            <p:ph type="title"/>
          </p:nvPr>
        </p:nvSpPr>
        <p:spPr/>
        <p:txBody>
          <a:bodyPr/>
          <a:lstStyle/>
          <a:p>
            <a:r>
              <a:rPr lang="en-US" dirty="0"/>
              <a:t>Topological abstractions allow </a:t>
            </a:r>
            <a:br>
              <a:rPr lang="en-US" dirty="0"/>
            </a:br>
            <a:r>
              <a:rPr lang="en-US" i="1" dirty="0"/>
              <a:t>multiscale</a:t>
            </a:r>
            <a:r>
              <a:rPr lang="en-US" dirty="0"/>
              <a:t> representations of data by removing “noise”</a:t>
            </a:r>
          </a:p>
        </p:txBody>
      </p:sp>
      <p:sp>
        <p:nvSpPr>
          <p:cNvPr id="3" name="Content Placeholder 2">
            <a:extLst>
              <a:ext uri="{FF2B5EF4-FFF2-40B4-BE49-F238E27FC236}">
                <a16:creationId xmlns:a16="http://schemas.microsoft.com/office/drawing/2014/main" id="{FBED17AE-233D-C04A-B645-29218D57660E}"/>
              </a:ext>
            </a:extLst>
          </p:cNvPr>
          <p:cNvSpPr>
            <a:spLocks noGrp="1"/>
          </p:cNvSpPr>
          <p:nvPr>
            <p:ph idx="1"/>
          </p:nvPr>
        </p:nvSpPr>
        <p:spPr/>
        <p:txBody>
          <a:bodyPr/>
          <a:lstStyle/>
          <a:p>
            <a:r>
              <a:rPr lang="en-US" b="1" i="1" dirty="0"/>
              <a:t>Index lemma: </a:t>
            </a:r>
            <a:r>
              <a:rPr lang="en-US" dirty="0"/>
              <a:t>Critical points can be cancelled in pairs with index differing by 1</a:t>
            </a:r>
          </a:p>
        </p:txBody>
      </p:sp>
      <p:grpSp>
        <p:nvGrpSpPr>
          <p:cNvPr id="4" name="Group 3">
            <a:extLst>
              <a:ext uri="{FF2B5EF4-FFF2-40B4-BE49-F238E27FC236}">
                <a16:creationId xmlns:a16="http://schemas.microsoft.com/office/drawing/2014/main" id="{28AD73E6-F827-D641-A976-2988A760A78F}"/>
              </a:ext>
            </a:extLst>
          </p:cNvPr>
          <p:cNvGrpSpPr/>
          <p:nvPr/>
        </p:nvGrpSpPr>
        <p:grpSpPr>
          <a:xfrm>
            <a:off x="3299869" y="3346076"/>
            <a:ext cx="8671151" cy="3347990"/>
            <a:chOff x="162236" y="1265317"/>
            <a:chExt cx="8953008" cy="3474720"/>
          </a:xfrm>
        </p:grpSpPr>
        <p:pic>
          <p:nvPicPr>
            <p:cNvPr id="5" name="Picture 4">
              <a:extLst>
                <a:ext uri="{FF2B5EF4-FFF2-40B4-BE49-F238E27FC236}">
                  <a16:creationId xmlns:a16="http://schemas.microsoft.com/office/drawing/2014/main" id="{DBF0F286-DF16-354C-AFAD-4697B802A4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1379" y="1265317"/>
              <a:ext cx="4323865" cy="3474720"/>
            </a:xfrm>
            <a:prstGeom prst="rect">
              <a:avLst/>
            </a:prstGeom>
          </p:spPr>
        </p:pic>
        <p:pic>
          <p:nvPicPr>
            <p:cNvPr id="6" name="Picture 5">
              <a:extLst>
                <a:ext uri="{FF2B5EF4-FFF2-40B4-BE49-F238E27FC236}">
                  <a16:creationId xmlns:a16="http://schemas.microsoft.com/office/drawing/2014/main" id="{93B06241-58A2-D34D-924E-5C31133687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236" y="1265317"/>
              <a:ext cx="4652394" cy="3474720"/>
            </a:xfrm>
            <a:prstGeom prst="rect">
              <a:avLst/>
            </a:prstGeom>
          </p:spPr>
        </p:pic>
      </p:grpSp>
      <p:pic>
        <p:nvPicPr>
          <p:cNvPr id="7" name="Picture 3">
            <a:extLst>
              <a:ext uri="{FF2B5EF4-FFF2-40B4-BE49-F238E27FC236}">
                <a16:creationId xmlns:a16="http://schemas.microsoft.com/office/drawing/2014/main" id="{BF7399BD-9E6A-CB42-951E-F5FD74ABA44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7162"/>
          <a:stretch/>
        </p:blipFill>
        <p:spPr bwMode="auto">
          <a:xfrm>
            <a:off x="-274320" y="2265107"/>
            <a:ext cx="4961167" cy="15022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id="{960255C4-65DC-B649-B6E3-2399AE3B3CC5}"/>
              </a:ext>
            </a:extLst>
          </p:cNvPr>
          <p:cNvSpPr txBox="1"/>
          <p:nvPr/>
        </p:nvSpPr>
        <p:spPr>
          <a:xfrm>
            <a:off x="1013687" y="2079458"/>
            <a:ext cx="2964273" cy="369332"/>
          </a:xfrm>
          <a:prstGeom prst="rect">
            <a:avLst/>
          </a:prstGeom>
          <a:noFill/>
        </p:spPr>
        <p:txBody>
          <a:bodyPr wrap="none" rtlCol="0">
            <a:spAutoFit/>
          </a:bodyPr>
          <a:lstStyle/>
          <a:p>
            <a:pPr algn="ctr"/>
            <a:r>
              <a:rPr lang="en-US" dirty="0">
                <a:solidFill>
                  <a:schemeClr val="accent1">
                    <a:lumMod val="75000"/>
                  </a:schemeClr>
                </a:solidFill>
                <a:latin typeface="Candara" panose="020E0502030303020204" pitchFamily="34" charset="0"/>
              </a:rPr>
              <a:t>(max, min) cancellation in 1D</a:t>
            </a:r>
          </a:p>
        </p:txBody>
      </p:sp>
      <p:sp>
        <p:nvSpPr>
          <p:cNvPr id="9" name="TextBox 8">
            <a:extLst>
              <a:ext uri="{FF2B5EF4-FFF2-40B4-BE49-F238E27FC236}">
                <a16:creationId xmlns:a16="http://schemas.microsoft.com/office/drawing/2014/main" id="{90A15305-8173-AB48-B1CF-78DF1155ABA5}"/>
              </a:ext>
            </a:extLst>
          </p:cNvPr>
          <p:cNvSpPr txBox="1"/>
          <p:nvPr/>
        </p:nvSpPr>
        <p:spPr>
          <a:xfrm>
            <a:off x="6381489" y="3031118"/>
            <a:ext cx="3262432" cy="369332"/>
          </a:xfrm>
          <a:prstGeom prst="rect">
            <a:avLst/>
          </a:prstGeom>
          <a:noFill/>
        </p:spPr>
        <p:txBody>
          <a:bodyPr wrap="none" rtlCol="0">
            <a:spAutoFit/>
          </a:bodyPr>
          <a:lstStyle/>
          <a:p>
            <a:pPr algn="ctr"/>
            <a:r>
              <a:rPr lang="en-US" dirty="0">
                <a:solidFill>
                  <a:schemeClr val="accent1">
                    <a:lumMod val="75000"/>
                  </a:schemeClr>
                </a:solidFill>
                <a:latin typeface="Candara" panose="020E0502030303020204" pitchFamily="34" charset="0"/>
              </a:rPr>
              <a:t>(max, saddle) cancellation in 2D</a:t>
            </a:r>
          </a:p>
        </p:txBody>
      </p:sp>
    </p:spTree>
    <p:extLst>
      <p:ext uri="{BB962C8B-B14F-4D97-AF65-F5344CB8AC3E}">
        <p14:creationId xmlns:p14="http://schemas.microsoft.com/office/powerpoint/2010/main" val="388087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B8CC7F-3622-46E3-9272-E1956397D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4905" cy="456278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FE55B4-2EE5-4A4A-AD80-1A14F660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4906" y="0"/>
            <a:ext cx="795640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267E9C1-58F1-46EE-9BBE-108764BF9E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7" name="Freeform: Shape 16">
            <a:extLst>
              <a:ext uri="{FF2B5EF4-FFF2-40B4-BE49-F238E27FC236}">
                <a16:creationId xmlns:a16="http://schemas.microsoft.com/office/drawing/2014/main" id="{F62B8A8C-A996-46DA-AB61-1A4DD7073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 y="2"/>
            <a:ext cx="3799103" cy="3822917"/>
          </a:xfrm>
          <a:custGeom>
            <a:avLst/>
            <a:gdLst>
              <a:gd name="connsiteX0" fmla="*/ 370922 w 3799103"/>
              <a:gd name="connsiteY0" fmla="*/ 0 h 3822917"/>
              <a:gd name="connsiteX1" fmla="*/ 2961741 w 3799103"/>
              <a:gd name="connsiteY1" fmla="*/ 0 h 3822917"/>
              <a:gd name="connsiteX2" fmla="*/ 3023310 w 3799103"/>
              <a:gd name="connsiteY2" fmla="*/ 46041 h 3822917"/>
              <a:gd name="connsiteX3" fmla="*/ 3799103 w 3799103"/>
              <a:gd name="connsiteY3" fmla="*/ 1691074 h 3822917"/>
              <a:gd name="connsiteX4" fmla="*/ 1667260 w 3799103"/>
              <a:gd name="connsiteY4" fmla="*/ 3822917 h 3822917"/>
              <a:gd name="connsiteX5" fmla="*/ 22227 w 3799103"/>
              <a:gd name="connsiteY5" fmla="*/ 3047124 h 3822917"/>
              <a:gd name="connsiteX6" fmla="*/ 0 w 3799103"/>
              <a:gd name="connsiteY6" fmla="*/ 3017401 h 3822917"/>
              <a:gd name="connsiteX7" fmla="*/ 0 w 3799103"/>
              <a:gd name="connsiteY7" fmla="*/ 364747 h 3822917"/>
              <a:gd name="connsiteX8" fmla="*/ 22227 w 3799103"/>
              <a:gd name="connsiteY8" fmla="*/ 335024 h 3822917"/>
              <a:gd name="connsiteX9" fmla="*/ 351088 w 3799103"/>
              <a:gd name="connsiteY9" fmla="*/ 13924 h 382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103" h="3822917">
                <a:moveTo>
                  <a:pt x="370922" y="0"/>
                </a:moveTo>
                <a:lnTo>
                  <a:pt x="2961741" y="0"/>
                </a:lnTo>
                <a:lnTo>
                  <a:pt x="3023310" y="46041"/>
                </a:lnTo>
                <a:cubicBezTo>
                  <a:pt x="3497106" y="437052"/>
                  <a:pt x="3799103" y="1028796"/>
                  <a:pt x="3799103" y="1691074"/>
                </a:cubicBezTo>
                <a:cubicBezTo>
                  <a:pt x="3799103" y="2868458"/>
                  <a:pt x="2844644" y="3822917"/>
                  <a:pt x="1667260" y="3822917"/>
                </a:cubicBezTo>
                <a:cubicBezTo>
                  <a:pt x="1004982" y="3822917"/>
                  <a:pt x="413238" y="3520920"/>
                  <a:pt x="22227" y="3047124"/>
                </a:cubicBezTo>
                <a:lnTo>
                  <a:pt x="0" y="3017401"/>
                </a:lnTo>
                <a:lnTo>
                  <a:pt x="0" y="364747"/>
                </a:lnTo>
                <a:lnTo>
                  <a:pt x="22227" y="335024"/>
                </a:lnTo>
                <a:cubicBezTo>
                  <a:pt x="119980" y="216575"/>
                  <a:pt x="230278" y="108864"/>
                  <a:pt x="351088" y="1392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63">
            <a:extLst>
              <a:ext uri="{FF2B5EF4-FFF2-40B4-BE49-F238E27FC236}">
                <a16:creationId xmlns:a16="http://schemas.microsoft.com/office/drawing/2014/main" id="{F429BE5F-6DE0-4144-A557-3BE62DC2D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1589" y="2057400"/>
            <a:ext cx="4310411" cy="4800600"/>
          </a:xfrm>
          <a:custGeom>
            <a:avLst/>
            <a:gdLst>
              <a:gd name="connsiteX0" fmla="*/ 2631284 w 4180773"/>
              <a:gd name="connsiteY0" fmla="*/ 0 h 4656219"/>
              <a:gd name="connsiteX1" fmla="*/ 4102460 w 4180773"/>
              <a:gd name="connsiteY1" fmla="*/ 449382 h 4656219"/>
              <a:gd name="connsiteX2" fmla="*/ 4180773 w 4180773"/>
              <a:gd name="connsiteY2" fmla="*/ 507944 h 4656219"/>
              <a:gd name="connsiteX3" fmla="*/ 4180773 w 4180773"/>
              <a:gd name="connsiteY3" fmla="*/ 4656219 h 4656219"/>
              <a:gd name="connsiteX4" fmla="*/ 951501 w 4180773"/>
              <a:gd name="connsiteY4" fmla="*/ 4656219 h 4656219"/>
              <a:gd name="connsiteX5" fmla="*/ 770685 w 4180773"/>
              <a:gd name="connsiteY5" fmla="*/ 4491883 h 4656219"/>
              <a:gd name="connsiteX6" fmla="*/ 0 w 4180773"/>
              <a:gd name="connsiteY6" fmla="*/ 2631284 h 4656219"/>
              <a:gd name="connsiteX7" fmla="*/ 2631284 w 4180773"/>
              <a:gd name="connsiteY7" fmla="*/ 0 h 46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0773" h="4656219">
                <a:moveTo>
                  <a:pt x="2631284" y="0"/>
                </a:moveTo>
                <a:cubicBezTo>
                  <a:pt x="3176241" y="0"/>
                  <a:pt x="3682504" y="165666"/>
                  <a:pt x="4102460" y="449382"/>
                </a:cubicBezTo>
                <a:lnTo>
                  <a:pt x="4180773" y="507944"/>
                </a:lnTo>
                <a:lnTo>
                  <a:pt x="4180773" y="4656219"/>
                </a:lnTo>
                <a:lnTo>
                  <a:pt x="951501" y="4656219"/>
                </a:lnTo>
                <a:lnTo>
                  <a:pt x="770685" y="4491883"/>
                </a:lnTo>
                <a:cubicBezTo>
                  <a:pt x="294517" y="4015714"/>
                  <a:pt x="0" y="3357893"/>
                  <a:pt x="0" y="2631284"/>
                </a:cubicBezTo>
                <a:cubicBezTo>
                  <a:pt x="0" y="1178066"/>
                  <a:pt x="1178066" y="0"/>
                  <a:pt x="2631284"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CE1EFC02-FB03-4241-83C8-4FBA4CAD65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7624" y="0"/>
            <a:ext cx="3383280" cy="2942512"/>
          </a:xfrm>
          <a:custGeom>
            <a:avLst/>
            <a:gdLst>
              <a:gd name="connsiteX0" fmla="*/ 555657 w 3383280"/>
              <a:gd name="connsiteY0" fmla="*/ 0 h 2942512"/>
              <a:gd name="connsiteX1" fmla="*/ 2827623 w 3383280"/>
              <a:gd name="connsiteY1" fmla="*/ 0 h 2942512"/>
              <a:gd name="connsiteX2" fmla="*/ 2887810 w 3383280"/>
              <a:gd name="connsiteY2" fmla="*/ 54702 h 2942512"/>
              <a:gd name="connsiteX3" fmla="*/ 3383280 w 3383280"/>
              <a:gd name="connsiteY3" fmla="*/ 1250872 h 2942512"/>
              <a:gd name="connsiteX4" fmla="*/ 1691640 w 3383280"/>
              <a:gd name="connsiteY4" fmla="*/ 2942512 h 2942512"/>
              <a:gd name="connsiteX5" fmla="*/ 0 w 3383280"/>
              <a:gd name="connsiteY5" fmla="*/ 1250872 h 2942512"/>
              <a:gd name="connsiteX6" fmla="*/ 495470 w 3383280"/>
              <a:gd name="connsiteY6" fmla="*/ 54702 h 294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3280" h="2942512">
                <a:moveTo>
                  <a:pt x="555657" y="0"/>
                </a:moveTo>
                <a:lnTo>
                  <a:pt x="2827623" y="0"/>
                </a:lnTo>
                <a:lnTo>
                  <a:pt x="2887810" y="54702"/>
                </a:lnTo>
                <a:cubicBezTo>
                  <a:pt x="3193937" y="360829"/>
                  <a:pt x="3383280" y="783739"/>
                  <a:pt x="3383280" y="1250872"/>
                </a:cubicBezTo>
                <a:cubicBezTo>
                  <a:pt x="3383280" y="2185139"/>
                  <a:pt x="2625907" y="2942512"/>
                  <a:pt x="1691640" y="2942512"/>
                </a:cubicBezTo>
                <a:cubicBezTo>
                  <a:pt x="757373" y="2942512"/>
                  <a:pt x="0" y="2185139"/>
                  <a:pt x="0" y="1250872"/>
                </a:cubicBezTo>
                <a:cubicBezTo>
                  <a:pt x="0" y="783739"/>
                  <a:pt x="189344" y="360829"/>
                  <a:pt x="495470" y="54702"/>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C09EA900-B59E-3642-8B6F-06E9E692AE59}"/>
              </a:ext>
            </a:extLst>
          </p:cNvPr>
          <p:cNvPicPr>
            <a:picLocks noChangeAspect="1"/>
          </p:cNvPicPr>
          <p:nvPr/>
        </p:nvPicPr>
        <p:blipFill rotWithShape="1">
          <a:blip r:embed="rId3"/>
          <a:srcRect l="11636" t="5304" r="10169" b="7317"/>
          <a:stretch/>
        </p:blipFill>
        <p:spPr>
          <a:xfrm>
            <a:off x="5390334" y="153566"/>
            <a:ext cx="1623652" cy="2348674"/>
          </a:xfrm>
          <a:prstGeom prst="rect">
            <a:avLst/>
          </a:prstGeom>
        </p:spPr>
      </p:pic>
      <p:pic>
        <p:nvPicPr>
          <p:cNvPr id="4" name="Picture 3">
            <a:extLst>
              <a:ext uri="{FF2B5EF4-FFF2-40B4-BE49-F238E27FC236}">
                <a16:creationId xmlns:a16="http://schemas.microsoft.com/office/drawing/2014/main" id="{5028D40A-8853-C441-8C34-7FFE29F50E31}"/>
              </a:ext>
            </a:extLst>
          </p:cNvPr>
          <p:cNvPicPr>
            <a:picLocks noChangeAspect="1"/>
          </p:cNvPicPr>
          <p:nvPr/>
        </p:nvPicPr>
        <p:blipFill>
          <a:blip r:embed="rId4"/>
          <a:stretch>
            <a:fillRect/>
          </a:stretch>
        </p:blipFill>
        <p:spPr>
          <a:xfrm>
            <a:off x="804620" y="388314"/>
            <a:ext cx="1877995" cy="2856266"/>
          </a:xfrm>
          <a:prstGeom prst="rect">
            <a:avLst/>
          </a:prstGeom>
        </p:spPr>
      </p:pic>
      <p:pic>
        <p:nvPicPr>
          <p:cNvPr id="5" name="Picture 4">
            <a:extLst>
              <a:ext uri="{FF2B5EF4-FFF2-40B4-BE49-F238E27FC236}">
                <a16:creationId xmlns:a16="http://schemas.microsoft.com/office/drawing/2014/main" id="{10C5BD3E-F02B-1D4E-B882-26A12FBC432B}"/>
              </a:ext>
            </a:extLst>
          </p:cNvPr>
          <p:cNvPicPr>
            <a:picLocks noChangeAspect="1"/>
          </p:cNvPicPr>
          <p:nvPr/>
        </p:nvPicPr>
        <p:blipFill>
          <a:blip r:embed="rId5"/>
          <a:stretch>
            <a:fillRect/>
          </a:stretch>
        </p:blipFill>
        <p:spPr>
          <a:xfrm>
            <a:off x="9395267" y="2942512"/>
            <a:ext cx="2342332" cy="3562484"/>
          </a:xfrm>
          <a:prstGeom prst="rect">
            <a:avLst/>
          </a:prstGeom>
        </p:spPr>
      </p:pic>
      <p:sp>
        <p:nvSpPr>
          <p:cNvPr id="18" name="Title 1">
            <a:extLst>
              <a:ext uri="{FF2B5EF4-FFF2-40B4-BE49-F238E27FC236}">
                <a16:creationId xmlns:a16="http://schemas.microsoft.com/office/drawing/2014/main" id="{9F3DCF5D-F6A5-1F49-B1DF-58F0B4D64660}"/>
              </a:ext>
            </a:extLst>
          </p:cNvPr>
          <p:cNvSpPr txBox="1">
            <a:spLocks/>
          </p:cNvSpPr>
          <p:nvPr/>
        </p:nvSpPr>
        <p:spPr>
          <a:xfrm>
            <a:off x="415805" y="4309078"/>
            <a:ext cx="6708945" cy="1180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accent1"/>
                </a:solidFill>
                <a:latin typeface="Candara" panose="020E0502030303020204" pitchFamily="34" charset="0"/>
                <a:ea typeface="+mj-ea"/>
                <a:cs typeface="+mj-cs"/>
              </a:defRPr>
            </a:lvl1pPr>
          </a:lstStyle>
          <a:p>
            <a:r>
              <a:rPr lang="en-US" sz="3400" dirty="0"/>
              <a:t>Quantum Theory of </a:t>
            </a:r>
            <a:br>
              <a:rPr lang="en-US" sz="3400" dirty="0"/>
            </a:br>
            <a:r>
              <a:rPr lang="en-US" sz="3400" dirty="0"/>
              <a:t>Atoms in Molecules</a:t>
            </a:r>
          </a:p>
        </p:txBody>
      </p:sp>
      <p:sp>
        <p:nvSpPr>
          <p:cNvPr id="20" name="Content Placeholder 2">
            <a:extLst>
              <a:ext uri="{FF2B5EF4-FFF2-40B4-BE49-F238E27FC236}">
                <a16:creationId xmlns:a16="http://schemas.microsoft.com/office/drawing/2014/main" id="{5FFD90E1-0B4B-174A-8097-80CE30B88012}"/>
              </a:ext>
            </a:extLst>
          </p:cNvPr>
          <p:cNvSpPr txBox="1">
            <a:spLocks/>
          </p:cNvSpPr>
          <p:nvPr/>
        </p:nvSpPr>
        <p:spPr>
          <a:xfrm>
            <a:off x="409711" y="5592375"/>
            <a:ext cx="6868103" cy="9126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The topology of electronic charge density </a:t>
            </a:r>
            <a:br>
              <a:rPr lang="en-US" sz="2200" dirty="0"/>
            </a:br>
            <a:r>
              <a:rPr lang="en-US" sz="2200" dirty="0"/>
              <a:t>describes atomic properties</a:t>
            </a:r>
          </a:p>
        </p:txBody>
      </p:sp>
      <p:sp>
        <p:nvSpPr>
          <p:cNvPr id="22" name="TextBox 21">
            <a:extLst>
              <a:ext uri="{FF2B5EF4-FFF2-40B4-BE49-F238E27FC236}">
                <a16:creationId xmlns:a16="http://schemas.microsoft.com/office/drawing/2014/main" id="{7512A4B5-3455-6C4E-B841-9A1242037368}"/>
              </a:ext>
            </a:extLst>
          </p:cNvPr>
          <p:cNvSpPr txBox="1"/>
          <p:nvPr/>
        </p:nvSpPr>
        <p:spPr>
          <a:xfrm>
            <a:off x="10244069" y="2589508"/>
            <a:ext cx="644728" cy="369332"/>
          </a:xfrm>
          <a:prstGeom prst="rect">
            <a:avLst/>
          </a:prstGeom>
          <a:noFill/>
        </p:spPr>
        <p:txBody>
          <a:bodyPr wrap="none" rtlCol="0">
            <a:spAutoFit/>
          </a:bodyPr>
          <a:lstStyle/>
          <a:p>
            <a:r>
              <a:rPr lang="en-US" dirty="0">
                <a:solidFill>
                  <a:schemeClr val="accent1">
                    <a:lumMod val="75000"/>
                  </a:schemeClr>
                </a:solidFill>
                <a:latin typeface="Candara" panose="020E0502030303020204" pitchFamily="34" charset="0"/>
              </a:rPr>
              <a:t>1990</a:t>
            </a:r>
          </a:p>
        </p:txBody>
      </p:sp>
      <p:sp>
        <p:nvSpPr>
          <p:cNvPr id="23" name="TextBox 22">
            <a:extLst>
              <a:ext uri="{FF2B5EF4-FFF2-40B4-BE49-F238E27FC236}">
                <a16:creationId xmlns:a16="http://schemas.microsoft.com/office/drawing/2014/main" id="{4F414E8B-79CD-A949-9F00-9D63CC90B984}"/>
              </a:ext>
            </a:extLst>
          </p:cNvPr>
          <p:cNvSpPr txBox="1"/>
          <p:nvPr/>
        </p:nvSpPr>
        <p:spPr>
          <a:xfrm>
            <a:off x="1421253" y="3197903"/>
            <a:ext cx="671979" cy="369332"/>
          </a:xfrm>
          <a:prstGeom prst="rect">
            <a:avLst/>
          </a:prstGeom>
          <a:noFill/>
        </p:spPr>
        <p:txBody>
          <a:bodyPr wrap="none" rtlCol="0">
            <a:spAutoFit/>
          </a:bodyPr>
          <a:lstStyle/>
          <a:p>
            <a:r>
              <a:rPr lang="en-US" dirty="0">
                <a:solidFill>
                  <a:schemeClr val="accent1">
                    <a:lumMod val="75000"/>
                  </a:schemeClr>
                </a:solidFill>
                <a:latin typeface="Candara" panose="020E0502030303020204" pitchFamily="34" charset="0"/>
              </a:rPr>
              <a:t>2000</a:t>
            </a:r>
          </a:p>
        </p:txBody>
      </p:sp>
      <p:sp>
        <p:nvSpPr>
          <p:cNvPr id="24" name="TextBox 23">
            <a:extLst>
              <a:ext uri="{FF2B5EF4-FFF2-40B4-BE49-F238E27FC236}">
                <a16:creationId xmlns:a16="http://schemas.microsoft.com/office/drawing/2014/main" id="{027E34CA-8611-AB4B-97D4-38F18D8BBB21}"/>
              </a:ext>
            </a:extLst>
          </p:cNvPr>
          <p:cNvSpPr txBox="1"/>
          <p:nvPr/>
        </p:nvSpPr>
        <p:spPr>
          <a:xfrm>
            <a:off x="5853274" y="2429761"/>
            <a:ext cx="654346" cy="369332"/>
          </a:xfrm>
          <a:prstGeom prst="rect">
            <a:avLst/>
          </a:prstGeom>
          <a:noFill/>
        </p:spPr>
        <p:txBody>
          <a:bodyPr wrap="none" rtlCol="0">
            <a:spAutoFit/>
          </a:bodyPr>
          <a:lstStyle/>
          <a:p>
            <a:r>
              <a:rPr lang="en-US" dirty="0">
                <a:solidFill>
                  <a:schemeClr val="accent1">
                    <a:lumMod val="75000"/>
                  </a:schemeClr>
                </a:solidFill>
                <a:latin typeface="Candara" panose="020E0502030303020204" pitchFamily="34" charset="0"/>
              </a:rPr>
              <a:t>2007</a:t>
            </a:r>
          </a:p>
        </p:txBody>
      </p:sp>
    </p:spTree>
    <p:extLst>
      <p:ext uri="{BB962C8B-B14F-4D97-AF65-F5344CB8AC3E}">
        <p14:creationId xmlns:p14="http://schemas.microsoft.com/office/powerpoint/2010/main" val="3243823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6069-CD45-7E40-844A-549FE700AD7D}"/>
              </a:ext>
            </a:extLst>
          </p:cNvPr>
          <p:cNvSpPr>
            <a:spLocks noGrp="1"/>
          </p:cNvSpPr>
          <p:nvPr>
            <p:ph type="title"/>
          </p:nvPr>
        </p:nvSpPr>
        <p:spPr/>
        <p:txBody>
          <a:bodyPr>
            <a:normAutofit fontScale="90000"/>
          </a:bodyPr>
          <a:lstStyle/>
          <a:p>
            <a:r>
              <a:rPr lang="en-US" sz="4000" dirty="0"/>
              <a:t>Topology of electronic charge density describes properties of atoms and bonds</a:t>
            </a:r>
          </a:p>
        </p:txBody>
      </p:sp>
      <p:sp>
        <p:nvSpPr>
          <p:cNvPr id="3" name="Content Placeholder 2">
            <a:extLst>
              <a:ext uri="{FF2B5EF4-FFF2-40B4-BE49-F238E27FC236}">
                <a16:creationId xmlns:a16="http://schemas.microsoft.com/office/drawing/2014/main" id="{660BEFD6-96AF-A14B-AF15-3DA0142408AA}"/>
              </a:ext>
            </a:extLst>
          </p:cNvPr>
          <p:cNvSpPr>
            <a:spLocks noGrp="1"/>
          </p:cNvSpPr>
          <p:nvPr>
            <p:ph idx="1"/>
          </p:nvPr>
        </p:nvSpPr>
        <p:spPr/>
        <p:txBody>
          <a:bodyPr>
            <a:normAutofit/>
          </a:bodyPr>
          <a:lstStyle/>
          <a:p>
            <a:r>
              <a:rPr lang="en-US" dirty="0"/>
              <a:t>A 3D function has four types of (nondegenerate) critical points</a:t>
            </a:r>
          </a:p>
          <a:p>
            <a:pPr lvl="1"/>
            <a:r>
              <a:rPr lang="en-US" sz="2400" dirty="0"/>
              <a:t>classified based on the number and signs of nonzero eigen values of the Hessian</a:t>
            </a:r>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endParaRPr lang="en-US" dirty="0"/>
          </a:p>
          <a:p>
            <a:r>
              <a:rPr lang="en-US" dirty="0"/>
              <a:t>NCPs indicate locations of atoms, separated from each other by “zero-flux” surfaces</a:t>
            </a:r>
          </a:p>
          <a:p>
            <a:r>
              <a:rPr lang="en-US" dirty="0"/>
              <a:t>BCPs indicate locations of bonds between atoms (always lie on interatomic surfaces)</a:t>
            </a:r>
          </a:p>
          <a:p>
            <a:endParaRPr lang="en-US" dirty="0"/>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0E73613B-FDE9-F54D-B9AF-8897589D22E3}"/>
                  </a:ext>
                </a:extLst>
              </p:cNvPr>
              <p:cNvGraphicFramePr>
                <a:graphicFrameLocks noGrp="1"/>
              </p:cNvGraphicFramePr>
              <p:nvPr>
                <p:extLst>
                  <p:ext uri="{D42A27DB-BD31-4B8C-83A1-F6EECF244321}">
                    <p14:modId xmlns:p14="http://schemas.microsoft.com/office/powerpoint/2010/main" val="1103310625"/>
                  </p:ext>
                </p:extLst>
              </p:nvPr>
            </p:nvGraphicFramePr>
            <p:xfrm>
              <a:off x="2570215" y="2522299"/>
              <a:ext cx="7051570" cy="1981200"/>
            </p:xfrm>
            <a:graphic>
              <a:graphicData uri="http://schemas.openxmlformats.org/drawingml/2006/table">
                <a:tbl>
                  <a:tblPr firstRow="1" bandRow="1">
                    <a:tableStyleId>{7DF18680-E054-41AD-8BC1-D1AEF772440D}</a:tableStyleId>
                  </a:tblPr>
                  <a:tblGrid>
                    <a:gridCol w="1081593">
                      <a:extLst>
                        <a:ext uri="{9D8B030D-6E8A-4147-A177-3AD203B41FA5}">
                          <a16:colId xmlns:a16="http://schemas.microsoft.com/office/drawing/2014/main" val="2720809492"/>
                        </a:ext>
                      </a:extLst>
                    </a:gridCol>
                    <a:gridCol w="879230">
                      <a:extLst>
                        <a:ext uri="{9D8B030D-6E8A-4147-A177-3AD203B41FA5}">
                          <a16:colId xmlns:a16="http://schemas.microsoft.com/office/drawing/2014/main" val="89423264"/>
                        </a:ext>
                      </a:extLst>
                    </a:gridCol>
                    <a:gridCol w="1872762">
                      <a:extLst>
                        <a:ext uri="{9D8B030D-6E8A-4147-A177-3AD203B41FA5}">
                          <a16:colId xmlns:a16="http://schemas.microsoft.com/office/drawing/2014/main" val="2937850512"/>
                        </a:ext>
                      </a:extLst>
                    </a:gridCol>
                    <a:gridCol w="3217985">
                      <a:extLst>
                        <a:ext uri="{9D8B030D-6E8A-4147-A177-3AD203B41FA5}">
                          <a16:colId xmlns:a16="http://schemas.microsoft.com/office/drawing/2014/main" val="449985273"/>
                        </a:ext>
                      </a:extLst>
                    </a:gridCol>
                  </a:tblGrid>
                  <a:tr h="0">
                    <a:tc>
                      <a:txBody>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𝜔</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𝜎</m:t>
                                </m:r>
                                <m:r>
                                  <a:rPr lang="en-US" sz="2000" b="0" i="1" smtClean="0">
                                    <a:latin typeface="Cambria Math" panose="02040503050406030204" pitchFamily="18" charset="0"/>
                                    <a:ea typeface="Cambria Math" panose="02040503050406030204" pitchFamily="18" charset="0"/>
                                  </a:rPr>
                                  <m:t>)</m:t>
                                </m:r>
                              </m:oMath>
                            </m:oMathPara>
                          </a14:m>
                          <a:endParaRPr lang="en-US" sz="2000" b="0" dirty="0">
                            <a:latin typeface="Candara" panose="020E0502030303020204" pitchFamily="34" charset="0"/>
                          </a:endParaRPr>
                        </a:p>
                      </a:txBody>
                      <a:tcPr/>
                    </a:tc>
                    <a:tc>
                      <a:txBody>
                        <a:bodyPr/>
                        <a:lstStyle/>
                        <a:p>
                          <a:r>
                            <a:rPr lang="en-US" sz="2000" b="0" dirty="0">
                              <a:latin typeface="Candara" panose="020E0502030303020204" pitchFamily="34" charset="0"/>
                            </a:rPr>
                            <a:t>Index</a:t>
                          </a:r>
                        </a:p>
                      </a:txBody>
                      <a:tcPr/>
                    </a:tc>
                    <a:tc>
                      <a:txBody>
                        <a:bodyPr/>
                        <a:lstStyle/>
                        <a:p>
                          <a:r>
                            <a:rPr lang="en-US" sz="2000" b="0" dirty="0">
                              <a:latin typeface="Candara" panose="020E0502030303020204" pitchFamily="34" charset="0"/>
                            </a:rPr>
                            <a:t>Type</a:t>
                          </a:r>
                        </a:p>
                      </a:txBody>
                      <a:tcPr/>
                    </a:tc>
                    <a:tc>
                      <a:txBody>
                        <a:bodyPr/>
                        <a:lstStyle/>
                        <a:p>
                          <a:r>
                            <a:rPr lang="en-US" sz="2000" b="0" dirty="0">
                              <a:latin typeface="Candara" panose="020E0502030303020204" pitchFamily="34" charset="0"/>
                            </a:rPr>
                            <a:t>Name in QTAIM</a:t>
                          </a:r>
                        </a:p>
                      </a:txBody>
                      <a:tcPr/>
                    </a:tc>
                    <a:extLst>
                      <a:ext uri="{0D108BD9-81ED-4DB2-BD59-A6C34878D82A}">
                        <a16:rowId xmlns:a16="http://schemas.microsoft.com/office/drawing/2014/main" val="3245213345"/>
                      </a:ext>
                    </a:extLst>
                  </a:tr>
                  <a:tr h="370840">
                    <a:tc>
                      <a:txBody>
                        <a:bodyPr/>
                        <a:lstStyle/>
                        <a:p>
                          <a:r>
                            <a:rPr lang="en-US" sz="2000" b="0" dirty="0">
                              <a:latin typeface="Candara" panose="020E0502030303020204" pitchFamily="34" charset="0"/>
                            </a:rPr>
                            <a:t>(3, -3)</a:t>
                          </a:r>
                        </a:p>
                      </a:txBody>
                      <a:tcPr/>
                    </a:tc>
                    <a:tc>
                      <a:txBody>
                        <a:bodyPr/>
                        <a:lstStyle/>
                        <a:p>
                          <a:r>
                            <a:rPr lang="en-US" sz="2000" b="0" dirty="0">
                              <a:latin typeface="Candara" panose="020E0502030303020204" pitchFamily="34" charset="0"/>
                            </a:rPr>
                            <a:t>3</a:t>
                          </a:r>
                        </a:p>
                      </a:txBody>
                      <a:tcPr/>
                    </a:tc>
                    <a:tc>
                      <a:txBody>
                        <a:bodyPr/>
                        <a:lstStyle/>
                        <a:p>
                          <a:r>
                            <a:rPr lang="en-US" sz="2000" b="0" dirty="0">
                              <a:latin typeface="Candara" panose="020E0502030303020204" pitchFamily="34" charset="0"/>
                            </a:rPr>
                            <a:t>Local maximum</a:t>
                          </a:r>
                        </a:p>
                      </a:txBody>
                      <a:tcPr/>
                    </a:tc>
                    <a:tc>
                      <a:txBody>
                        <a:bodyPr/>
                        <a:lstStyle/>
                        <a:p>
                          <a:r>
                            <a:rPr lang="en-US" sz="2000" b="0" dirty="0">
                              <a:latin typeface="Candara" panose="020E0502030303020204" pitchFamily="34" charset="0"/>
                            </a:rPr>
                            <a:t>Nuclear critical point (NCP)</a:t>
                          </a:r>
                        </a:p>
                      </a:txBody>
                      <a:tcPr/>
                    </a:tc>
                    <a:extLst>
                      <a:ext uri="{0D108BD9-81ED-4DB2-BD59-A6C34878D82A}">
                        <a16:rowId xmlns:a16="http://schemas.microsoft.com/office/drawing/2014/main" val="620172292"/>
                      </a:ext>
                    </a:extLst>
                  </a:tr>
                  <a:tr h="370840">
                    <a:tc>
                      <a:txBody>
                        <a:bodyPr/>
                        <a:lstStyle/>
                        <a:p>
                          <a:r>
                            <a:rPr lang="en-US" sz="2000" b="0" dirty="0">
                              <a:latin typeface="Candara" panose="020E0502030303020204" pitchFamily="34" charset="0"/>
                            </a:rPr>
                            <a:t>(3, -1)</a:t>
                          </a:r>
                        </a:p>
                      </a:txBody>
                      <a:tcPr/>
                    </a:tc>
                    <a:tc>
                      <a:txBody>
                        <a:bodyPr/>
                        <a:lstStyle/>
                        <a:p>
                          <a:r>
                            <a:rPr lang="en-US" sz="2000" b="0" dirty="0">
                              <a:latin typeface="Candara" panose="020E0502030303020204" pitchFamily="34" charset="0"/>
                            </a:rPr>
                            <a:t>2</a:t>
                          </a:r>
                        </a:p>
                      </a:txBody>
                      <a:tcPr/>
                    </a:tc>
                    <a:tc>
                      <a:txBody>
                        <a:bodyPr/>
                        <a:lstStyle/>
                        <a:p>
                          <a:r>
                            <a:rPr lang="en-US" sz="2000" b="0" dirty="0">
                              <a:latin typeface="Candara" panose="020E0502030303020204" pitchFamily="34" charset="0"/>
                            </a:rPr>
                            <a:t>2-saddle</a:t>
                          </a:r>
                        </a:p>
                      </a:txBody>
                      <a:tcPr/>
                    </a:tc>
                    <a:tc>
                      <a:txBody>
                        <a:bodyPr/>
                        <a:lstStyle/>
                        <a:p>
                          <a:r>
                            <a:rPr lang="en-US" sz="2000" b="0" dirty="0">
                              <a:latin typeface="Candara" panose="020E0502030303020204" pitchFamily="34" charset="0"/>
                            </a:rPr>
                            <a:t>Bond critical point (BCP)</a:t>
                          </a:r>
                        </a:p>
                      </a:txBody>
                      <a:tcPr/>
                    </a:tc>
                    <a:extLst>
                      <a:ext uri="{0D108BD9-81ED-4DB2-BD59-A6C34878D82A}">
                        <a16:rowId xmlns:a16="http://schemas.microsoft.com/office/drawing/2014/main" val="2006299418"/>
                      </a:ext>
                    </a:extLst>
                  </a:tr>
                  <a:tr h="370840">
                    <a:tc>
                      <a:txBody>
                        <a:bodyPr/>
                        <a:lstStyle/>
                        <a:p>
                          <a:r>
                            <a:rPr lang="en-US" sz="2000" b="0" dirty="0">
                              <a:latin typeface="Candara" panose="020E0502030303020204" pitchFamily="34" charset="0"/>
                            </a:rPr>
                            <a:t>(3, +1)</a:t>
                          </a:r>
                        </a:p>
                      </a:txBody>
                      <a:tcPr/>
                    </a:tc>
                    <a:tc>
                      <a:txBody>
                        <a:bodyPr/>
                        <a:lstStyle/>
                        <a:p>
                          <a:r>
                            <a:rPr lang="en-US" sz="2000" b="0" dirty="0">
                              <a:latin typeface="Candara" panose="020E0502030303020204" pitchFamily="34" charset="0"/>
                            </a:rPr>
                            <a:t>1</a:t>
                          </a:r>
                        </a:p>
                      </a:txBody>
                      <a:tcPr/>
                    </a:tc>
                    <a:tc>
                      <a:txBody>
                        <a:bodyPr/>
                        <a:lstStyle/>
                        <a:p>
                          <a:r>
                            <a:rPr lang="en-US" sz="2000" b="0" dirty="0">
                              <a:latin typeface="Candara" panose="020E0502030303020204" pitchFamily="34" charset="0"/>
                            </a:rPr>
                            <a:t>1-saddle</a:t>
                          </a:r>
                        </a:p>
                      </a:txBody>
                      <a:tcPr/>
                    </a:tc>
                    <a:tc>
                      <a:txBody>
                        <a:bodyPr/>
                        <a:lstStyle/>
                        <a:p>
                          <a:r>
                            <a:rPr lang="en-US" sz="2000" b="0" dirty="0">
                              <a:latin typeface="Candara" panose="020E0502030303020204" pitchFamily="34" charset="0"/>
                            </a:rPr>
                            <a:t>Ring critical point (RCP)</a:t>
                          </a:r>
                        </a:p>
                      </a:txBody>
                      <a:tcPr/>
                    </a:tc>
                    <a:extLst>
                      <a:ext uri="{0D108BD9-81ED-4DB2-BD59-A6C34878D82A}">
                        <a16:rowId xmlns:a16="http://schemas.microsoft.com/office/drawing/2014/main" val="4001806882"/>
                      </a:ext>
                    </a:extLst>
                  </a:tr>
                  <a:tr h="370840">
                    <a:tc>
                      <a:txBody>
                        <a:bodyPr/>
                        <a:lstStyle/>
                        <a:p>
                          <a:r>
                            <a:rPr lang="en-US" sz="2000" b="0" dirty="0">
                              <a:latin typeface="Candara" panose="020E0502030303020204" pitchFamily="34" charset="0"/>
                            </a:rPr>
                            <a:t>(3, +3)</a:t>
                          </a:r>
                        </a:p>
                      </a:txBody>
                      <a:tcPr/>
                    </a:tc>
                    <a:tc>
                      <a:txBody>
                        <a:bodyPr/>
                        <a:lstStyle/>
                        <a:p>
                          <a:r>
                            <a:rPr lang="en-US" sz="2000" b="0" dirty="0">
                              <a:latin typeface="Candara" panose="020E0502030303020204" pitchFamily="34" charset="0"/>
                            </a:rPr>
                            <a:t>0</a:t>
                          </a:r>
                        </a:p>
                      </a:txBody>
                      <a:tcPr/>
                    </a:tc>
                    <a:tc>
                      <a:txBody>
                        <a:bodyPr/>
                        <a:lstStyle/>
                        <a:p>
                          <a:r>
                            <a:rPr lang="en-US" sz="2000" b="0" dirty="0">
                              <a:latin typeface="Candara" panose="020E0502030303020204" pitchFamily="34" charset="0"/>
                            </a:rPr>
                            <a:t>Local minimum</a:t>
                          </a:r>
                        </a:p>
                      </a:txBody>
                      <a:tcPr/>
                    </a:tc>
                    <a:tc>
                      <a:txBody>
                        <a:bodyPr/>
                        <a:lstStyle/>
                        <a:p>
                          <a:r>
                            <a:rPr lang="en-US" sz="2000" b="0" dirty="0">
                              <a:latin typeface="Candara" panose="020E0502030303020204" pitchFamily="34" charset="0"/>
                            </a:rPr>
                            <a:t>Cage critical point (CCP)</a:t>
                          </a:r>
                        </a:p>
                      </a:txBody>
                      <a:tcPr/>
                    </a:tc>
                    <a:extLst>
                      <a:ext uri="{0D108BD9-81ED-4DB2-BD59-A6C34878D82A}">
                        <a16:rowId xmlns:a16="http://schemas.microsoft.com/office/drawing/2014/main" val="682565285"/>
                      </a:ext>
                    </a:extLst>
                  </a:tr>
                </a:tbl>
              </a:graphicData>
            </a:graphic>
          </p:graphicFrame>
        </mc:Choice>
        <mc:Fallback xmlns="">
          <p:graphicFrame>
            <p:nvGraphicFramePr>
              <p:cNvPr id="4" name="Table 3">
                <a:extLst>
                  <a:ext uri="{FF2B5EF4-FFF2-40B4-BE49-F238E27FC236}">
                    <a16:creationId xmlns:a16="http://schemas.microsoft.com/office/drawing/2014/main" id="{0E73613B-FDE9-F54D-B9AF-8897589D22E3}"/>
                  </a:ext>
                </a:extLst>
              </p:cNvPr>
              <p:cNvGraphicFramePr>
                <a:graphicFrameLocks noGrp="1"/>
              </p:cNvGraphicFramePr>
              <p:nvPr>
                <p:extLst>
                  <p:ext uri="{D42A27DB-BD31-4B8C-83A1-F6EECF244321}">
                    <p14:modId xmlns:p14="http://schemas.microsoft.com/office/powerpoint/2010/main" val="1103310625"/>
                  </p:ext>
                </p:extLst>
              </p:nvPr>
            </p:nvGraphicFramePr>
            <p:xfrm>
              <a:off x="2570215" y="2522299"/>
              <a:ext cx="7051570" cy="1981200"/>
            </p:xfrm>
            <a:graphic>
              <a:graphicData uri="http://schemas.openxmlformats.org/drawingml/2006/table">
                <a:tbl>
                  <a:tblPr firstRow="1" bandRow="1">
                    <a:tableStyleId>{7DF18680-E054-41AD-8BC1-D1AEF772440D}</a:tableStyleId>
                  </a:tblPr>
                  <a:tblGrid>
                    <a:gridCol w="1081593">
                      <a:extLst>
                        <a:ext uri="{9D8B030D-6E8A-4147-A177-3AD203B41FA5}">
                          <a16:colId xmlns:a16="http://schemas.microsoft.com/office/drawing/2014/main" val="2720809492"/>
                        </a:ext>
                      </a:extLst>
                    </a:gridCol>
                    <a:gridCol w="879230">
                      <a:extLst>
                        <a:ext uri="{9D8B030D-6E8A-4147-A177-3AD203B41FA5}">
                          <a16:colId xmlns:a16="http://schemas.microsoft.com/office/drawing/2014/main" val="89423264"/>
                        </a:ext>
                      </a:extLst>
                    </a:gridCol>
                    <a:gridCol w="1872762">
                      <a:extLst>
                        <a:ext uri="{9D8B030D-6E8A-4147-A177-3AD203B41FA5}">
                          <a16:colId xmlns:a16="http://schemas.microsoft.com/office/drawing/2014/main" val="2937850512"/>
                        </a:ext>
                      </a:extLst>
                    </a:gridCol>
                    <a:gridCol w="3217985">
                      <a:extLst>
                        <a:ext uri="{9D8B030D-6E8A-4147-A177-3AD203B41FA5}">
                          <a16:colId xmlns:a16="http://schemas.microsoft.com/office/drawing/2014/main" val="449985273"/>
                        </a:ext>
                      </a:extLst>
                    </a:gridCol>
                  </a:tblGrid>
                  <a:tr h="396240">
                    <a:tc>
                      <a:txBody>
                        <a:bodyPr/>
                        <a:lstStyle/>
                        <a:p>
                          <a:endParaRPr lang="en-US"/>
                        </a:p>
                      </a:txBody>
                      <a:tcPr>
                        <a:blipFill>
                          <a:blip r:embed="rId2"/>
                          <a:stretch>
                            <a:fillRect l="-1176" t="-9677" r="-555294" b="-432258"/>
                          </a:stretch>
                        </a:blipFill>
                      </a:tcPr>
                    </a:tc>
                    <a:tc>
                      <a:txBody>
                        <a:bodyPr/>
                        <a:lstStyle/>
                        <a:p>
                          <a:r>
                            <a:rPr lang="en-US" sz="2000" b="0" dirty="0">
                              <a:latin typeface="Candara" panose="020E0502030303020204" pitchFamily="34" charset="0"/>
                            </a:rPr>
                            <a:t>Index</a:t>
                          </a:r>
                        </a:p>
                      </a:txBody>
                      <a:tcPr/>
                    </a:tc>
                    <a:tc>
                      <a:txBody>
                        <a:bodyPr/>
                        <a:lstStyle/>
                        <a:p>
                          <a:r>
                            <a:rPr lang="en-US" sz="2000" b="0" dirty="0">
                              <a:latin typeface="Candara" panose="020E0502030303020204" pitchFamily="34" charset="0"/>
                            </a:rPr>
                            <a:t>Type</a:t>
                          </a:r>
                        </a:p>
                      </a:txBody>
                      <a:tcPr/>
                    </a:tc>
                    <a:tc>
                      <a:txBody>
                        <a:bodyPr/>
                        <a:lstStyle/>
                        <a:p>
                          <a:r>
                            <a:rPr lang="en-US" sz="2000" b="0" dirty="0">
                              <a:latin typeface="Candara" panose="020E0502030303020204" pitchFamily="34" charset="0"/>
                            </a:rPr>
                            <a:t>Name in QTAIM</a:t>
                          </a:r>
                        </a:p>
                      </a:txBody>
                      <a:tcPr/>
                    </a:tc>
                    <a:extLst>
                      <a:ext uri="{0D108BD9-81ED-4DB2-BD59-A6C34878D82A}">
                        <a16:rowId xmlns:a16="http://schemas.microsoft.com/office/drawing/2014/main" val="3245213345"/>
                      </a:ext>
                    </a:extLst>
                  </a:tr>
                  <a:tr h="396240">
                    <a:tc>
                      <a:txBody>
                        <a:bodyPr/>
                        <a:lstStyle/>
                        <a:p>
                          <a:r>
                            <a:rPr lang="en-US" sz="2000" b="0" dirty="0">
                              <a:latin typeface="Candara" panose="020E0502030303020204" pitchFamily="34" charset="0"/>
                            </a:rPr>
                            <a:t>(3, -3)</a:t>
                          </a:r>
                        </a:p>
                      </a:txBody>
                      <a:tcPr/>
                    </a:tc>
                    <a:tc>
                      <a:txBody>
                        <a:bodyPr/>
                        <a:lstStyle/>
                        <a:p>
                          <a:r>
                            <a:rPr lang="en-US" sz="2000" b="0" dirty="0">
                              <a:latin typeface="Candara" panose="020E0502030303020204" pitchFamily="34" charset="0"/>
                            </a:rPr>
                            <a:t>3</a:t>
                          </a:r>
                        </a:p>
                      </a:txBody>
                      <a:tcPr/>
                    </a:tc>
                    <a:tc>
                      <a:txBody>
                        <a:bodyPr/>
                        <a:lstStyle/>
                        <a:p>
                          <a:r>
                            <a:rPr lang="en-US" sz="2000" b="0" dirty="0">
                              <a:latin typeface="Candara" panose="020E0502030303020204" pitchFamily="34" charset="0"/>
                            </a:rPr>
                            <a:t>Local maximum</a:t>
                          </a:r>
                        </a:p>
                      </a:txBody>
                      <a:tcPr/>
                    </a:tc>
                    <a:tc>
                      <a:txBody>
                        <a:bodyPr/>
                        <a:lstStyle/>
                        <a:p>
                          <a:r>
                            <a:rPr lang="en-US" sz="2000" b="0" dirty="0">
                              <a:latin typeface="Candara" panose="020E0502030303020204" pitchFamily="34" charset="0"/>
                            </a:rPr>
                            <a:t>Nuclear critical point (NCP)</a:t>
                          </a:r>
                        </a:p>
                      </a:txBody>
                      <a:tcPr/>
                    </a:tc>
                    <a:extLst>
                      <a:ext uri="{0D108BD9-81ED-4DB2-BD59-A6C34878D82A}">
                        <a16:rowId xmlns:a16="http://schemas.microsoft.com/office/drawing/2014/main" val="620172292"/>
                      </a:ext>
                    </a:extLst>
                  </a:tr>
                  <a:tr h="396240">
                    <a:tc>
                      <a:txBody>
                        <a:bodyPr/>
                        <a:lstStyle/>
                        <a:p>
                          <a:r>
                            <a:rPr lang="en-US" sz="2000" b="0" dirty="0">
                              <a:latin typeface="Candara" panose="020E0502030303020204" pitchFamily="34" charset="0"/>
                            </a:rPr>
                            <a:t>(3, -1)</a:t>
                          </a:r>
                        </a:p>
                      </a:txBody>
                      <a:tcPr/>
                    </a:tc>
                    <a:tc>
                      <a:txBody>
                        <a:bodyPr/>
                        <a:lstStyle/>
                        <a:p>
                          <a:r>
                            <a:rPr lang="en-US" sz="2000" b="0" dirty="0">
                              <a:latin typeface="Candara" panose="020E0502030303020204" pitchFamily="34" charset="0"/>
                            </a:rPr>
                            <a:t>2</a:t>
                          </a:r>
                        </a:p>
                      </a:txBody>
                      <a:tcPr/>
                    </a:tc>
                    <a:tc>
                      <a:txBody>
                        <a:bodyPr/>
                        <a:lstStyle/>
                        <a:p>
                          <a:r>
                            <a:rPr lang="en-US" sz="2000" b="0" dirty="0">
                              <a:latin typeface="Candara" panose="020E0502030303020204" pitchFamily="34" charset="0"/>
                            </a:rPr>
                            <a:t>2-saddle</a:t>
                          </a:r>
                        </a:p>
                      </a:txBody>
                      <a:tcPr/>
                    </a:tc>
                    <a:tc>
                      <a:txBody>
                        <a:bodyPr/>
                        <a:lstStyle/>
                        <a:p>
                          <a:r>
                            <a:rPr lang="en-US" sz="2000" b="0" dirty="0">
                              <a:latin typeface="Candara" panose="020E0502030303020204" pitchFamily="34" charset="0"/>
                            </a:rPr>
                            <a:t>Bond critical point (BCP)</a:t>
                          </a:r>
                        </a:p>
                      </a:txBody>
                      <a:tcPr/>
                    </a:tc>
                    <a:extLst>
                      <a:ext uri="{0D108BD9-81ED-4DB2-BD59-A6C34878D82A}">
                        <a16:rowId xmlns:a16="http://schemas.microsoft.com/office/drawing/2014/main" val="2006299418"/>
                      </a:ext>
                    </a:extLst>
                  </a:tr>
                  <a:tr h="396240">
                    <a:tc>
                      <a:txBody>
                        <a:bodyPr/>
                        <a:lstStyle/>
                        <a:p>
                          <a:r>
                            <a:rPr lang="en-US" sz="2000" b="0" dirty="0">
                              <a:latin typeface="Candara" panose="020E0502030303020204" pitchFamily="34" charset="0"/>
                            </a:rPr>
                            <a:t>(3, +1)</a:t>
                          </a:r>
                        </a:p>
                      </a:txBody>
                      <a:tcPr/>
                    </a:tc>
                    <a:tc>
                      <a:txBody>
                        <a:bodyPr/>
                        <a:lstStyle/>
                        <a:p>
                          <a:r>
                            <a:rPr lang="en-US" sz="2000" b="0" dirty="0">
                              <a:latin typeface="Candara" panose="020E0502030303020204" pitchFamily="34" charset="0"/>
                            </a:rPr>
                            <a:t>1</a:t>
                          </a:r>
                        </a:p>
                      </a:txBody>
                      <a:tcPr/>
                    </a:tc>
                    <a:tc>
                      <a:txBody>
                        <a:bodyPr/>
                        <a:lstStyle/>
                        <a:p>
                          <a:r>
                            <a:rPr lang="en-US" sz="2000" b="0" dirty="0">
                              <a:latin typeface="Candara" panose="020E0502030303020204" pitchFamily="34" charset="0"/>
                            </a:rPr>
                            <a:t>1-saddle</a:t>
                          </a:r>
                        </a:p>
                      </a:txBody>
                      <a:tcPr/>
                    </a:tc>
                    <a:tc>
                      <a:txBody>
                        <a:bodyPr/>
                        <a:lstStyle/>
                        <a:p>
                          <a:r>
                            <a:rPr lang="en-US" sz="2000" b="0" dirty="0">
                              <a:latin typeface="Candara" panose="020E0502030303020204" pitchFamily="34" charset="0"/>
                            </a:rPr>
                            <a:t>Ring critical point (RCP)</a:t>
                          </a:r>
                        </a:p>
                      </a:txBody>
                      <a:tcPr/>
                    </a:tc>
                    <a:extLst>
                      <a:ext uri="{0D108BD9-81ED-4DB2-BD59-A6C34878D82A}">
                        <a16:rowId xmlns:a16="http://schemas.microsoft.com/office/drawing/2014/main" val="4001806882"/>
                      </a:ext>
                    </a:extLst>
                  </a:tr>
                  <a:tr h="396240">
                    <a:tc>
                      <a:txBody>
                        <a:bodyPr/>
                        <a:lstStyle/>
                        <a:p>
                          <a:r>
                            <a:rPr lang="en-US" sz="2000" b="0" dirty="0">
                              <a:latin typeface="Candara" panose="020E0502030303020204" pitchFamily="34" charset="0"/>
                            </a:rPr>
                            <a:t>(3, +3)</a:t>
                          </a:r>
                        </a:p>
                      </a:txBody>
                      <a:tcPr/>
                    </a:tc>
                    <a:tc>
                      <a:txBody>
                        <a:bodyPr/>
                        <a:lstStyle/>
                        <a:p>
                          <a:r>
                            <a:rPr lang="en-US" sz="2000" b="0" dirty="0">
                              <a:latin typeface="Candara" panose="020E0502030303020204" pitchFamily="34" charset="0"/>
                            </a:rPr>
                            <a:t>0</a:t>
                          </a:r>
                        </a:p>
                      </a:txBody>
                      <a:tcPr/>
                    </a:tc>
                    <a:tc>
                      <a:txBody>
                        <a:bodyPr/>
                        <a:lstStyle/>
                        <a:p>
                          <a:r>
                            <a:rPr lang="en-US" sz="2000" b="0" dirty="0">
                              <a:latin typeface="Candara" panose="020E0502030303020204" pitchFamily="34" charset="0"/>
                            </a:rPr>
                            <a:t>Local minimum</a:t>
                          </a:r>
                        </a:p>
                      </a:txBody>
                      <a:tcPr/>
                    </a:tc>
                    <a:tc>
                      <a:txBody>
                        <a:bodyPr/>
                        <a:lstStyle/>
                        <a:p>
                          <a:r>
                            <a:rPr lang="en-US" sz="2000" b="0" dirty="0">
                              <a:latin typeface="Candara" panose="020E0502030303020204" pitchFamily="34" charset="0"/>
                            </a:rPr>
                            <a:t>Cage critical point (CCP)</a:t>
                          </a:r>
                        </a:p>
                      </a:txBody>
                      <a:tcPr/>
                    </a:tc>
                    <a:extLst>
                      <a:ext uri="{0D108BD9-81ED-4DB2-BD59-A6C34878D82A}">
                        <a16:rowId xmlns:a16="http://schemas.microsoft.com/office/drawing/2014/main" val="682565285"/>
                      </a:ext>
                    </a:extLst>
                  </a:tr>
                </a:tbl>
              </a:graphicData>
            </a:graphic>
          </p:graphicFrame>
        </mc:Fallback>
      </mc:AlternateContent>
    </p:spTree>
    <p:extLst>
      <p:ext uri="{BB962C8B-B14F-4D97-AF65-F5344CB8AC3E}">
        <p14:creationId xmlns:p14="http://schemas.microsoft.com/office/powerpoint/2010/main" val="2506535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27127-09A2-6B4E-B968-D2B62DB5592F}"/>
              </a:ext>
            </a:extLst>
          </p:cNvPr>
          <p:cNvSpPr>
            <a:spLocks noGrp="1"/>
          </p:cNvSpPr>
          <p:nvPr>
            <p:ph type="title"/>
          </p:nvPr>
        </p:nvSpPr>
        <p:spPr/>
        <p:txBody>
          <a:bodyPr>
            <a:noAutofit/>
          </a:bodyPr>
          <a:lstStyle/>
          <a:p>
            <a:r>
              <a:rPr lang="en-US" dirty="0">
                <a:solidFill>
                  <a:srgbClr val="4472C4"/>
                </a:solidFill>
              </a:rPr>
              <a:t>The topological decomposition gives the QTAIM decomposition</a:t>
            </a:r>
            <a:endParaRPr lang="en-US" sz="3700" dirty="0"/>
          </a:p>
        </p:txBody>
      </p:sp>
      <p:pic>
        <p:nvPicPr>
          <p:cNvPr id="5" name="Picture 4">
            <a:extLst>
              <a:ext uri="{FF2B5EF4-FFF2-40B4-BE49-F238E27FC236}">
                <a16:creationId xmlns:a16="http://schemas.microsoft.com/office/drawing/2014/main" id="{51A4F036-DE76-8640-A915-E74FCC00A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743" y="1469008"/>
            <a:ext cx="5516514" cy="4836393"/>
          </a:xfrm>
          <a:prstGeom prst="rect">
            <a:avLst/>
          </a:prstGeom>
          <a:ln>
            <a:noFill/>
          </a:ln>
        </p:spPr>
      </p:pic>
      <p:sp>
        <p:nvSpPr>
          <p:cNvPr id="13" name="Freeform 12">
            <a:extLst>
              <a:ext uri="{FF2B5EF4-FFF2-40B4-BE49-F238E27FC236}">
                <a16:creationId xmlns:a16="http://schemas.microsoft.com/office/drawing/2014/main" id="{717BB73B-E4BC-CB43-B9FD-4AE0FFBB7C7D}"/>
              </a:ext>
            </a:extLst>
          </p:cNvPr>
          <p:cNvSpPr/>
          <p:nvPr/>
        </p:nvSpPr>
        <p:spPr>
          <a:xfrm>
            <a:off x="5704114" y="4197530"/>
            <a:ext cx="1323703" cy="447355"/>
          </a:xfrm>
          <a:custGeom>
            <a:avLst/>
            <a:gdLst>
              <a:gd name="connsiteX0" fmla="*/ 0 w 1323703"/>
              <a:gd name="connsiteY0" fmla="*/ 0 h 492750"/>
              <a:gd name="connsiteX1" fmla="*/ 635726 w 1323703"/>
              <a:gd name="connsiteY1" fmla="*/ 470263 h 492750"/>
              <a:gd name="connsiteX2" fmla="*/ 1323703 w 1323703"/>
              <a:gd name="connsiteY2" fmla="*/ 374469 h 492750"/>
              <a:gd name="connsiteX0" fmla="*/ 0 w 1323703"/>
              <a:gd name="connsiteY0" fmla="*/ 0 h 475065"/>
              <a:gd name="connsiteX1" fmla="*/ 635726 w 1323703"/>
              <a:gd name="connsiteY1" fmla="*/ 470263 h 475065"/>
              <a:gd name="connsiteX2" fmla="*/ 1323703 w 1323703"/>
              <a:gd name="connsiteY2" fmla="*/ 374469 h 475065"/>
              <a:gd name="connsiteX0" fmla="*/ 0 w 1323703"/>
              <a:gd name="connsiteY0" fmla="*/ 0 h 452006"/>
              <a:gd name="connsiteX1" fmla="*/ 644435 w 1323703"/>
              <a:gd name="connsiteY1" fmla="*/ 443866 h 452006"/>
              <a:gd name="connsiteX2" fmla="*/ 1323703 w 1323703"/>
              <a:gd name="connsiteY2" fmla="*/ 374469 h 452006"/>
            </a:gdLst>
            <a:ahLst/>
            <a:cxnLst>
              <a:cxn ang="0">
                <a:pos x="connsiteX0" y="connsiteY0"/>
              </a:cxn>
              <a:cxn ang="0">
                <a:pos x="connsiteX1" y="connsiteY1"/>
              </a:cxn>
              <a:cxn ang="0">
                <a:pos x="connsiteX2" y="connsiteY2"/>
              </a:cxn>
            </a:cxnLst>
            <a:rect l="l" t="t" r="r" b="b"/>
            <a:pathLst>
              <a:path w="1323703" h="452006">
                <a:moveTo>
                  <a:pt x="0" y="0"/>
                </a:moveTo>
                <a:cubicBezTo>
                  <a:pt x="207554" y="203926"/>
                  <a:pt x="354150" y="425450"/>
                  <a:pt x="644435" y="443866"/>
                </a:cubicBezTo>
                <a:cubicBezTo>
                  <a:pt x="934720" y="462282"/>
                  <a:pt x="1090023" y="453572"/>
                  <a:pt x="1323703" y="374469"/>
                </a:cubicBezTo>
              </a:path>
            </a:pathLst>
          </a:custGeom>
          <a:no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557A826-B3C3-F747-9783-C9B262D8E468}"/>
              </a:ext>
            </a:extLst>
          </p:cNvPr>
          <p:cNvSpPr/>
          <p:nvPr/>
        </p:nvSpPr>
        <p:spPr>
          <a:xfrm>
            <a:off x="6622868" y="3476874"/>
            <a:ext cx="415964" cy="1087451"/>
          </a:xfrm>
          <a:custGeom>
            <a:avLst/>
            <a:gdLst>
              <a:gd name="connsiteX0" fmla="*/ 0 w 1323703"/>
              <a:gd name="connsiteY0" fmla="*/ 0 h 492750"/>
              <a:gd name="connsiteX1" fmla="*/ 635726 w 1323703"/>
              <a:gd name="connsiteY1" fmla="*/ 470263 h 492750"/>
              <a:gd name="connsiteX2" fmla="*/ 1323703 w 1323703"/>
              <a:gd name="connsiteY2" fmla="*/ 374469 h 492750"/>
              <a:gd name="connsiteX0" fmla="*/ 0 w 1323703"/>
              <a:gd name="connsiteY0" fmla="*/ 0 h 475065"/>
              <a:gd name="connsiteX1" fmla="*/ 635726 w 1323703"/>
              <a:gd name="connsiteY1" fmla="*/ 470263 h 475065"/>
              <a:gd name="connsiteX2" fmla="*/ 1323703 w 1323703"/>
              <a:gd name="connsiteY2" fmla="*/ 374469 h 475065"/>
              <a:gd name="connsiteX0" fmla="*/ 0 w 1323703"/>
              <a:gd name="connsiteY0" fmla="*/ 0 h 452006"/>
              <a:gd name="connsiteX1" fmla="*/ 644435 w 1323703"/>
              <a:gd name="connsiteY1" fmla="*/ 443866 h 452006"/>
              <a:gd name="connsiteX2" fmla="*/ 1323703 w 1323703"/>
              <a:gd name="connsiteY2" fmla="*/ 374469 h 452006"/>
              <a:gd name="connsiteX0" fmla="*/ 0 w 653970"/>
              <a:gd name="connsiteY0" fmla="*/ 0 h 1112448"/>
              <a:gd name="connsiteX1" fmla="*/ 644435 w 653970"/>
              <a:gd name="connsiteY1" fmla="*/ 443866 h 1112448"/>
              <a:gd name="connsiteX2" fmla="*/ 487681 w 653970"/>
              <a:gd name="connsiteY2" fmla="*/ 1104795 h 1112448"/>
              <a:gd name="connsiteX0" fmla="*/ 0 w 487681"/>
              <a:gd name="connsiteY0" fmla="*/ 0 h 1151599"/>
              <a:gd name="connsiteX1" fmla="*/ 174172 w 487681"/>
              <a:gd name="connsiteY1" fmla="*/ 989411 h 1151599"/>
              <a:gd name="connsiteX2" fmla="*/ 487681 w 487681"/>
              <a:gd name="connsiteY2" fmla="*/ 1104795 h 1151599"/>
              <a:gd name="connsiteX0" fmla="*/ 0 w 487681"/>
              <a:gd name="connsiteY0" fmla="*/ 0 h 1128218"/>
              <a:gd name="connsiteX1" fmla="*/ 174172 w 487681"/>
              <a:gd name="connsiteY1" fmla="*/ 989411 h 1128218"/>
              <a:gd name="connsiteX2" fmla="*/ 487681 w 487681"/>
              <a:gd name="connsiteY2" fmla="*/ 1104795 h 1128218"/>
              <a:gd name="connsiteX0" fmla="*/ 0 w 487681"/>
              <a:gd name="connsiteY0" fmla="*/ 0 h 1104795"/>
              <a:gd name="connsiteX1" fmla="*/ 174172 w 487681"/>
              <a:gd name="connsiteY1" fmla="*/ 989411 h 1104795"/>
              <a:gd name="connsiteX2" fmla="*/ 487681 w 487681"/>
              <a:gd name="connsiteY2" fmla="*/ 1104795 h 1104795"/>
              <a:gd name="connsiteX0" fmla="*/ 0 w 487681"/>
              <a:gd name="connsiteY0" fmla="*/ 0 h 1104795"/>
              <a:gd name="connsiteX1" fmla="*/ 162219 w 487681"/>
              <a:gd name="connsiteY1" fmla="*/ 947141 h 1104795"/>
              <a:gd name="connsiteX2" fmla="*/ 487681 w 487681"/>
              <a:gd name="connsiteY2" fmla="*/ 1104795 h 1104795"/>
              <a:gd name="connsiteX0" fmla="*/ 0 w 487681"/>
              <a:gd name="connsiteY0" fmla="*/ 0 h 1104795"/>
              <a:gd name="connsiteX1" fmla="*/ 162219 w 487681"/>
              <a:gd name="connsiteY1" fmla="*/ 947141 h 1104795"/>
              <a:gd name="connsiteX2" fmla="*/ 487681 w 487681"/>
              <a:gd name="connsiteY2" fmla="*/ 1104795 h 1104795"/>
              <a:gd name="connsiteX0" fmla="*/ 0 w 487681"/>
              <a:gd name="connsiteY0" fmla="*/ 0 h 1104795"/>
              <a:gd name="connsiteX1" fmla="*/ 162219 w 487681"/>
              <a:gd name="connsiteY1" fmla="*/ 947141 h 1104795"/>
              <a:gd name="connsiteX2" fmla="*/ 487681 w 487681"/>
              <a:gd name="connsiteY2" fmla="*/ 1104795 h 1104795"/>
              <a:gd name="connsiteX0" fmla="*/ 0 w 487681"/>
              <a:gd name="connsiteY0" fmla="*/ 0 h 1104795"/>
              <a:gd name="connsiteX1" fmla="*/ 162219 w 487681"/>
              <a:gd name="connsiteY1" fmla="*/ 947141 h 1104795"/>
              <a:gd name="connsiteX2" fmla="*/ 487681 w 487681"/>
              <a:gd name="connsiteY2" fmla="*/ 1104795 h 1104795"/>
              <a:gd name="connsiteX0" fmla="*/ 0 w 415964"/>
              <a:gd name="connsiteY0" fmla="*/ 0 h 1098757"/>
              <a:gd name="connsiteX1" fmla="*/ 162219 w 415964"/>
              <a:gd name="connsiteY1" fmla="*/ 947141 h 1098757"/>
              <a:gd name="connsiteX2" fmla="*/ 415964 w 415964"/>
              <a:gd name="connsiteY2" fmla="*/ 1098757 h 1098757"/>
            </a:gdLst>
            <a:ahLst/>
            <a:cxnLst>
              <a:cxn ang="0">
                <a:pos x="connsiteX0" y="connsiteY0"/>
              </a:cxn>
              <a:cxn ang="0">
                <a:pos x="connsiteX1" y="connsiteY1"/>
              </a:cxn>
              <a:cxn ang="0">
                <a:pos x="connsiteX2" y="connsiteY2"/>
              </a:cxn>
            </a:cxnLst>
            <a:rect l="l" t="t" r="r" b="b"/>
            <a:pathLst>
              <a:path w="415964" h="1098757">
                <a:moveTo>
                  <a:pt x="0" y="0"/>
                </a:moveTo>
                <a:cubicBezTo>
                  <a:pt x="207554" y="203926"/>
                  <a:pt x="92892" y="764015"/>
                  <a:pt x="162219" y="947141"/>
                </a:cubicBezTo>
                <a:cubicBezTo>
                  <a:pt x="231546" y="1130267"/>
                  <a:pt x="353553" y="1019475"/>
                  <a:pt x="415964" y="1098757"/>
                </a:cubicBezTo>
              </a:path>
            </a:pathLst>
          </a:custGeom>
          <a:no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31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6069-CD45-7E40-844A-549FE700AD7D}"/>
              </a:ext>
            </a:extLst>
          </p:cNvPr>
          <p:cNvSpPr>
            <a:spLocks noGrp="1"/>
          </p:cNvSpPr>
          <p:nvPr>
            <p:ph type="title"/>
          </p:nvPr>
        </p:nvSpPr>
        <p:spPr/>
        <p:txBody>
          <a:bodyPr>
            <a:normAutofit fontScale="90000"/>
          </a:bodyPr>
          <a:lstStyle/>
          <a:p>
            <a:r>
              <a:rPr lang="en-US" sz="4000" dirty="0"/>
              <a:t>Topology of electronic charge density describes properties of atoms</a:t>
            </a:r>
          </a:p>
        </p:txBody>
      </p:sp>
      <p:sp>
        <p:nvSpPr>
          <p:cNvPr id="3" name="Content Placeholder 2">
            <a:extLst>
              <a:ext uri="{FF2B5EF4-FFF2-40B4-BE49-F238E27FC236}">
                <a16:creationId xmlns:a16="http://schemas.microsoft.com/office/drawing/2014/main" id="{660BEFD6-96AF-A14B-AF15-3DA0142408AA}"/>
              </a:ext>
            </a:extLst>
          </p:cNvPr>
          <p:cNvSpPr>
            <a:spLocks noGrp="1"/>
          </p:cNvSpPr>
          <p:nvPr>
            <p:ph idx="1"/>
          </p:nvPr>
        </p:nvSpPr>
        <p:spPr/>
        <p:txBody>
          <a:bodyPr>
            <a:normAutofit/>
          </a:bodyPr>
          <a:lstStyle/>
          <a:p>
            <a:r>
              <a:rPr lang="en-US" sz="2200" dirty="0"/>
              <a:t>Enables computing charge transfer between atoms, shape and volume of atoms, etc.</a:t>
            </a:r>
          </a:p>
          <a:p>
            <a:r>
              <a:rPr lang="en-US" sz="2200" dirty="0"/>
              <a:t>The </a:t>
            </a:r>
            <a:r>
              <a:rPr lang="en-US" sz="2200" i="1" dirty="0"/>
              <a:t>molecular graph</a:t>
            </a:r>
            <a:r>
              <a:rPr lang="en-US" sz="2200" dirty="0"/>
              <a:t> indicates how atoms are bonded</a:t>
            </a:r>
          </a:p>
        </p:txBody>
      </p:sp>
      <p:grpSp>
        <p:nvGrpSpPr>
          <p:cNvPr id="25" name="Group 24">
            <a:extLst>
              <a:ext uri="{FF2B5EF4-FFF2-40B4-BE49-F238E27FC236}">
                <a16:creationId xmlns:a16="http://schemas.microsoft.com/office/drawing/2014/main" id="{D1206259-1E78-DA48-B837-4DE2F99AC50C}"/>
              </a:ext>
            </a:extLst>
          </p:cNvPr>
          <p:cNvGrpSpPr/>
          <p:nvPr/>
        </p:nvGrpSpPr>
        <p:grpSpPr>
          <a:xfrm>
            <a:off x="147523" y="2715578"/>
            <a:ext cx="2774419" cy="1781507"/>
            <a:chOff x="202311" y="2397760"/>
            <a:chExt cx="2774419" cy="1781507"/>
          </a:xfrm>
        </p:grpSpPr>
        <p:pic>
          <p:nvPicPr>
            <p:cNvPr id="15" name="Picture 14">
              <a:extLst>
                <a:ext uri="{FF2B5EF4-FFF2-40B4-BE49-F238E27FC236}">
                  <a16:creationId xmlns:a16="http://schemas.microsoft.com/office/drawing/2014/main" id="{0998ED7B-539F-C446-A255-F139AED9C1A3}"/>
                </a:ext>
              </a:extLst>
            </p:cNvPr>
            <p:cNvPicPr>
              <a:picLocks noChangeAspect="1"/>
            </p:cNvPicPr>
            <p:nvPr/>
          </p:nvPicPr>
          <p:blipFill>
            <a:blip r:embed="rId2"/>
            <a:stretch>
              <a:fillRect/>
            </a:stretch>
          </p:blipFill>
          <p:spPr>
            <a:xfrm flipH="1">
              <a:off x="202311" y="2397760"/>
              <a:ext cx="2774419" cy="1684284"/>
            </a:xfrm>
            <a:prstGeom prst="rect">
              <a:avLst/>
            </a:prstGeom>
          </p:spPr>
        </p:pic>
        <p:sp>
          <p:nvSpPr>
            <p:cNvPr id="18" name="TextBox 17">
              <a:extLst>
                <a:ext uri="{FF2B5EF4-FFF2-40B4-BE49-F238E27FC236}">
                  <a16:creationId xmlns:a16="http://schemas.microsoft.com/office/drawing/2014/main" id="{9E51D033-9C7C-334C-BC6B-F082C00177FE}"/>
                </a:ext>
              </a:extLst>
            </p:cNvPr>
            <p:cNvSpPr txBox="1"/>
            <p:nvPr/>
          </p:nvSpPr>
          <p:spPr>
            <a:xfrm>
              <a:off x="699893" y="3809935"/>
              <a:ext cx="532518" cy="369332"/>
            </a:xfrm>
            <a:prstGeom prst="rect">
              <a:avLst/>
            </a:prstGeom>
            <a:noFill/>
          </p:spPr>
          <p:txBody>
            <a:bodyPr wrap="none" rtlCol="0">
              <a:spAutoFit/>
            </a:bodyPr>
            <a:lstStyle/>
            <a:p>
              <a:r>
                <a:rPr lang="en-US" dirty="0">
                  <a:solidFill>
                    <a:schemeClr val="accent1">
                      <a:lumMod val="75000"/>
                    </a:schemeClr>
                  </a:solidFill>
                  <a:latin typeface="Candara" panose="020E0502030303020204" pitchFamily="34" charset="0"/>
                </a:rPr>
                <a:t>H</a:t>
              </a:r>
              <a:r>
                <a:rPr lang="en-US" baseline="-25000" dirty="0">
                  <a:solidFill>
                    <a:schemeClr val="accent1">
                      <a:lumMod val="75000"/>
                    </a:schemeClr>
                  </a:solidFill>
                  <a:latin typeface="Candara" panose="020E0502030303020204" pitchFamily="34" charset="0"/>
                </a:rPr>
                <a:t>2</a:t>
              </a:r>
              <a:r>
                <a:rPr lang="en-US" dirty="0">
                  <a:solidFill>
                    <a:schemeClr val="accent1">
                      <a:lumMod val="75000"/>
                    </a:schemeClr>
                  </a:solidFill>
                  <a:latin typeface="Candara" panose="020E0502030303020204" pitchFamily="34" charset="0"/>
                </a:rPr>
                <a:t>0</a:t>
              </a:r>
            </a:p>
          </p:txBody>
        </p:sp>
      </p:grpSp>
      <p:grpSp>
        <p:nvGrpSpPr>
          <p:cNvPr id="24" name="Group 23">
            <a:extLst>
              <a:ext uri="{FF2B5EF4-FFF2-40B4-BE49-F238E27FC236}">
                <a16:creationId xmlns:a16="http://schemas.microsoft.com/office/drawing/2014/main" id="{8A7CE2CC-6CB1-FB44-9327-4353C13C8F0D}"/>
              </a:ext>
            </a:extLst>
          </p:cNvPr>
          <p:cNvGrpSpPr/>
          <p:nvPr/>
        </p:nvGrpSpPr>
        <p:grpSpPr>
          <a:xfrm>
            <a:off x="1495498" y="4103952"/>
            <a:ext cx="3153470" cy="2878366"/>
            <a:chOff x="1705733" y="4003381"/>
            <a:chExt cx="3153470" cy="2878366"/>
          </a:xfrm>
        </p:grpSpPr>
        <p:pic>
          <p:nvPicPr>
            <p:cNvPr id="13" name="Picture 12">
              <a:extLst>
                <a:ext uri="{FF2B5EF4-FFF2-40B4-BE49-F238E27FC236}">
                  <a16:creationId xmlns:a16="http://schemas.microsoft.com/office/drawing/2014/main" id="{902A687B-AD95-404F-9818-4844A914ECCF}"/>
                </a:ext>
              </a:extLst>
            </p:cNvPr>
            <p:cNvPicPr>
              <a:picLocks noChangeAspect="1"/>
            </p:cNvPicPr>
            <p:nvPr/>
          </p:nvPicPr>
          <p:blipFill>
            <a:blip r:embed="rId3"/>
            <a:stretch>
              <a:fillRect/>
            </a:stretch>
          </p:blipFill>
          <p:spPr>
            <a:xfrm rot="3214044">
              <a:off x="1955544" y="3978087"/>
              <a:ext cx="2878366" cy="2928953"/>
            </a:xfrm>
            <a:prstGeom prst="rect">
              <a:avLst/>
            </a:prstGeom>
          </p:spPr>
        </p:pic>
        <p:sp>
          <p:nvSpPr>
            <p:cNvPr id="19" name="TextBox 18">
              <a:extLst>
                <a:ext uri="{FF2B5EF4-FFF2-40B4-BE49-F238E27FC236}">
                  <a16:creationId xmlns:a16="http://schemas.microsoft.com/office/drawing/2014/main" id="{0CDACF78-76A1-B248-A0E7-9581C3D32051}"/>
                </a:ext>
              </a:extLst>
            </p:cNvPr>
            <p:cNvSpPr txBox="1"/>
            <p:nvPr/>
          </p:nvSpPr>
          <p:spPr>
            <a:xfrm>
              <a:off x="1705733" y="6272783"/>
              <a:ext cx="614271" cy="369332"/>
            </a:xfrm>
            <a:prstGeom prst="rect">
              <a:avLst/>
            </a:prstGeom>
            <a:noFill/>
          </p:spPr>
          <p:txBody>
            <a:bodyPr wrap="none" rtlCol="0">
              <a:spAutoFit/>
            </a:bodyPr>
            <a:lstStyle/>
            <a:p>
              <a:r>
                <a:rPr lang="en-US" dirty="0">
                  <a:solidFill>
                    <a:schemeClr val="accent1">
                      <a:lumMod val="75000"/>
                    </a:schemeClr>
                  </a:solidFill>
                  <a:latin typeface="Candara" panose="020E0502030303020204" pitchFamily="34" charset="0"/>
                </a:rPr>
                <a:t>C</a:t>
              </a:r>
              <a:r>
                <a:rPr lang="en-US" baseline="-25000" dirty="0">
                  <a:solidFill>
                    <a:schemeClr val="accent1">
                      <a:lumMod val="75000"/>
                    </a:schemeClr>
                  </a:solidFill>
                  <a:latin typeface="Candara" panose="020E0502030303020204" pitchFamily="34" charset="0"/>
                </a:rPr>
                <a:t>2</a:t>
              </a:r>
              <a:r>
                <a:rPr lang="en-US" dirty="0">
                  <a:solidFill>
                    <a:schemeClr val="accent1">
                      <a:lumMod val="75000"/>
                    </a:schemeClr>
                  </a:solidFill>
                  <a:latin typeface="Candara" panose="020E0502030303020204" pitchFamily="34" charset="0"/>
                </a:rPr>
                <a:t>H</a:t>
              </a:r>
              <a:r>
                <a:rPr lang="en-US" baseline="-25000" dirty="0">
                  <a:solidFill>
                    <a:schemeClr val="accent1">
                      <a:lumMod val="75000"/>
                    </a:schemeClr>
                  </a:solidFill>
                  <a:latin typeface="Candara" panose="020E0502030303020204" pitchFamily="34" charset="0"/>
                </a:rPr>
                <a:t>4</a:t>
              </a:r>
              <a:endParaRPr lang="en-US" dirty="0">
                <a:solidFill>
                  <a:schemeClr val="accent1">
                    <a:lumMod val="75000"/>
                  </a:schemeClr>
                </a:solidFill>
                <a:latin typeface="Candara" panose="020E0502030303020204" pitchFamily="34" charset="0"/>
              </a:endParaRPr>
            </a:p>
          </p:txBody>
        </p:sp>
      </p:grpSp>
      <p:grpSp>
        <p:nvGrpSpPr>
          <p:cNvPr id="22" name="Group 21">
            <a:extLst>
              <a:ext uri="{FF2B5EF4-FFF2-40B4-BE49-F238E27FC236}">
                <a16:creationId xmlns:a16="http://schemas.microsoft.com/office/drawing/2014/main" id="{D87B4458-7D72-F64F-9C25-6CB4CEC8F01E}"/>
              </a:ext>
            </a:extLst>
          </p:cNvPr>
          <p:cNvGrpSpPr/>
          <p:nvPr/>
        </p:nvGrpSpPr>
        <p:grpSpPr>
          <a:xfrm>
            <a:off x="4079405" y="2611684"/>
            <a:ext cx="3481999" cy="2931450"/>
            <a:chOff x="3987965" y="2249618"/>
            <a:chExt cx="3481999" cy="2931450"/>
          </a:xfrm>
        </p:grpSpPr>
        <p:pic>
          <p:nvPicPr>
            <p:cNvPr id="5" name="Picture 4">
              <a:extLst>
                <a:ext uri="{FF2B5EF4-FFF2-40B4-BE49-F238E27FC236}">
                  <a16:creationId xmlns:a16="http://schemas.microsoft.com/office/drawing/2014/main" id="{0EBF290E-7BD1-164F-9F5A-B13382CCD159}"/>
                </a:ext>
              </a:extLst>
            </p:cNvPr>
            <p:cNvPicPr>
              <a:picLocks noChangeAspect="1"/>
            </p:cNvPicPr>
            <p:nvPr/>
          </p:nvPicPr>
          <p:blipFill rotWithShape="1">
            <a:blip r:embed="rId4"/>
            <a:srcRect l="17154" t="21420" r="21203" b="21521"/>
            <a:stretch/>
          </p:blipFill>
          <p:spPr>
            <a:xfrm>
              <a:off x="4305840" y="2249618"/>
              <a:ext cx="3164124" cy="2931450"/>
            </a:xfrm>
            <a:prstGeom prst="rect">
              <a:avLst/>
            </a:prstGeom>
          </p:spPr>
        </p:pic>
        <p:sp>
          <p:nvSpPr>
            <p:cNvPr id="20" name="TextBox 19">
              <a:extLst>
                <a:ext uri="{FF2B5EF4-FFF2-40B4-BE49-F238E27FC236}">
                  <a16:creationId xmlns:a16="http://schemas.microsoft.com/office/drawing/2014/main" id="{5E6EF6F9-EE04-B649-925F-636706A06D9C}"/>
                </a:ext>
              </a:extLst>
            </p:cNvPr>
            <p:cNvSpPr txBox="1"/>
            <p:nvPr/>
          </p:nvSpPr>
          <p:spPr>
            <a:xfrm>
              <a:off x="3987965" y="2376245"/>
              <a:ext cx="1031051" cy="369332"/>
            </a:xfrm>
            <a:prstGeom prst="rect">
              <a:avLst/>
            </a:prstGeom>
            <a:noFill/>
          </p:spPr>
          <p:txBody>
            <a:bodyPr wrap="none" rtlCol="0">
              <a:spAutoFit/>
            </a:bodyPr>
            <a:lstStyle/>
            <a:p>
              <a:r>
                <a:rPr lang="en-US" dirty="0">
                  <a:solidFill>
                    <a:schemeClr val="accent1">
                      <a:lumMod val="75000"/>
                    </a:schemeClr>
                  </a:solidFill>
                  <a:latin typeface="Candara" panose="020E0502030303020204" pitchFamily="34" charset="0"/>
                </a:rPr>
                <a:t>Benzene</a:t>
              </a:r>
            </a:p>
          </p:txBody>
        </p:sp>
      </p:grpSp>
      <p:grpSp>
        <p:nvGrpSpPr>
          <p:cNvPr id="23" name="Group 22">
            <a:extLst>
              <a:ext uri="{FF2B5EF4-FFF2-40B4-BE49-F238E27FC236}">
                <a16:creationId xmlns:a16="http://schemas.microsoft.com/office/drawing/2014/main" id="{B700B0DF-54FD-5941-B42F-0B57673622CC}"/>
              </a:ext>
            </a:extLst>
          </p:cNvPr>
          <p:cNvGrpSpPr/>
          <p:nvPr/>
        </p:nvGrpSpPr>
        <p:grpSpPr>
          <a:xfrm>
            <a:off x="7455584" y="1838188"/>
            <a:ext cx="4534106" cy="4906365"/>
            <a:chOff x="7455584" y="1838188"/>
            <a:chExt cx="4534106" cy="4906365"/>
          </a:xfrm>
        </p:grpSpPr>
        <p:pic>
          <p:nvPicPr>
            <p:cNvPr id="17" name="Picture 16">
              <a:extLst>
                <a:ext uri="{FF2B5EF4-FFF2-40B4-BE49-F238E27FC236}">
                  <a16:creationId xmlns:a16="http://schemas.microsoft.com/office/drawing/2014/main" id="{A173EF17-C1CF-EC47-AD0D-16B0B733CC56}"/>
                </a:ext>
              </a:extLst>
            </p:cNvPr>
            <p:cNvPicPr>
              <a:picLocks noChangeAspect="1"/>
            </p:cNvPicPr>
            <p:nvPr/>
          </p:nvPicPr>
          <p:blipFill>
            <a:blip r:embed="rId5"/>
            <a:stretch>
              <a:fillRect/>
            </a:stretch>
          </p:blipFill>
          <p:spPr>
            <a:xfrm>
              <a:off x="7455584" y="2249618"/>
              <a:ext cx="4534106" cy="4494935"/>
            </a:xfrm>
            <a:prstGeom prst="rect">
              <a:avLst/>
            </a:prstGeom>
          </p:spPr>
        </p:pic>
        <p:sp>
          <p:nvSpPr>
            <p:cNvPr id="21" name="TextBox 20">
              <a:extLst>
                <a:ext uri="{FF2B5EF4-FFF2-40B4-BE49-F238E27FC236}">
                  <a16:creationId xmlns:a16="http://schemas.microsoft.com/office/drawing/2014/main" id="{A4D89CD6-B69B-0D49-BE9F-EA4DEBC42FEE}"/>
                </a:ext>
              </a:extLst>
            </p:cNvPr>
            <p:cNvSpPr txBox="1"/>
            <p:nvPr/>
          </p:nvSpPr>
          <p:spPr>
            <a:xfrm>
              <a:off x="9865957" y="1838188"/>
              <a:ext cx="2105063" cy="646331"/>
            </a:xfrm>
            <a:prstGeom prst="rect">
              <a:avLst/>
            </a:prstGeom>
            <a:noFill/>
          </p:spPr>
          <p:txBody>
            <a:bodyPr wrap="none" rtlCol="0">
              <a:spAutoFit/>
            </a:bodyPr>
            <a:lstStyle/>
            <a:p>
              <a:r>
                <a:rPr lang="en-US" dirty="0">
                  <a:solidFill>
                    <a:schemeClr val="accent1">
                      <a:lumMod val="75000"/>
                    </a:schemeClr>
                  </a:solidFill>
                  <a:latin typeface="Candara" panose="020E0502030303020204" pitchFamily="34" charset="0"/>
                </a:rPr>
                <a:t>LiPF</a:t>
              </a:r>
              <a:r>
                <a:rPr lang="en-US" baseline="-25000" dirty="0">
                  <a:solidFill>
                    <a:schemeClr val="accent1">
                      <a:lumMod val="75000"/>
                    </a:schemeClr>
                  </a:solidFill>
                  <a:latin typeface="Candara" panose="020E0502030303020204" pitchFamily="34" charset="0"/>
                </a:rPr>
                <a:t>6</a:t>
              </a:r>
              <a:r>
                <a:rPr lang="en-US" dirty="0">
                  <a:solidFill>
                    <a:schemeClr val="accent1">
                      <a:lumMod val="75000"/>
                    </a:schemeClr>
                  </a:solidFill>
                  <a:latin typeface="Candara" panose="020E0502030303020204" pitchFamily="34" charset="0"/>
                </a:rPr>
                <a:t> in </a:t>
              </a:r>
              <a:br>
                <a:rPr lang="en-US" dirty="0">
                  <a:solidFill>
                    <a:schemeClr val="accent1">
                      <a:lumMod val="75000"/>
                    </a:schemeClr>
                  </a:solidFill>
                  <a:latin typeface="Candara" panose="020E0502030303020204" pitchFamily="34" charset="0"/>
                </a:rPr>
              </a:br>
              <a:r>
                <a:rPr lang="en-US" dirty="0">
                  <a:solidFill>
                    <a:schemeClr val="accent1">
                      <a:lumMod val="75000"/>
                    </a:schemeClr>
                  </a:solidFill>
                  <a:latin typeface="Candara" panose="020E0502030303020204" pitchFamily="34" charset="0"/>
                </a:rPr>
                <a:t>Ethylene Carbonate</a:t>
              </a:r>
            </a:p>
          </p:txBody>
        </p:sp>
      </p:grpSp>
    </p:spTree>
    <p:extLst>
      <p:ext uri="{BB962C8B-B14F-4D97-AF65-F5344CB8AC3E}">
        <p14:creationId xmlns:p14="http://schemas.microsoft.com/office/powerpoint/2010/main" val="97530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7593-F952-9E4D-8AA3-279B15BD9EF9}"/>
              </a:ext>
            </a:extLst>
          </p:cNvPr>
          <p:cNvSpPr>
            <a:spLocks noGrp="1"/>
          </p:cNvSpPr>
          <p:nvPr>
            <p:ph type="title"/>
          </p:nvPr>
        </p:nvSpPr>
        <p:spPr/>
        <p:txBody>
          <a:bodyPr/>
          <a:lstStyle/>
          <a:p>
            <a:r>
              <a:rPr lang="en-US" dirty="0"/>
              <a:t>There existing several tools for performing QTAIM and bond analysis</a:t>
            </a:r>
          </a:p>
        </p:txBody>
      </p:sp>
      <p:sp>
        <p:nvSpPr>
          <p:cNvPr id="3" name="Content Placeholder 2">
            <a:extLst>
              <a:ext uri="{FF2B5EF4-FFF2-40B4-BE49-F238E27FC236}">
                <a16:creationId xmlns:a16="http://schemas.microsoft.com/office/drawing/2014/main" id="{5423079F-C114-D84C-818E-AB3B23D45CC6}"/>
              </a:ext>
            </a:extLst>
          </p:cNvPr>
          <p:cNvSpPr>
            <a:spLocks noGrp="1"/>
          </p:cNvSpPr>
          <p:nvPr>
            <p:ph idx="1"/>
          </p:nvPr>
        </p:nvSpPr>
        <p:spPr>
          <a:xfrm>
            <a:off x="220980" y="1469008"/>
            <a:ext cx="5939188" cy="4803775"/>
          </a:xfrm>
        </p:spPr>
        <p:txBody>
          <a:bodyPr>
            <a:normAutofit/>
          </a:bodyPr>
          <a:lstStyle/>
          <a:p>
            <a:pPr marL="0" indent="0" algn="ctr">
              <a:buNone/>
            </a:pPr>
            <a:r>
              <a:rPr lang="en-US" sz="2200" dirty="0"/>
              <a:t>Grid-based Bader analysis</a:t>
            </a:r>
          </a:p>
        </p:txBody>
      </p:sp>
      <p:pic>
        <p:nvPicPr>
          <p:cNvPr id="4" name="Picture 3">
            <a:extLst>
              <a:ext uri="{FF2B5EF4-FFF2-40B4-BE49-F238E27FC236}">
                <a16:creationId xmlns:a16="http://schemas.microsoft.com/office/drawing/2014/main" id="{732DB2E9-2637-0544-82B0-7CE6D0255C35}"/>
              </a:ext>
            </a:extLst>
          </p:cNvPr>
          <p:cNvPicPr>
            <a:picLocks noChangeAspect="1"/>
          </p:cNvPicPr>
          <p:nvPr/>
        </p:nvPicPr>
        <p:blipFill>
          <a:blip r:embed="rId2"/>
          <a:stretch>
            <a:fillRect/>
          </a:stretch>
        </p:blipFill>
        <p:spPr>
          <a:xfrm>
            <a:off x="845101" y="3758938"/>
            <a:ext cx="2763094" cy="2590215"/>
          </a:xfrm>
          <a:prstGeom prst="rect">
            <a:avLst/>
          </a:prstGeom>
          <a:ln>
            <a:solidFill>
              <a:schemeClr val="tx1"/>
            </a:solidFill>
          </a:ln>
        </p:spPr>
      </p:pic>
      <p:grpSp>
        <p:nvGrpSpPr>
          <p:cNvPr id="5" name="Group 4">
            <a:extLst>
              <a:ext uri="{FF2B5EF4-FFF2-40B4-BE49-F238E27FC236}">
                <a16:creationId xmlns:a16="http://schemas.microsoft.com/office/drawing/2014/main" id="{10DA52FD-914A-BF49-B3D3-4D411D4D472B}"/>
              </a:ext>
            </a:extLst>
          </p:cNvPr>
          <p:cNvGrpSpPr/>
          <p:nvPr/>
        </p:nvGrpSpPr>
        <p:grpSpPr>
          <a:xfrm>
            <a:off x="222401" y="1915703"/>
            <a:ext cx="2164375" cy="1684378"/>
            <a:chOff x="270529" y="1675069"/>
            <a:chExt cx="2164375" cy="1684378"/>
          </a:xfrm>
        </p:grpSpPr>
        <p:pic>
          <p:nvPicPr>
            <p:cNvPr id="6" name="Picture 5">
              <a:extLst>
                <a:ext uri="{FF2B5EF4-FFF2-40B4-BE49-F238E27FC236}">
                  <a16:creationId xmlns:a16="http://schemas.microsoft.com/office/drawing/2014/main" id="{6752D523-C252-3548-90FD-91851FAF48C6}"/>
                </a:ext>
              </a:extLst>
            </p:cNvPr>
            <p:cNvPicPr>
              <a:picLocks noChangeAspect="1"/>
            </p:cNvPicPr>
            <p:nvPr/>
          </p:nvPicPr>
          <p:blipFill>
            <a:blip r:embed="rId3"/>
            <a:stretch>
              <a:fillRect/>
            </a:stretch>
          </p:blipFill>
          <p:spPr>
            <a:xfrm>
              <a:off x="395371" y="1675069"/>
              <a:ext cx="1914692" cy="1351547"/>
            </a:xfrm>
            <a:prstGeom prst="rect">
              <a:avLst/>
            </a:prstGeom>
          </p:spPr>
        </p:pic>
        <p:sp>
          <p:nvSpPr>
            <p:cNvPr id="7" name="TextBox 6">
              <a:extLst>
                <a:ext uri="{FF2B5EF4-FFF2-40B4-BE49-F238E27FC236}">
                  <a16:creationId xmlns:a16="http://schemas.microsoft.com/office/drawing/2014/main" id="{8BD6E5A0-052B-8A4D-AC7D-7FEB776E8C01}"/>
                </a:ext>
              </a:extLst>
            </p:cNvPr>
            <p:cNvSpPr txBox="1"/>
            <p:nvPr/>
          </p:nvSpPr>
          <p:spPr>
            <a:xfrm>
              <a:off x="270529" y="3020893"/>
              <a:ext cx="2164375" cy="338554"/>
            </a:xfrm>
            <a:prstGeom prst="rect">
              <a:avLst/>
            </a:prstGeom>
            <a:noFill/>
          </p:spPr>
          <p:txBody>
            <a:bodyPr wrap="none" rtlCol="0">
              <a:spAutoFit/>
            </a:bodyPr>
            <a:lstStyle/>
            <a:p>
              <a:r>
                <a:rPr lang="en-US" sz="1600" dirty="0" err="1">
                  <a:solidFill>
                    <a:schemeClr val="accent1">
                      <a:lumMod val="75000"/>
                    </a:schemeClr>
                  </a:solidFill>
                  <a:latin typeface="Candara" panose="020E0502030303020204" pitchFamily="34" charset="0"/>
                </a:rPr>
                <a:t>Henkelman</a:t>
              </a:r>
              <a:r>
                <a:rPr lang="en-US" sz="1600" dirty="0">
                  <a:solidFill>
                    <a:schemeClr val="accent1">
                      <a:lumMod val="75000"/>
                    </a:schemeClr>
                  </a:solidFill>
                  <a:latin typeface="Candara" panose="020E0502030303020204" pitchFamily="34" charset="0"/>
                </a:rPr>
                <a:t> et al., 2006</a:t>
              </a:r>
            </a:p>
          </p:txBody>
        </p:sp>
      </p:grpSp>
      <p:grpSp>
        <p:nvGrpSpPr>
          <p:cNvPr id="8" name="Group 7">
            <a:extLst>
              <a:ext uri="{FF2B5EF4-FFF2-40B4-BE49-F238E27FC236}">
                <a16:creationId xmlns:a16="http://schemas.microsoft.com/office/drawing/2014/main" id="{AC707B03-CA42-A840-BA9A-8578FB88118E}"/>
              </a:ext>
            </a:extLst>
          </p:cNvPr>
          <p:cNvGrpSpPr/>
          <p:nvPr/>
        </p:nvGrpSpPr>
        <p:grpSpPr>
          <a:xfrm>
            <a:off x="2645792" y="1915702"/>
            <a:ext cx="3081239" cy="1704802"/>
            <a:chOff x="2693920" y="1675068"/>
            <a:chExt cx="3081239" cy="1704802"/>
          </a:xfrm>
        </p:grpSpPr>
        <p:grpSp>
          <p:nvGrpSpPr>
            <p:cNvPr id="9" name="Group 8">
              <a:extLst>
                <a:ext uri="{FF2B5EF4-FFF2-40B4-BE49-F238E27FC236}">
                  <a16:creationId xmlns:a16="http://schemas.microsoft.com/office/drawing/2014/main" id="{94246EC3-402C-B748-AC1F-2DC61B7F6246}"/>
                </a:ext>
              </a:extLst>
            </p:cNvPr>
            <p:cNvGrpSpPr/>
            <p:nvPr/>
          </p:nvGrpSpPr>
          <p:grpSpPr>
            <a:xfrm>
              <a:off x="2693920" y="1675068"/>
              <a:ext cx="3081239" cy="1347537"/>
              <a:chOff x="2693920" y="1675068"/>
              <a:chExt cx="3081239" cy="1347537"/>
            </a:xfrm>
          </p:grpSpPr>
          <p:pic>
            <p:nvPicPr>
              <p:cNvPr id="11" name="Picture 10">
                <a:extLst>
                  <a:ext uri="{FF2B5EF4-FFF2-40B4-BE49-F238E27FC236}">
                    <a16:creationId xmlns:a16="http://schemas.microsoft.com/office/drawing/2014/main" id="{2FB32B89-9B76-6149-B49C-D099B81D74DA}"/>
                  </a:ext>
                </a:extLst>
              </p:cNvPr>
              <p:cNvPicPr>
                <a:picLocks noChangeAspect="1"/>
              </p:cNvPicPr>
              <p:nvPr/>
            </p:nvPicPr>
            <p:blipFill>
              <a:blip r:embed="rId4"/>
              <a:stretch>
                <a:fillRect/>
              </a:stretch>
            </p:blipFill>
            <p:spPr>
              <a:xfrm>
                <a:off x="4427622" y="1675068"/>
                <a:ext cx="1347537" cy="1347537"/>
              </a:xfrm>
              <a:prstGeom prst="rect">
                <a:avLst/>
              </a:prstGeom>
            </p:spPr>
          </p:pic>
          <p:pic>
            <p:nvPicPr>
              <p:cNvPr id="12" name="Picture 11">
                <a:extLst>
                  <a:ext uri="{FF2B5EF4-FFF2-40B4-BE49-F238E27FC236}">
                    <a16:creationId xmlns:a16="http://schemas.microsoft.com/office/drawing/2014/main" id="{F3475EC1-EE8D-9E4E-B073-E41B5249B36B}"/>
                  </a:ext>
                </a:extLst>
              </p:cNvPr>
              <p:cNvPicPr>
                <a:picLocks noChangeAspect="1"/>
              </p:cNvPicPr>
              <p:nvPr/>
            </p:nvPicPr>
            <p:blipFill>
              <a:blip r:embed="rId5"/>
              <a:stretch>
                <a:fillRect/>
              </a:stretch>
            </p:blipFill>
            <p:spPr>
              <a:xfrm>
                <a:off x="2693920" y="1675069"/>
                <a:ext cx="1661511" cy="1345824"/>
              </a:xfrm>
              <a:prstGeom prst="rect">
                <a:avLst/>
              </a:prstGeom>
            </p:spPr>
          </p:pic>
        </p:grpSp>
        <p:sp>
          <p:nvSpPr>
            <p:cNvPr id="10" name="TextBox 9">
              <a:extLst>
                <a:ext uri="{FF2B5EF4-FFF2-40B4-BE49-F238E27FC236}">
                  <a16:creationId xmlns:a16="http://schemas.microsoft.com/office/drawing/2014/main" id="{19FFD607-0303-5847-BC07-A0C84F57B115}"/>
                </a:ext>
              </a:extLst>
            </p:cNvPr>
            <p:cNvSpPr txBox="1"/>
            <p:nvPr/>
          </p:nvSpPr>
          <p:spPr>
            <a:xfrm>
              <a:off x="3314255" y="3041316"/>
              <a:ext cx="1840568" cy="338554"/>
            </a:xfrm>
            <a:prstGeom prst="rect">
              <a:avLst/>
            </a:prstGeom>
            <a:noFill/>
          </p:spPr>
          <p:txBody>
            <a:bodyPr wrap="none" rtlCol="0">
              <a:spAutoFit/>
            </a:bodyPr>
            <a:lstStyle/>
            <a:p>
              <a:r>
                <a:rPr lang="en-US" sz="1600" dirty="0" err="1">
                  <a:solidFill>
                    <a:schemeClr val="accent1">
                      <a:lumMod val="75000"/>
                    </a:schemeClr>
                  </a:solidFill>
                  <a:latin typeface="Candara" panose="020E0502030303020204" pitchFamily="34" charset="0"/>
                </a:rPr>
                <a:t>Sanville</a:t>
              </a:r>
              <a:r>
                <a:rPr lang="en-US" sz="1600" dirty="0">
                  <a:solidFill>
                    <a:schemeClr val="accent1">
                      <a:lumMod val="75000"/>
                    </a:schemeClr>
                  </a:solidFill>
                  <a:latin typeface="Candara" panose="020E0502030303020204" pitchFamily="34" charset="0"/>
                </a:rPr>
                <a:t> et al., 2007</a:t>
              </a:r>
            </a:p>
          </p:txBody>
        </p:sp>
      </p:grpSp>
      <p:sp>
        <p:nvSpPr>
          <p:cNvPr id="13" name="Content Placeholder 2">
            <a:extLst>
              <a:ext uri="{FF2B5EF4-FFF2-40B4-BE49-F238E27FC236}">
                <a16:creationId xmlns:a16="http://schemas.microsoft.com/office/drawing/2014/main" id="{33D5BE6A-946A-7844-9E8B-6B09FDF2BA0C}"/>
              </a:ext>
            </a:extLst>
          </p:cNvPr>
          <p:cNvSpPr txBox="1">
            <a:spLocks/>
          </p:cNvSpPr>
          <p:nvPr/>
        </p:nvSpPr>
        <p:spPr>
          <a:xfrm>
            <a:off x="5776313" y="1469008"/>
            <a:ext cx="5939188" cy="4803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t>Molecular Graph analysis</a:t>
            </a:r>
          </a:p>
        </p:txBody>
      </p:sp>
      <p:grpSp>
        <p:nvGrpSpPr>
          <p:cNvPr id="16" name="Group 15">
            <a:extLst>
              <a:ext uri="{FF2B5EF4-FFF2-40B4-BE49-F238E27FC236}">
                <a16:creationId xmlns:a16="http://schemas.microsoft.com/office/drawing/2014/main" id="{6B214556-1C62-C349-862A-E394E535D0A9}"/>
              </a:ext>
            </a:extLst>
          </p:cNvPr>
          <p:cNvGrpSpPr/>
          <p:nvPr/>
        </p:nvGrpSpPr>
        <p:grpSpPr>
          <a:xfrm>
            <a:off x="7196041" y="1915702"/>
            <a:ext cx="3418193" cy="3873179"/>
            <a:chOff x="7196041" y="2132278"/>
            <a:chExt cx="3418193" cy="3873179"/>
          </a:xfrm>
        </p:grpSpPr>
        <p:pic>
          <p:nvPicPr>
            <p:cNvPr id="14" name="Picture 1" descr="page3image3824160">
              <a:extLst>
                <a:ext uri="{FF2B5EF4-FFF2-40B4-BE49-F238E27FC236}">
                  <a16:creationId xmlns:a16="http://schemas.microsoft.com/office/drawing/2014/main" id="{D383C469-35A1-F24D-9D60-1D31779D18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6041" y="2132278"/>
              <a:ext cx="3352800" cy="2425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34F973B-A273-3E4D-86A2-8DFEB6C9D48B}"/>
                </a:ext>
              </a:extLst>
            </p:cNvPr>
            <p:cNvPicPr>
              <a:picLocks noChangeAspect="1"/>
            </p:cNvPicPr>
            <p:nvPr/>
          </p:nvPicPr>
          <p:blipFill>
            <a:blip r:embed="rId7"/>
            <a:stretch>
              <a:fillRect/>
            </a:stretch>
          </p:blipFill>
          <p:spPr>
            <a:xfrm>
              <a:off x="7261434" y="4608457"/>
              <a:ext cx="3352800" cy="1397000"/>
            </a:xfrm>
            <a:prstGeom prst="rect">
              <a:avLst/>
            </a:prstGeom>
          </p:spPr>
        </p:pic>
      </p:grpSp>
      <p:sp>
        <p:nvSpPr>
          <p:cNvPr id="19" name="Rounded Rectangle 18">
            <a:extLst>
              <a:ext uri="{FF2B5EF4-FFF2-40B4-BE49-F238E27FC236}">
                <a16:creationId xmlns:a16="http://schemas.microsoft.com/office/drawing/2014/main" id="{BDCA44E3-5807-7548-9061-E04E03C8223B}"/>
              </a:ext>
            </a:extLst>
          </p:cNvPr>
          <p:cNvSpPr/>
          <p:nvPr/>
        </p:nvSpPr>
        <p:spPr>
          <a:xfrm>
            <a:off x="3801283" y="5921415"/>
            <a:ext cx="2165796" cy="439632"/>
          </a:xfrm>
          <a:prstGeom prst="roundRect">
            <a:avLst/>
          </a:prstGeom>
          <a:solidFill>
            <a:schemeClr val="bg1">
              <a:lumMod val="85000"/>
            </a:schemeClr>
          </a:solidFill>
          <a:ln w="12700"/>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30188" lvl="1" indent="-230188" algn="ctr">
              <a:spcBef>
                <a:spcPct val="20000"/>
              </a:spcBef>
            </a:pPr>
            <a:r>
              <a:rPr lang="en-US" sz="2000" i="1" dirty="0">
                <a:solidFill>
                  <a:prstClr val="black"/>
                </a:solidFill>
                <a:latin typeface="Candara"/>
              </a:rPr>
              <a:t>Scalability Issues</a:t>
            </a:r>
          </a:p>
        </p:txBody>
      </p:sp>
      <p:sp>
        <p:nvSpPr>
          <p:cNvPr id="20" name="Rounded Rectangle 19">
            <a:extLst>
              <a:ext uri="{FF2B5EF4-FFF2-40B4-BE49-F238E27FC236}">
                <a16:creationId xmlns:a16="http://schemas.microsoft.com/office/drawing/2014/main" id="{F1A110D5-5EE4-B142-AF81-A67730A8706C}"/>
              </a:ext>
            </a:extLst>
          </p:cNvPr>
          <p:cNvSpPr/>
          <p:nvPr/>
        </p:nvSpPr>
        <p:spPr>
          <a:xfrm>
            <a:off x="7120250" y="5887758"/>
            <a:ext cx="3635167" cy="473289"/>
          </a:xfrm>
          <a:prstGeom prst="roundRect">
            <a:avLst/>
          </a:prstGeom>
          <a:solidFill>
            <a:schemeClr val="bg1">
              <a:lumMod val="85000"/>
            </a:schemeClr>
          </a:solidFill>
          <a:ln w="12700"/>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30188" lvl="1" indent="-230188" algn="ctr">
              <a:spcBef>
                <a:spcPct val="20000"/>
              </a:spcBef>
            </a:pPr>
            <a:r>
              <a:rPr lang="en-US" sz="2000" i="1" dirty="0">
                <a:solidFill>
                  <a:prstClr val="black"/>
                </a:solidFill>
                <a:latin typeface="Candara"/>
              </a:rPr>
              <a:t>Robustness &amp; Consistency Issues</a:t>
            </a:r>
          </a:p>
        </p:txBody>
      </p:sp>
    </p:spTree>
    <p:extLst>
      <p:ext uri="{BB962C8B-B14F-4D97-AF65-F5344CB8AC3E}">
        <p14:creationId xmlns:p14="http://schemas.microsoft.com/office/powerpoint/2010/main" val="46571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F9607-6C34-474E-96B8-A8FD46F0E22A}"/>
              </a:ext>
            </a:extLst>
          </p:cNvPr>
          <p:cNvSpPr>
            <a:spLocks noGrp="1"/>
          </p:cNvSpPr>
          <p:nvPr>
            <p:ph type="title"/>
          </p:nvPr>
        </p:nvSpPr>
        <p:spPr/>
        <p:txBody>
          <a:bodyPr>
            <a:normAutofit/>
          </a:bodyPr>
          <a:lstStyle/>
          <a:p>
            <a:r>
              <a:rPr lang="en-US" dirty="0"/>
              <a:t>Numerical robustness and consistency are </a:t>
            </a:r>
            <a:br>
              <a:rPr lang="en-US" dirty="0"/>
            </a:br>
            <a:r>
              <a:rPr lang="en-US" dirty="0"/>
              <a:t>crucial to meaningful analysis</a:t>
            </a:r>
          </a:p>
        </p:txBody>
      </p:sp>
      <p:pic>
        <p:nvPicPr>
          <p:cNvPr id="4" name="Picture 3">
            <a:extLst>
              <a:ext uri="{FF2B5EF4-FFF2-40B4-BE49-F238E27FC236}">
                <a16:creationId xmlns:a16="http://schemas.microsoft.com/office/drawing/2014/main" id="{3343F18D-FEE3-184B-B0F7-34220D5CF7F5}"/>
              </a:ext>
            </a:extLst>
          </p:cNvPr>
          <p:cNvPicPr>
            <a:picLocks noChangeAspect="1"/>
          </p:cNvPicPr>
          <p:nvPr/>
        </p:nvPicPr>
        <p:blipFill>
          <a:blip r:embed="rId2"/>
          <a:stretch>
            <a:fillRect/>
          </a:stretch>
        </p:blipFill>
        <p:spPr>
          <a:xfrm>
            <a:off x="5838296" y="1681422"/>
            <a:ext cx="4397829" cy="4397829"/>
          </a:xfrm>
          <a:prstGeom prst="rect">
            <a:avLst/>
          </a:prstGeom>
        </p:spPr>
      </p:pic>
      <p:pic>
        <p:nvPicPr>
          <p:cNvPr id="5" name="Picture 4">
            <a:extLst>
              <a:ext uri="{FF2B5EF4-FFF2-40B4-BE49-F238E27FC236}">
                <a16:creationId xmlns:a16="http://schemas.microsoft.com/office/drawing/2014/main" id="{16AE9B60-2F35-1D46-BE65-1F12E51EE76A}"/>
              </a:ext>
            </a:extLst>
          </p:cNvPr>
          <p:cNvPicPr>
            <a:picLocks noChangeAspect="1"/>
          </p:cNvPicPr>
          <p:nvPr/>
        </p:nvPicPr>
        <p:blipFill>
          <a:blip r:embed="rId3"/>
          <a:stretch>
            <a:fillRect/>
          </a:stretch>
        </p:blipFill>
        <p:spPr>
          <a:xfrm>
            <a:off x="1262743" y="1681423"/>
            <a:ext cx="4397829" cy="4397829"/>
          </a:xfrm>
          <a:prstGeom prst="rect">
            <a:avLst/>
          </a:prstGeom>
        </p:spPr>
      </p:pic>
      <p:pic>
        <p:nvPicPr>
          <p:cNvPr id="7" name="Picture 6">
            <a:extLst>
              <a:ext uri="{FF2B5EF4-FFF2-40B4-BE49-F238E27FC236}">
                <a16:creationId xmlns:a16="http://schemas.microsoft.com/office/drawing/2014/main" id="{AF1847E9-778F-074A-9334-7F64251143E6}"/>
              </a:ext>
            </a:extLst>
          </p:cNvPr>
          <p:cNvPicPr>
            <a:picLocks noChangeAspect="1"/>
          </p:cNvPicPr>
          <p:nvPr/>
        </p:nvPicPr>
        <p:blipFill rotWithShape="1">
          <a:blip r:embed="rId4"/>
          <a:srcRect l="17154" t="21420" r="21203" b="21521"/>
          <a:stretch/>
        </p:blipFill>
        <p:spPr>
          <a:xfrm>
            <a:off x="10100548" y="0"/>
            <a:ext cx="2091452" cy="1937657"/>
          </a:xfrm>
          <a:prstGeom prst="rect">
            <a:avLst/>
          </a:prstGeom>
        </p:spPr>
      </p:pic>
      <p:sp>
        <p:nvSpPr>
          <p:cNvPr id="9" name="TextBox 8">
            <a:extLst>
              <a:ext uri="{FF2B5EF4-FFF2-40B4-BE49-F238E27FC236}">
                <a16:creationId xmlns:a16="http://schemas.microsoft.com/office/drawing/2014/main" id="{BAEB885D-C434-9C4B-8C91-E6B83B805931}"/>
              </a:ext>
            </a:extLst>
          </p:cNvPr>
          <p:cNvSpPr txBox="1"/>
          <p:nvPr/>
        </p:nvSpPr>
        <p:spPr>
          <a:xfrm>
            <a:off x="2403827" y="6062502"/>
            <a:ext cx="6691214" cy="369332"/>
          </a:xfrm>
          <a:prstGeom prst="rect">
            <a:avLst/>
          </a:prstGeom>
          <a:noFill/>
        </p:spPr>
        <p:txBody>
          <a:bodyPr wrap="square" rtlCol="0">
            <a:spAutoFit/>
          </a:bodyPr>
          <a:lstStyle/>
          <a:p>
            <a:r>
              <a:rPr lang="en-US" dirty="0">
                <a:solidFill>
                  <a:schemeClr val="accent1">
                    <a:lumMod val="75000"/>
                  </a:schemeClr>
                </a:solidFill>
                <a:latin typeface="Candara" panose="020E0502030303020204" pitchFamily="34" charset="0"/>
              </a:rPr>
              <a:t>Molecular graph of a Benzene molecule (computed using Critic2)</a:t>
            </a:r>
          </a:p>
        </p:txBody>
      </p:sp>
    </p:spTree>
    <p:extLst>
      <p:ext uri="{BB962C8B-B14F-4D97-AF65-F5344CB8AC3E}">
        <p14:creationId xmlns:p14="http://schemas.microsoft.com/office/powerpoint/2010/main" val="3482171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16B2-BA70-644F-99C7-F74853FCD654}"/>
              </a:ext>
            </a:extLst>
          </p:cNvPr>
          <p:cNvSpPr>
            <a:spLocks noGrp="1"/>
          </p:cNvSpPr>
          <p:nvPr>
            <p:ph type="title"/>
          </p:nvPr>
        </p:nvSpPr>
        <p:spPr/>
        <p:txBody>
          <a:bodyPr/>
          <a:lstStyle/>
          <a:p>
            <a:r>
              <a:rPr lang="en-US" dirty="0"/>
              <a:t>Lawrence Livermore National Laboratory offers interesting opportunities for interdisciplinary research</a:t>
            </a:r>
          </a:p>
        </p:txBody>
      </p:sp>
      <p:sp>
        <p:nvSpPr>
          <p:cNvPr id="3" name="Content Placeholder 2">
            <a:extLst>
              <a:ext uri="{FF2B5EF4-FFF2-40B4-BE49-F238E27FC236}">
                <a16:creationId xmlns:a16="http://schemas.microsoft.com/office/drawing/2014/main" id="{B8FDD803-0EAF-B443-AC57-B1A9F337740A}"/>
              </a:ext>
            </a:extLst>
          </p:cNvPr>
          <p:cNvSpPr>
            <a:spLocks noGrp="1"/>
          </p:cNvSpPr>
          <p:nvPr>
            <p:ph idx="1"/>
          </p:nvPr>
        </p:nvSpPr>
        <p:spPr/>
        <p:txBody>
          <a:bodyPr>
            <a:normAutofit/>
          </a:bodyPr>
          <a:lstStyle/>
          <a:p>
            <a:r>
              <a:rPr lang="en-US" sz="2200" dirty="0"/>
              <a:t>Data analysis, visualization, high-performance computing, </a:t>
            </a:r>
            <a:br>
              <a:rPr lang="en-US" sz="2200" dirty="0"/>
            </a:br>
            <a:r>
              <a:rPr lang="en-US" sz="2200" dirty="0"/>
              <a:t>computational science, applied mathematics, etc.</a:t>
            </a:r>
          </a:p>
          <a:p>
            <a:pPr lvl="1"/>
            <a:endParaRPr lang="en-US" sz="1000" dirty="0"/>
          </a:p>
          <a:p>
            <a:r>
              <a:rPr lang="en-US" sz="2200" dirty="0"/>
              <a:t>Material science, bioscience and biotechnology, </a:t>
            </a:r>
            <a:br>
              <a:rPr lang="en-US" sz="2200" dirty="0"/>
            </a:br>
            <a:r>
              <a:rPr lang="en-US" sz="2200" dirty="0"/>
              <a:t>nuclear and computer science, physics, etc.</a:t>
            </a:r>
          </a:p>
          <a:p>
            <a:pPr lvl="1"/>
            <a:endParaRPr lang="en-US" sz="1000" dirty="0"/>
          </a:p>
          <a:p>
            <a:r>
              <a:rPr lang="en-US" sz="2200" dirty="0"/>
              <a:t>National ignition facility</a:t>
            </a:r>
          </a:p>
        </p:txBody>
      </p:sp>
      <p:pic>
        <p:nvPicPr>
          <p:cNvPr id="5" name="Picture 4">
            <a:extLst>
              <a:ext uri="{FF2B5EF4-FFF2-40B4-BE49-F238E27FC236}">
                <a16:creationId xmlns:a16="http://schemas.microsoft.com/office/drawing/2014/main" id="{66460FBE-A6BE-F047-B304-DE7DCA6992FB}"/>
              </a:ext>
            </a:extLst>
          </p:cNvPr>
          <p:cNvPicPr>
            <a:picLocks noChangeAspect="1"/>
          </p:cNvPicPr>
          <p:nvPr/>
        </p:nvPicPr>
        <p:blipFill>
          <a:blip r:embed="rId2">
            <a:alphaModFix/>
          </a:blip>
          <a:stretch>
            <a:fillRect/>
          </a:stretch>
        </p:blipFill>
        <p:spPr>
          <a:xfrm>
            <a:off x="0" y="4114800"/>
            <a:ext cx="12192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a:effectLst>
            <a:softEdge rad="127000"/>
          </a:effectLst>
        </p:spPr>
      </p:pic>
      <p:pic>
        <p:nvPicPr>
          <p:cNvPr id="6" name="Picture 5">
            <a:extLst>
              <a:ext uri="{FF2B5EF4-FFF2-40B4-BE49-F238E27FC236}">
                <a16:creationId xmlns:a16="http://schemas.microsoft.com/office/drawing/2014/main" id="{51B0983E-F6D1-8A46-8AE5-AF723725B940}"/>
              </a:ext>
            </a:extLst>
          </p:cNvPr>
          <p:cNvPicPr>
            <a:picLocks noChangeAspect="1"/>
          </p:cNvPicPr>
          <p:nvPr/>
        </p:nvPicPr>
        <p:blipFill rotWithShape="1">
          <a:blip r:embed="rId3"/>
          <a:srcRect l="827" r="4447"/>
          <a:stretch/>
        </p:blipFill>
        <p:spPr>
          <a:xfrm>
            <a:off x="7708901" y="1382627"/>
            <a:ext cx="4483100" cy="3017094"/>
          </a:xfrm>
          <a:prstGeom prst="rect">
            <a:avLst/>
          </a:prstGeom>
          <a:effectLst>
            <a:softEdge rad="533400"/>
          </a:effectLst>
        </p:spPr>
      </p:pic>
    </p:spTree>
    <p:extLst>
      <p:ext uri="{BB962C8B-B14F-4D97-AF65-F5344CB8AC3E}">
        <p14:creationId xmlns:p14="http://schemas.microsoft.com/office/powerpoint/2010/main" val="2473824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Numerical robustness and consistency are </a:t>
            </a:r>
            <a:br>
              <a:rPr lang="en-US" dirty="0"/>
            </a:br>
            <a:r>
              <a:rPr lang="en-US" dirty="0"/>
              <a:t>crucial to meaningful analysis</a:t>
            </a:r>
          </a:p>
        </p:txBody>
      </p:sp>
      <p:pic>
        <p:nvPicPr>
          <p:cNvPr id="13" name="Picture 12" descr="incons_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742" y="2434354"/>
            <a:ext cx="4012447" cy="3890247"/>
          </a:xfrm>
          <a:prstGeom prst="rect">
            <a:avLst/>
          </a:prstGeom>
        </p:spPr>
      </p:pic>
      <p:pic>
        <p:nvPicPr>
          <p:cNvPr id="14" name="Picture 13" descr="incons_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2741" y="2434354"/>
            <a:ext cx="6127270" cy="3890247"/>
          </a:xfrm>
          <a:prstGeom prst="rect">
            <a:avLst/>
          </a:prstGeom>
        </p:spPr>
      </p:pic>
      <p:pic>
        <p:nvPicPr>
          <p:cNvPr id="15" name="Picture 14" descr="incons_3.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2741" y="2434354"/>
            <a:ext cx="6127270" cy="3890247"/>
          </a:xfrm>
          <a:prstGeom prst="rect">
            <a:avLst/>
          </a:prstGeom>
        </p:spPr>
      </p:pic>
    </p:spTree>
    <p:extLst>
      <p:ext uri="{BB962C8B-B14F-4D97-AF65-F5344CB8AC3E}">
        <p14:creationId xmlns:p14="http://schemas.microsoft.com/office/powerpoint/2010/main" val="16583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2C8F-238C-584B-971C-36BB54942338}"/>
              </a:ext>
            </a:extLst>
          </p:cNvPr>
          <p:cNvSpPr>
            <a:spLocks noGrp="1"/>
          </p:cNvSpPr>
          <p:nvPr>
            <p:ph type="title"/>
          </p:nvPr>
        </p:nvSpPr>
        <p:spPr/>
        <p:txBody>
          <a:bodyPr/>
          <a:lstStyle/>
          <a:p>
            <a:r>
              <a:rPr lang="en-US" dirty="0"/>
              <a:t>Numerical robustness and consistency are </a:t>
            </a:r>
            <a:br>
              <a:rPr lang="en-US" dirty="0"/>
            </a:br>
            <a:r>
              <a:rPr lang="en-US" dirty="0"/>
              <a:t>crucial to meaningful analysis</a:t>
            </a:r>
          </a:p>
        </p:txBody>
      </p:sp>
      <p:sp>
        <p:nvSpPr>
          <p:cNvPr id="3" name="Content Placeholder 2">
            <a:extLst>
              <a:ext uri="{FF2B5EF4-FFF2-40B4-BE49-F238E27FC236}">
                <a16:creationId xmlns:a16="http://schemas.microsoft.com/office/drawing/2014/main" id="{DC328084-60B9-D946-B3D7-5C6298B406B9}"/>
              </a:ext>
            </a:extLst>
          </p:cNvPr>
          <p:cNvSpPr>
            <a:spLocks noGrp="1"/>
          </p:cNvSpPr>
          <p:nvPr>
            <p:ph idx="1"/>
          </p:nvPr>
        </p:nvSpPr>
        <p:spPr>
          <a:xfrm>
            <a:off x="220980" y="1469008"/>
            <a:ext cx="5777484" cy="4803775"/>
          </a:xfrm>
        </p:spPr>
        <p:txBody>
          <a:bodyPr>
            <a:noAutofit/>
          </a:bodyPr>
          <a:lstStyle/>
          <a:p>
            <a:pPr marL="0" indent="0" algn="ctr">
              <a:buNone/>
            </a:pPr>
            <a:r>
              <a:rPr lang="en-US" i="1" dirty="0"/>
              <a:t>Inaccuracy</a:t>
            </a:r>
          </a:p>
          <a:p>
            <a:endParaRPr lang="en-US" sz="400" i="1" dirty="0"/>
          </a:p>
          <a:p>
            <a:r>
              <a:rPr lang="en-US" sz="2000" dirty="0"/>
              <a:t>varying levels of accuracy or confidence interval</a:t>
            </a:r>
          </a:p>
          <a:p>
            <a:r>
              <a:rPr lang="en-US" sz="2000" dirty="0"/>
              <a:t>depends upon the precision of the representation and algorithm</a:t>
            </a:r>
          </a:p>
          <a:p>
            <a:endParaRPr lang="en-US" sz="2000" dirty="0"/>
          </a:p>
        </p:txBody>
      </p:sp>
      <p:sp>
        <p:nvSpPr>
          <p:cNvPr id="8" name="Content Placeholder 2">
            <a:extLst>
              <a:ext uri="{FF2B5EF4-FFF2-40B4-BE49-F238E27FC236}">
                <a16:creationId xmlns:a16="http://schemas.microsoft.com/office/drawing/2014/main" id="{F4993BF2-4696-7D44-B804-AC359AFA5255}"/>
              </a:ext>
            </a:extLst>
          </p:cNvPr>
          <p:cNvSpPr txBox="1">
            <a:spLocks/>
          </p:cNvSpPr>
          <p:nvPr/>
        </p:nvSpPr>
        <p:spPr>
          <a:xfrm>
            <a:off x="6266688" y="1469008"/>
            <a:ext cx="5704332" cy="4803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i="1" dirty="0"/>
              <a:t>Inconsistency</a:t>
            </a:r>
          </a:p>
          <a:p>
            <a:endParaRPr lang="en-US" sz="400" i="1" dirty="0"/>
          </a:p>
          <a:p>
            <a:r>
              <a:rPr lang="en-US" sz="2000" dirty="0"/>
              <a:t>violation of fundamental laws and invariants</a:t>
            </a:r>
          </a:p>
          <a:p>
            <a:r>
              <a:rPr lang="en-US" sz="2000" dirty="0"/>
              <a:t>defined objectively with respect to the theory</a:t>
            </a:r>
          </a:p>
        </p:txBody>
      </p:sp>
      <p:sp>
        <p:nvSpPr>
          <p:cNvPr id="7" name="Rounded Rectangle 6">
            <a:extLst>
              <a:ext uri="{FF2B5EF4-FFF2-40B4-BE49-F238E27FC236}">
                <a16:creationId xmlns:a16="http://schemas.microsoft.com/office/drawing/2014/main" id="{E0D71F0F-44BE-B94A-AD60-B9A6242C4333}"/>
              </a:ext>
            </a:extLst>
          </p:cNvPr>
          <p:cNvSpPr/>
          <p:nvPr/>
        </p:nvSpPr>
        <p:spPr>
          <a:xfrm>
            <a:off x="1524000" y="3372122"/>
            <a:ext cx="9143999" cy="933137"/>
          </a:xfrm>
          <a:prstGeom prst="roundRect">
            <a:avLst/>
          </a:prstGeom>
          <a:solidFill>
            <a:schemeClr val="bg1">
              <a:lumMod val="85000"/>
            </a:schemeClr>
          </a:solidFill>
          <a:ln w="12700"/>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30188" lvl="1" indent="-230188" algn="ctr">
              <a:spcBef>
                <a:spcPct val="20000"/>
              </a:spcBef>
            </a:pPr>
            <a:r>
              <a:rPr lang="en-US" sz="2000" i="1" dirty="0">
                <a:solidFill>
                  <a:prstClr val="black"/>
                </a:solidFill>
                <a:latin typeface="Candara"/>
              </a:rPr>
              <a:t>Solve for three numbers. </a:t>
            </a:r>
            <a:br>
              <a:rPr lang="en-US" sz="2000" i="1" dirty="0">
                <a:solidFill>
                  <a:prstClr val="black"/>
                </a:solidFill>
                <a:latin typeface="Candara"/>
              </a:rPr>
            </a:br>
            <a:r>
              <a:rPr lang="en-US" sz="2000" i="1" dirty="0">
                <a:solidFill>
                  <a:prstClr val="black"/>
                </a:solidFill>
                <a:latin typeface="Candara"/>
              </a:rPr>
              <a:t>The numbers should sum to 1.0.</a:t>
            </a:r>
          </a:p>
        </p:txBody>
      </p:sp>
      <p:sp>
        <p:nvSpPr>
          <p:cNvPr id="5" name="TextBox 4">
            <a:extLst>
              <a:ext uri="{FF2B5EF4-FFF2-40B4-BE49-F238E27FC236}">
                <a16:creationId xmlns:a16="http://schemas.microsoft.com/office/drawing/2014/main" id="{71406D77-F457-4E41-B93D-5D2AE8EAC24F}"/>
              </a:ext>
            </a:extLst>
          </p:cNvPr>
          <p:cNvSpPr txBox="1"/>
          <p:nvPr/>
        </p:nvSpPr>
        <p:spPr>
          <a:xfrm>
            <a:off x="1385883" y="4393523"/>
            <a:ext cx="8931823" cy="2154436"/>
          </a:xfrm>
          <a:prstGeom prst="rect">
            <a:avLst/>
          </a:prstGeom>
          <a:noFill/>
        </p:spPr>
        <p:txBody>
          <a:bodyPr wrap="square" rtlCol="0">
            <a:spAutoFit/>
          </a:bodyPr>
          <a:lstStyle/>
          <a:p>
            <a:pPr marL="342900" lvl="1" indent="-342900">
              <a:spcBef>
                <a:spcPct val="20000"/>
              </a:spcBef>
              <a:buFont typeface="Arial" panose="020B0604020202020204" pitchFamily="34" charset="0"/>
              <a:buChar char="•"/>
            </a:pPr>
            <a:r>
              <a:rPr lang="en-US" sz="2000" i="1" dirty="0">
                <a:solidFill>
                  <a:prstClr val="black"/>
                </a:solidFill>
                <a:latin typeface="Candara"/>
              </a:rPr>
              <a:t>Solution: a, b, c</a:t>
            </a:r>
          </a:p>
          <a:p>
            <a:pPr marL="342900" lvl="1" indent="-342900">
              <a:spcBef>
                <a:spcPct val="20000"/>
              </a:spcBef>
              <a:buFont typeface="Arial" panose="020B0604020202020204" pitchFamily="34" charset="0"/>
              <a:buChar char="•"/>
            </a:pPr>
            <a:r>
              <a:rPr lang="en-US" sz="2000" i="1" dirty="0">
                <a:solidFill>
                  <a:prstClr val="black"/>
                </a:solidFill>
                <a:latin typeface="Candara"/>
              </a:rPr>
              <a:t>May be inaccurate due to numerical error. For example, a + b+ c ~ 1.01</a:t>
            </a:r>
          </a:p>
          <a:p>
            <a:pPr marL="342900" lvl="1" indent="-342900">
              <a:spcBef>
                <a:spcPct val="20000"/>
              </a:spcBef>
              <a:buFont typeface="Arial" panose="020B0604020202020204" pitchFamily="34" charset="0"/>
              <a:buChar char="•"/>
            </a:pPr>
            <a:r>
              <a:rPr lang="en-US" sz="2000" i="1" dirty="0">
                <a:solidFill>
                  <a:prstClr val="black"/>
                </a:solidFill>
                <a:latin typeface="Candara"/>
              </a:rPr>
              <a:t>Consistency can be enforced in (at least) two ways</a:t>
            </a:r>
          </a:p>
          <a:p>
            <a:pPr marL="800100" lvl="2" indent="-342900">
              <a:spcBef>
                <a:spcPct val="20000"/>
              </a:spcBef>
              <a:buFont typeface="Arial" panose="020B0604020202020204" pitchFamily="34" charset="0"/>
              <a:buChar char="•"/>
            </a:pPr>
            <a:r>
              <a:rPr lang="en-US" sz="2000" i="1" dirty="0">
                <a:solidFill>
                  <a:prstClr val="black"/>
                </a:solidFill>
                <a:latin typeface="Candara"/>
              </a:rPr>
              <a:t>c = 1.0 – (</a:t>
            </a:r>
            <a:r>
              <a:rPr lang="en-US" sz="2000" i="1" dirty="0" err="1">
                <a:solidFill>
                  <a:prstClr val="black"/>
                </a:solidFill>
                <a:latin typeface="Candara"/>
              </a:rPr>
              <a:t>a+b</a:t>
            </a:r>
            <a:r>
              <a:rPr lang="en-US" sz="2000" i="1" dirty="0">
                <a:solidFill>
                  <a:prstClr val="black"/>
                </a:solidFill>
                <a:latin typeface="Candara"/>
              </a:rPr>
              <a:t>)</a:t>
            </a:r>
          </a:p>
          <a:p>
            <a:pPr marL="800100" lvl="2" indent="-342900">
              <a:spcBef>
                <a:spcPct val="20000"/>
              </a:spcBef>
              <a:buFont typeface="Arial" panose="020B0604020202020204" pitchFamily="34" charset="0"/>
              <a:buChar char="•"/>
            </a:pPr>
            <a:r>
              <a:rPr lang="en-US" sz="2000" i="1" dirty="0">
                <a:solidFill>
                  <a:prstClr val="black"/>
                </a:solidFill>
                <a:latin typeface="Candara"/>
              </a:rPr>
              <a:t>a = a / (</a:t>
            </a:r>
            <a:r>
              <a:rPr lang="en-US" sz="2000" i="1" dirty="0" err="1">
                <a:solidFill>
                  <a:prstClr val="black"/>
                </a:solidFill>
                <a:latin typeface="Candara"/>
              </a:rPr>
              <a:t>a+b+c</a:t>
            </a:r>
            <a:r>
              <a:rPr lang="en-US" sz="2000" i="1" dirty="0">
                <a:solidFill>
                  <a:prstClr val="black"/>
                </a:solidFill>
                <a:latin typeface="Candara"/>
              </a:rPr>
              <a:t>), …</a:t>
            </a:r>
          </a:p>
          <a:p>
            <a:endParaRPr lang="en-US" dirty="0"/>
          </a:p>
        </p:txBody>
      </p:sp>
    </p:spTree>
    <p:extLst>
      <p:ext uri="{BB962C8B-B14F-4D97-AF65-F5344CB8AC3E}">
        <p14:creationId xmlns:p14="http://schemas.microsoft.com/office/powerpoint/2010/main" val="234800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2C8F-238C-584B-971C-36BB54942338}"/>
              </a:ext>
            </a:extLst>
          </p:cNvPr>
          <p:cNvSpPr>
            <a:spLocks noGrp="1"/>
          </p:cNvSpPr>
          <p:nvPr>
            <p:ph type="title"/>
          </p:nvPr>
        </p:nvSpPr>
        <p:spPr/>
        <p:txBody>
          <a:bodyPr/>
          <a:lstStyle/>
          <a:p>
            <a:r>
              <a:rPr lang="en-US" dirty="0"/>
              <a:t>Numerical robustness and consistency are </a:t>
            </a:r>
            <a:br>
              <a:rPr lang="en-US" dirty="0"/>
            </a:br>
            <a:r>
              <a:rPr lang="en-US" dirty="0"/>
              <a:t>crucial to meaningful analysis</a:t>
            </a:r>
          </a:p>
        </p:txBody>
      </p:sp>
      <p:sp>
        <p:nvSpPr>
          <p:cNvPr id="3" name="Content Placeholder 2">
            <a:extLst>
              <a:ext uri="{FF2B5EF4-FFF2-40B4-BE49-F238E27FC236}">
                <a16:creationId xmlns:a16="http://schemas.microsoft.com/office/drawing/2014/main" id="{DC328084-60B9-D946-B3D7-5C6298B406B9}"/>
              </a:ext>
            </a:extLst>
          </p:cNvPr>
          <p:cNvSpPr>
            <a:spLocks noGrp="1"/>
          </p:cNvSpPr>
          <p:nvPr>
            <p:ph idx="1"/>
          </p:nvPr>
        </p:nvSpPr>
        <p:spPr>
          <a:xfrm>
            <a:off x="220980" y="1469008"/>
            <a:ext cx="5777484" cy="4803775"/>
          </a:xfrm>
        </p:spPr>
        <p:txBody>
          <a:bodyPr>
            <a:noAutofit/>
          </a:bodyPr>
          <a:lstStyle/>
          <a:p>
            <a:pPr marL="0" indent="0" algn="ctr">
              <a:buNone/>
            </a:pPr>
            <a:r>
              <a:rPr lang="en-US" i="1" dirty="0"/>
              <a:t>Inaccuracy</a:t>
            </a:r>
          </a:p>
          <a:p>
            <a:endParaRPr lang="en-US" sz="400" i="1" dirty="0"/>
          </a:p>
          <a:p>
            <a:r>
              <a:rPr lang="en-US" sz="2000" dirty="0"/>
              <a:t>varying levels of accuracy or confidence interval</a:t>
            </a:r>
          </a:p>
          <a:p>
            <a:r>
              <a:rPr lang="en-US" sz="2000" dirty="0"/>
              <a:t>depends upon the precision of the representation and algorithm</a:t>
            </a:r>
          </a:p>
          <a:p>
            <a:endParaRPr lang="en-US" sz="2000" dirty="0"/>
          </a:p>
          <a:p>
            <a:r>
              <a:rPr lang="en-US" sz="2000" dirty="0"/>
              <a:t>approximation to atomic charge or volume</a:t>
            </a:r>
          </a:p>
          <a:p>
            <a:pPr lvl="1"/>
            <a:r>
              <a:rPr lang="en-US" sz="1800" dirty="0"/>
              <a:t>7.28341 	vs. 	7.28342</a:t>
            </a:r>
            <a:endParaRPr lang="en-US" sz="2000" dirty="0"/>
          </a:p>
          <a:p>
            <a:r>
              <a:rPr lang="en-US" sz="2000" dirty="0"/>
              <a:t>approximation to the “geometry” of a bond path</a:t>
            </a:r>
          </a:p>
          <a:p>
            <a:pPr lvl="1"/>
            <a:endParaRPr lang="en-US" sz="1800" dirty="0"/>
          </a:p>
          <a:p>
            <a:pPr marL="0" indent="0">
              <a:buNone/>
            </a:pPr>
            <a:endParaRPr lang="en-US" sz="2200" dirty="0"/>
          </a:p>
        </p:txBody>
      </p:sp>
      <p:sp>
        <p:nvSpPr>
          <p:cNvPr id="8" name="Content Placeholder 2">
            <a:extLst>
              <a:ext uri="{FF2B5EF4-FFF2-40B4-BE49-F238E27FC236}">
                <a16:creationId xmlns:a16="http://schemas.microsoft.com/office/drawing/2014/main" id="{F4993BF2-4696-7D44-B804-AC359AFA5255}"/>
              </a:ext>
            </a:extLst>
          </p:cNvPr>
          <p:cNvSpPr txBox="1">
            <a:spLocks/>
          </p:cNvSpPr>
          <p:nvPr/>
        </p:nvSpPr>
        <p:spPr>
          <a:xfrm>
            <a:off x="6266688" y="1469008"/>
            <a:ext cx="5704332" cy="4803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i="1" dirty="0"/>
              <a:t>Inconsistency</a:t>
            </a:r>
          </a:p>
          <a:p>
            <a:endParaRPr lang="en-US" sz="400" i="1" dirty="0"/>
          </a:p>
          <a:p>
            <a:r>
              <a:rPr lang="en-US" sz="2000" dirty="0"/>
              <a:t>violation of fundamental laws and invariants</a:t>
            </a:r>
          </a:p>
          <a:p>
            <a:r>
              <a:rPr lang="en-US" sz="2000" dirty="0"/>
              <a:t>defined objectively with respect to the theory</a:t>
            </a:r>
            <a:br>
              <a:rPr lang="en-US" sz="2000" dirty="0"/>
            </a:br>
            <a:endParaRPr lang="en-US" sz="2000" dirty="0"/>
          </a:p>
          <a:p>
            <a:endParaRPr lang="en-US" sz="2000" dirty="0"/>
          </a:p>
          <a:p>
            <a:r>
              <a:rPr lang="en-US" sz="2000" dirty="0"/>
              <a:t>duplicated or missing critical points</a:t>
            </a:r>
          </a:p>
          <a:p>
            <a:r>
              <a:rPr lang="en-US" sz="2000" dirty="0"/>
              <a:t>duplicated or fragmented bond paths</a:t>
            </a:r>
          </a:p>
          <a:p>
            <a:r>
              <a:rPr lang="en-US" sz="2000" dirty="0"/>
              <a:t>invalid Morse sum</a:t>
            </a:r>
          </a:p>
          <a:p>
            <a:r>
              <a:rPr lang="en-US" sz="2000" dirty="0"/>
              <a:t>intersecting gradient paths</a:t>
            </a:r>
          </a:p>
          <a:p>
            <a:r>
              <a:rPr lang="en-US" sz="2000" dirty="0"/>
              <a:t>intersecting interatomic surfaces</a:t>
            </a:r>
          </a:p>
        </p:txBody>
      </p:sp>
      <p:sp>
        <p:nvSpPr>
          <p:cNvPr id="11" name="Rounded Rectangle 10">
            <a:extLst>
              <a:ext uri="{FF2B5EF4-FFF2-40B4-BE49-F238E27FC236}">
                <a16:creationId xmlns:a16="http://schemas.microsoft.com/office/drawing/2014/main" id="{E2B70EE8-654A-CC41-B9E9-66350723E073}"/>
              </a:ext>
            </a:extLst>
          </p:cNvPr>
          <p:cNvSpPr/>
          <p:nvPr/>
        </p:nvSpPr>
        <p:spPr>
          <a:xfrm>
            <a:off x="220980" y="5918200"/>
            <a:ext cx="11750040" cy="612026"/>
          </a:xfrm>
          <a:prstGeom prst="roundRect">
            <a:avLst/>
          </a:prstGeom>
          <a:solidFill>
            <a:schemeClr val="bg1">
              <a:lumMod val="85000"/>
            </a:schemeClr>
          </a:solidFill>
          <a:ln w="12700"/>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30188" lvl="1" indent="-230188" algn="ctr">
              <a:spcBef>
                <a:spcPct val="20000"/>
              </a:spcBef>
            </a:pPr>
            <a:r>
              <a:rPr lang="en-US" sz="2000" i="1" dirty="0">
                <a:solidFill>
                  <a:prstClr val="black"/>
                </a:solidFill>
                <a:latin typeface="Candara"/>
              </a:rPr>
              <a:t>By improving precision, we may reduce inaccuracy, but we cannot guarantee consistency!</a:t>
            </a:r>
          </a:p>
        </p:txBody>
      </p:sp>
    </p:spTree>
    <p:extLst>
      <p:ext uri="{BB962C8B-B14F-4D97-AF65-F5344CB8AC3E}">
        <p14:creationId xmlns:p14="http://schemas.microsoft.com/office/powerpoint/2010/main" val="98891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DDBFB-E58D-C14C-BBC6-DEE9B29994E3}"/>
              </a:ext>
            </a:extLst>
          </p:cNvPr>
          <p:cNvSpPr>
            <a:spLocks noGrp="1"/>
          </p:cNvSpPr>
          <p:nvPr>
            <p:ph type="title"/>
          </p:nvPr>
        </p:nvSpPr>
        <p:spPr/>
        <p:txBody>
          <a:bodyPr/>
          <a:lstStyle/>
          <a:p>
            <a:r>
              <a:rPr lang="en-US" dirty="0"/>
              <a:t>Discrete algorithms allow computing topology robustly and consistently</a:t>
            </a:r>
          </a:p>
        </p:txBody>
      </p:sp>
      <p:sp>
        <p:nvSpPr>
          <p:cNvPr id="3" name="Content Placeholder 2">
            <a:extLst>
              <a:ext uri="{FF2B5EF4-FFF2-40B4-BE49-F238E27FC236}">
                <a16:creationId xmlns:a16="http://schemas.microsoft.com/office/drawing/2014/main" id="{349AD1B0-91D4-8F46-B5D1-7A28A4449FFC}"/>
              </a:ext>
            </a:extLst>
          </p:cNvPr>
          <p:cNvSpPr>
            <a:spLocks noGrp="1"/>
          </p:cNvSpPr>
          <p:nvPr>
            <p:ph idx="1"/>
          </p:nvPr>
        </p:nvSpPr>
        <p:spPr/>
        <p:txBody>
          <a:bodyPr>
            <a:noAutofit/>
          </a:bodyPr>
          <a:lstStyle/>
          <a:p>
            <a:r>
              <a:rPr lang="en-US" sz="2200" dirty="0"/>
              <a:t>Errors in numerical approaches compound fast and are hard to track</a:t>
            </a:r>
          </a:p>
          <a:p>
            <a:pPr lvl="1"/>
            <a:endParaRPr lang="en-US" dirty="0"/>
          </a:p>
          <a:p>
            <a:r>
              <a:rPr lang="en-US" sz="2200" dirty="0"/>
              <a:t>Combinatorial handling of discrete data defined on discrete domain enables consistent analysis</a:t>
            </a:r>
          </a:p>
          <a:p>
            <a:pPr lvl="1"/>
            <a:r>
              <a:rPr lang="en-US" dirty="0"/>
              <a:t>numerical computations are replaced by graph operations (integer-based)</a:t>
            </a:r>
          </a:p>
          <a:p>
            <a:pPr lvl="1"/>
            <a:endParaRPr lang="en-US" dirty="0"/>
          </a:p>
          <a:p>
            <a:r>
              <a:rPr lang="en-US" sz="2200" dirty="0"/>
              <a:t>Simulation of simplicity </a:t>
            </a:r>
            <a:r>
              <a:rPr lang="en-US" sz="1600" dirty="0">
                <a:solidFill>
                  <a:schemeClr val="accent1"/>
                </a:solidFill>
              </a:rPr>
              <a:t>[</a:t>
            </a:r>
            <a:r>
              <a:rPr lang="en-US" sz="1600" dirty="0" err="1">
                <a:solidFill>
                  <a:schemeClr val="accent1"/>
                </a:solidFill>
              </a:rPr>
              <a:t>Edelsbrunner</a:t>
            </a:r>
            <a:r>
              <a:rPr lang="en-US" sz="1600" dirty="0">
                <a:solidFill>
                  <a:schemeClr val="accent1"/>
                </a:solidFill>
              </a:rPr>
              <a:t> and </a:t>
            </a:r>
            <a:r>
              <a:rPr lang="en-US" sz="1600" dirty="0" err="1">
                <a:solidFill>
                  <a:schemeClr val="accent1"/>
                </a:solidFill>
              </a:rPr>
              <a:t>Mucke</a:t>
            </a:r>
            <a:r>
              <a:rPr lang="en-US" sz="1600" dirty="0">
                <a:solidFill>
                  <a:schemeClr val="accent1"/>
                </a:solidFill>
              </a:rPr>
              <a:t>, 1990]</a:t>
            </a:r>
            <a:r>
              <a:rPr lang="en-US" sz="2200" dirty="0"/>
              <a:t> can be used to resolve degenerate cases</a:t>
            </a:r>
          </a:p>
          <a:p>
            <a:pPr lvl="1"/>
            <a:r>
              <a:rPr lang="en-US" dirty="0"/>
              <a:t>Removes equality between values in a consistent manner</a:t>
            </a:r>
          </a:p>
          <a:p>
            <a:pPr lvl="1"/>
            <a:r>
              <a:rPr lang="en-US" dirty="0"/>
              <a:t>Allows defining less-than and greater-than operators unambiguously</a:t>
            </a:r>
          </a:p>
          <a:p>
            <a:pPr lvl="1"/>
            <a:endParaRPr lang="en-US" dirty="0"/>
          </a:p>
          <a:p>
            <a:r>
              <a:rPr lang="en-US" sz="2200" i="1" dirty="0"/>
              <a:t>Discrete gradient fields </a:t>
            </a:r>
            <a:r>
              <a:rPr lang="en-US" sz="2200" dirty="0"/>
              <a:t>allow consistent computation of topological structures</a:t>
            </a:r>
          </a:p>
        </p:txBody>
      </p:sp>
      <p:sp>
        <p:nvSpPr>
          <p:cNvPr id="5" name="Rounded Rectangle 4">
            <a:extLst>
              <a:ext uri="{FF2B5EF4-FFF2-40B4-BE49-F238E27FC236}">
                <a16:creationId xmlns:a16="http://schemas.microsoft.com/office/drawing/2014/main" id="{18ABE7EB-6564-6C4B-9105-88D54E6C0340}"/>
              </a:ext>
            </a:extLst>
          </p:cNvPr>
          <p:cNvSpPr/>
          <p:nvPr/>
        </p:nvSpPr>
        <p:spPr>
          <a:xfrm>
            <a:off x="220980" y="5918200"/>
            <a:ext cx="11750040" cy="612026"/>
          </a:xfrm>
          <a:prstGeom prst="roundRect">
            <a:avLst/>
          </a:prstGeom>
          <a:solidFill>
            <a:schemeClr val="bg1">
              <a:lumMod val="85000"/>
            </a:schemeClr>
          </a:solidFill>
          <a:ln w="12700"/>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30188" lvl="1" indent="-230188" algn="ctr">
              <a:spcBef>
                <a:spcPct val="20000"/>
              </a:spcBef>
            </a:pPr>
            <a:r>
              <a:rPr lang="en-US" sz="2000" i="1" dirty="0">
                <a:solidFill>
                  <a:prstClr val="black"/>
                </a:solidFill>
                <a:latin typeface="Candara"/>
              </a:rPr>
              <a:t>Combining numerical and combinatorial algorithms can provide high levels of accuracy and consistency</a:t>
            </a:r>
          </a:p>
        </p:txBody>
      </p:sp>
    </p:spTree>
    <p:extLst>
      <p:ext uri="{BB962C8B-B14F-4D97-AF65-F5344CB8AC3E}">
        <p14:creationId xmlns:p14="http://schemas.microsoft.com/office/powerpoint/2010/main" val="360359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7EF5D081-9248-2844-84D1-BA509D9A3BD5}"/>
              </a:ext>
            </a:extLst>
          </p:cNvPr>
          <p:cNvPicPr>
            <a:picLocks noChangeAspect="1"/>
          </p:cNvPicPr>
          <p:nvPr/>
        </p:nvPicPr>
        <p:blipFill rotWithShape="1">
          <a:blip r:embed="rId3">
            <a:alphaModFix/>
            <a:extLst/>
          </a:blip>
          <a:srcRect r="2" b="2150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a:scene3d>
            <a:camera prst="orthographicFront"/>
            <a:lightRig rig="threePt" dir="t"/>
          </a:scene3d>
        </p:spPr>
      </p:pic>
      <p:sp>
        <p:nvSpPr>
          <p:cNvPr id="3" name="Content Placeholder 2">
            <a:extLst>
              <a:ext uri="{FF2B5EF4-FFF2-40B4-BE49-F238E27FC236}">
                <a16:creationId xmlns:a16="http://schemas.microsoft.com/office/drawing/2014/main" id="{735242BD-5840-2644-8A1A-4E09791EA754}"/>
              </a:ext>
            </a:extLst>
          </p:cNvPr>
          <p:cNvSpPr>
            <a:spLocks noGrp="1"/>
          </p:cNvSpPr>
          <p:nvPr>
            <p:ph idx="1"/>
          </p:nvPr>
        </p:nvSpPr>
        <p:spPr>
          <a:xfrm>
            <a:off x="5400340" y="2018574"/>
            <a:ext cx="6570680" cy="4382225"/>
          </a:xfrm>
        </p:spPr>
        <p:txBody>
          <a:bodyPr anchor="t" anchorCtr="0">
            <a:normAutofit/>
          </a:bodyPr>
          <a:lstStyle/>
          <a:p>
            <a:pPr>
              <a:spcBef>
                <a:spcPts val="400"/>
              </a:spcBef>
            </a:pPr>
            <a:r>
              <a:rPr lang="en-US" sz="2000" dirty="0">
                <a:solidFill>
                  <a:srgbClr val="000000"/>
                </a:solidFill>
              </a:rPr>
              <a:t>QTAIM analysis</a:t>
            </a:r>
          </a:p>
          <a:p>
            <a:pPr lvl="1"/>
            <a:r>
              <a:rPr lang="en-US" sz="2000" dirty="0">
                <a:solidFill>
                  <a:srgbClr val="000000"/>
                </a:solidFill>
              </a:rPr>
              <a:t>Computation of atomic basins &amp; their properties</a:t>
            </a:r>
          </a:p>
          <a:p>
            <a:r>
              <a:rPr lang="en-US" sz="2000" dirty="0">
                <a:solidFill>
                  <a:srgbClr val="000000"/>
                </a:solidFill>
              </a:rPr>
              <a:t>Molecular graph analysis</a:t>
            </a:r>
          </a:p>
          <a:p>
            <a:pPr lvl="1"/>
            <a:r>
              <a:rPr lang="en-US" sz="2000" dirty="0">
                <a:solidFill>
                  <a:srgbClr val="000000"/>
                </a:solidFill>
              </a:rPr>
              <a:t>Computation and simplification of molecular graphs</a:t>
            </a:r>
          </a:p>
          <a:p>
            <a:r>
              <a:rPr lang="en-US" sz="2000" dirty="0">
                <a:solidFill>
                  <a:srgbClr val="000000"/>
                </a:solidFill>
              </a:rPr>
              <a:t>A robust &amp; generic framework for topological analysis</a:t>
            </a:r>
          </a:p>
          <a:p>
            <a:endParaRPr lang="en-US" sz="2000" dirty="0">
              <a:solidFill>
                <a:srgbClr val="000000"/>
              </a:solidFill>
            </a:endParaRPr>
          </a:p>
          <a:p>
            <a:r>
              <a:rPr lang="en-US" sz="2000" dirty="0">
                <a:solidFill>
                  <a:srgbClr val="000000"/>
                </a:solidFill>
              </a:rPr>
              <a:t>Computational focus</a:t>
            </a:r>
          </a:p>
          <a:p>
            <a:pPr lvl="1"/>
            <a:r>
              <a:rPr lang="en-US" sz="2000" dirty="0">
                <a:solidFill>
                  <a:srgbClr val="000000"/>
                </a:solidFill>
              </a:rPr>
              <a:t>Scalability</a:t>
            </a:r>
          </a:p>
          <a:p>
            <a:pPr lvl="1"/>
            <a:r>
              <a:rPr lang="en-US" sz="2000" dirty="0">
                <a:solidFill>
                  <a:srgbClr val="000000"/>
                </a:solidFill>
              </a:rPr>
              <a:t>Topological consistency &amp; Numerical robustness</a:t>
            </a:r>
          </a:p>
          <a:p>
            <a:pPr lvl="1"/>
            <a:r>
              <a:rPr lang="en-US" sz="2000" dirty="0">
                <a:solidFill>
                  <a:srgbClr val="000000"/>
                </a:solidFill>
              </a:rPr>
              <a:t>Interactive denoising</a:t>
            </a:r>
          </a:p>
          <a:p>
            <a:pPr lvl="1"/>
            <a:r>
              <a:rPr lang="en-US" sz="2000" dirty="0">
                <a:solidFill>
                  <a:srgbClr val="000000"/>
                </a:solidFill>
              </a:rPr>
              <a:t>Simple and open-source API</a:t>
            </a:r>
          </a:p>
        </p:txBody>
      </p:sp>
      <p:sp>
        <p:nvSpPr>
          <p:cNvPr id="12" name="Title 1">
            <a:extLst>
              <a:ext uri="{FF2B5EF4-FFF2-40B4-BE49-F238E27FC236}">
                <a16:creationId xmlns:a16="http://schemas.microsoft.com/office/drawing/2014/main" id="{9AC70B17-9110-8D41-8FEA-12F051CAC07C}"/>
              </a:ext>
            </a:extLst>
          </p:cNvPr>
          <p:cNvSpPr txBox="1">
            <a:spLocks/>
          </p:cNvSpPr>
          <p:nvPr/>
        </p:nvSpPr>
        <p:spPr>
          <a:xfrm>
            <a:off x="3926541" y="200533"/>
            <a:ext cx="8044479" cy="16175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kern="1200">
                <a:solidFill>
                  <a:schemeClr val="accent1"/>
                </a:solidFill>
                <a:latin typeface="Candara" panose="020E0502030303020204" pitchFamily="34" charset="0"/>
                <a:ea typeface="+mj-ea"/>
                <a:cs typeface="+mj-cs"/>
              </a:defRPr>
            </a:lvl1pPr>
          </a:lstStyle>
          <a:p>
            <a:r>
              <a:rPr lang="en-US" cap="small" dirty="0"/>
              <a:t>TopoMS</a:t>
            </a:r>
            <a:br>
              <a:rPr lang="en-US" dirty="0"/>
            </a:br>
            <a:r>
              <a:rPr lang="en-US" dirty="0"/>
              <a:t>	        </a:t>
            </a:r>
            <a:r>
              <a:rPr lang="en-US" sz="2900" dirty="0"/>
              <a:t>Topological analysis of molecular </a:t>
            </a:r>
            <a:br>
              <a:rPr lang="en-US" sz="2900" dirty="0"/>
            </a:br>
            <a:r>
              <a:rPr lang="en-US" sz="2900" dirty="0"/>
              <a:t>	           systems using Morse-</a:t>
            </a:r>
            <a:r>
              <a:rPr lang="en-US" sz="2900" dirty="0" err="1"/>
              <a:t>Smale</a:t>
            </a:r>
            <a:r>
              <a:rPr lang="en-US" sz="2900" dirty="0"/>
              <a:t> complexes</a:t>
            </a:r>
          </a:p>
        </p:txBody>
      </p:sp>
      <p:sp>
        <p:nvSpPr>
          <p:cNvPr id="14" name="TextBox 13">
            <a:extLst>
              <a:ext uri="{FF2B5EF4-FFF2-40B4-BE49-F238E27FC236}">
                <a16:creationId xmlns:a16="http://schemas.microsoft.com/office/drawing/2014/main" id="{A79413C3-14D7-6E43-9038-BC2C4655D466}"/>
              </a:ext>
            </a:extLst>
          </p:cNvPr>
          <p:cNvSpPr txBox="1"/>
          <p:nvPr/>
        </p:nvSpPr>
        <p:spPr>
          <a:xfrm>
            <a:off x="3481216" y="6106429"/>
            <a:ext cx="4057521" cy="369332"/>
          </a:xfrm>
          <a:prstGeom prst="rect">
            <a:avLst/>
          </a:prstGeom>
          <a:noFill/>
        </p:spPr>
        <p:txBody>
          <a:bodyPr wrap="none" rtlCol="0">
            <a:spAutoFit/>
          </a:bodyPr>
          <a:lstStyle/>
          <a:p>
            <a:r>
              <a:rPr lang="en-US" dirty="0">
                <a:solidFill>
                  <a:schemeClr val="accent1">
                    <a:lumMod val="75000"/>
                  </a:schemeClr>
                </a:solidFill>
                <a:latin typeface="Candara" panose="020E0502030303020204" pitchFamily="34" charset="0"/>
              </a:rPr>
              <a:t>Bhatia et al., J. Comp. Chem., June 2018.</a:t>
            </a:r>
          </a:p>
        </p:txBody>
      </p:sp>
      <p:sp>
        <p:nvSpPr>
          <p:cNvPr id="18" name="TextBox 17">
            <a:extLst>
              <a:ext uri="{FF2B5EF4-FFF2-40B4-BE49-F238E27FC236}">
                <a16:creationId xmlns:a16="http://schemas.microsoft.com/office/drawing/2014/main" id="{825A8EC4-99ED-4A4B-A294-6267F9FF1A39}"/>
              </a:ext>
            </a:extLst>
          </p:cNvPr>
          <p:cNvSpPr txBox="1"/>
          <p:nvPr/>
        </p:nvSpPr>
        <p:spPr>
          <a:xfrm>
            <a:off x="3491845" y="6367647"/>
            <a:ext cx="3417089" cy="369332"/>
          </a:xfrm>
          <a:prstGeom prst="rect">
            <a:avLst/>
          </a:prstGeom>
          <a:noFill/>
        </p:spPr>
        <p:txBody>
          <a:bodyPr wrap="none" rtlCol="0">
            <a:spAutoFit/>
          </a:bodyPr>
          <a:lstStyle/>
          <a:p>
            <a:r>
              <a:rPr lang="en-US" dirty="0">
                <a:solidFill>
                  <a:schemeClr val="accent1">
                    <a:lumMod val="75000"/>
                  </a:schemeClr>
                </a:solidFill>
                <a:latin typeface="Candara" panose="020E0502030303020204" pitchFamily="34" charset="0"/>
              </a:rPr>
              <a:t>https://</a:t>
            </a:r>
            <a:r>
              <a:rPr lang="en-US" dirty="0" err="1">
                <a:solidFill>
                  <a:schemeClr val="accent1">
                    <a:lumMod val="75000"/>
                  </a:schemeClr>
                </a:solidFill>
                <a:latin typeface="Candara" panose="020E0502030303020204" pitchFamily="34" charset="0"/>
              </a:rPr>
              <a:t>github.com</a:t>
            </a:r>
            <a:r>
              <a:rPr lang="en-US" dirty="0">
                <a:solidFill>
                  <a:schemeClr val="accent1">
                    <a:lumMod val="75000"/>
                  </a:schemeClr>
                </a:solidFill>
                <a:latin typeface="Candara" panose="020E0502030303020204" pitchFamily="34" charset="0"/>
              </a:rPr>
              <a:t>/LLNL/TopoMS</a:t>
            </a:r>
          </a:p>
        </p:txBody>
      </p:sp>
    </p:spTree>
    <p:extLst>
      <p:ext uri="{BB962C8B-B14F-4D97-AF65-F5344CB8AC3E}">
        <p14:creationId xmlns:p14="http://schemas.microsoft.com/office/powerpoint/2010/main" val="4014288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74F05-53C8-7846-977A-1AD13A4E9692}"/>
              </a:ext>
            </a:extLst>
          </p:cNvPr>
          <p:cNvSpPr>
            <a:spLocks noGrp="1"/>
          </p:cNvSpPr>
          <p:nvPr>
            <p:ph type="title"/>
          </p:nvPr>
        </p:nvSpPr>
        <p:spPr/>
        <p:txBody>
          <a:bodyPr/>
          <a:lstStyle/>
          <a:p>
            <a:r>
              <a:rPr lang="en-US" dirty="0"/>
              <a:t>Discrete representations enable consistent analysis</a:t>
            </a:r>
          </a:p>
        </p:txBody>
      </p:sp>
      <p:sp>
        <p:nvSpPr>
          <p:cNvPr id="3" name="Content Placeholder 2">
            <a:extLst>
              <a:ext uri="{FF2B5EF4-FFF2-40B4-BE49-F238E27FC236}">
                <a16:creationId xmlns:a16="http://schemas.microsoft.com/office/drawing/2014/main" id="{489A0BC1-23A3-214F-9F6F-5EDC9ADC9408}"/>
              </a:ext>
            </a:extLst>
          </p:cNvPr>
          <p:cNvSpPr>
            <a:spLocks noGrp="1"/>
          </p:cNvSpPr>
          <p:nvPr>
            <p:ph idx="1"/>
          </p:nvPr>
        </p:nvSpPr>
        <p:spPr/>
        <p:txBody>
          <a:bodyPr/>
          <a:lstStyle/>
          <a:p>
            <a:r>
              <a:rPr lang="en-US" dirty="0"/>
              <a:t>Values at cells</a:t>
            </a:r>
          </a:p>
        </p:txBody>
      </p:sp>
      <p:pic>
        <p:nvPicPr>
          <p:cNvPr id="4" name="Picture 2" descr="C:\Users\jediati\Desktop\newtest\testmscvisus\Release\im0.bmp">
            <a:extLst>
              <a:ext uri="{FF2B5EF4-FFF2-40B4-BE49-F238E27FC236}">
                <a16:creationId xmlns:a16="http://schemas.microsoft.com/office/drawing/2014/main" id="{98406AEA-3CE7-0B49-9928-14B5EEAC8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6231" y="1610248"/>
            <a:ext cx="3619500" cy="35109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jediati\Desktop\newtest\testmscvisus\Release\im0.bmp">
            <a:extLst>
              <a:ext uri="{FF2B5EF4-FFF2-40B4-BE49-F238E27FC236}">
                <a16:creationId xmlns:a16="http://schemas.microsoft.com/office/drawing/2014/main" id="{08D28BB0-1CD9-7943-8BBF-B2413A17D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2686" y="1475268"/>
            <a:ext cx="3755609" cy="36429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A80562-B309-F24C-B5C1-5F92F4B755AD}"/>
              </a:ext>
            </a:extLst>
          </p:cNvPr>
          <p:cNvSpPr txBox="1"/>
          <p:nvPr/>
        </p:nvSpPr>
        <p:spPr>
          <a:xfrm>
            <a:off x="4958994" y="1266465"/>
            <a:ext cx="1394934" cy="400110"/>
          </a:xfrm>
          <a:prstGeom prst="rect">
            <a:avLst/>
          </a:prstGeom>
          <a:noFill/>
        </p:spPr>
        <p:txBody>
          <a:bodyPr wrap="none" rtlCol="0">
            <a:spAutoFit/>
          </a:bodyPr>
          <a:lstStyle/>
          <a:p>
            <a:r>
              <a:rPr lang="en-US" sz="2000" dirty="0">
                <a:solidFill>
                  <a:schemeClr val="accent1"/>
                </a:solidFill>
                <a:latin typeface="Candara" panose="020E0502030303020204" pitchFamily="34" charset="0"/>
              </a:rPr>
              <a:t>continuous</a:t>
            </a:r>
          </a:p>
        </p:txBody>
      </p:sp>
      <p:sp>
        <p:nvSpPr>
          <p:cNvPr id="7" name="TextBox 6">
            <a:extLst>
              <a:ext uri="{FF2B5EF4-FFF2-40B4-BE49-F238E27FC236}">
                <a16:creationId xmlns:a16="http://schemas.microsoft.com/office/drawing/2014/main" id="{C606681C-440E-FB44-A429-2C5192429DF1}"/>
              </a:ext>
            </a:extLst>
          </p:cNvPr>
          <p:cNvSpPr txBox="1"/>
          <p:nvPr/>
        </p:nvSpPr>
        <p:spPr>
          <a:xfrm>
            <a:off x="9623803" y="1283250"/>
            <a:ext cx="1074333" cy="400110"/>
          </a:xfrm>
          <a:prstGeom prst="rect">
            <a:avLst/>
          </a:prstGeom>
          <a:noFill/>
        </p:spPr>
        <p:txBody>
          <a:bodyPr wrap="none" rtlCol="0">
            <a:spAutoFit/>
          </a:bodyPr>
          <a:lstStyle/>
          <a:p>
            <a:r>
              <a:rPr lang="en-US" sz="2000" dirty="0">
                <a:solidFill>
                  <a:schemeClr val="accent1"/>
                </a:solidFill>
                <a:latin typeface="Candara" panose="020E0502030303020204" pitchFamily="34" charset="0"/>
              </a:rPr>
              <a:t>discrete</a:t>
            </a:r>
          </a:p>
        </p:txBody>
      </p:sp>
    </p:spTree>
    <p:extLst>
      <p:ext uri="{BB962C8B-B14F-4D97-AF65-F5344CB8AC3E}">
        <p14:creationId xmlns:p14="http://schemas.microsoft.com/office/powerpoint/2010/main" val="614512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Content Placeholder 2">
            <a:extLst>
              <a:ext uri="{FF2B5EF4-FFF2-40B4-BE49-F238E27FC236}">
                <a16:creationId xmlns:a16="http://schemas.microsoft.com/office/drawing/2014/main" id="{E303C630-FD15-0D4C-BA6B-6D557A322473}"/>
              </a:ext>
            </a:extLst>
          </p:cNvPr>
          <p:cNvSpPr>
            <a:spLocks noGrp="1"/>
          </p:cNvSpPr>
          <p:nvPr>
            <p:ph idx="1"/>
          </p:nvPr>
        </p:nvSpPr>
        <p:spPr>
          <a:xfrm>
            <a:off x="220980" y="1469008"/>
            <a:ext cx="11750040" cy="4803775"/>
          </a:xfrm>
        </p:spPr>
        <p:txBody>
          <a:bodyPr/>
          <a:lstStyle/>
          <a:p>
            <a:r>
              <a:rPr lang="en-US" dirty="0"/>
              <a:t>Values at cells</a:t>
            </a:r>
          </a:p>
          <a:p>
            <a:r>
              <a:rPr lang="en-US" dirty="0"/>
              <a:t>Gradients are </a:t>
            </a:r>
            <a:br>
              <a:rPr lang="en-US" dirty="0"/>
            </a:br>
            <a:r>
              <a:rPr lang="en-US" dirty="0"/>
              <a:t>“pairings” of cells</a:t>
            </a:r>
          </a:p>
        </p:txBody>
      </p:sp>
      <p:sp>
        <p:nvSpPr>
          <p:cNvPr id="5121" name="Title 1"/>
          <p:cNvSpPr>
            <a:spLocks noGrp="1"/>
          </p:cNvSpPr>
          <p:nvPr>
            <p:ph type="title"/>
          </p:nvPr>
        </p:nvSpPr>
        <p:spPr/>
        <p:txBody>
          <a:bodyPr/>
          <a:lstStyle/>
          <a:p>
            <a:r>
              <a:rPr lang="en-US" dirty="0"/>
              <a:t>Discrete representations enable consistent analysis</a:t>
            </a:r>
          </a:p>
        </p:txBody>
      </p:sp>
      <p:pic>
        <p:nvPicPr>
          <p:cNvPr id="2050" name="Picture 2" descr="C:\Users\jediati\Desktop\newtest\testmscvisus\Release\im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843" y="1610248"/>
            <a:ext cx="3619500" cy="35109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jediati\Desktop\newtest\testmscvisus\Release\im0.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913" y="1475268"/>
            <a:ext cx="3755609" cy="364294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jediati\Desktop\newtest\testmscvisus\Release\im0.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3866" y="1475268"/>
            <a:ext cx="3758656" cy="364589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7" name="TextBox 136"/>
              <p:cNvSpPr txBox="1"/>
              <p:nvPr/>
            </p:nvSpPr>
            <p:spPr>
              <a:xfrm>
                <a:off x="4559294" y="5161385"/>
                <a:ext cx="1828642" cy="5707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i="1" dirty="0">
                          <a:latin typeface="Cambria Math"/>
                          <a:ea typeface="Cambria Math"/>
                        </a:rPr>
                        <m:t>𝛻</m:t>
                      </m:r>
                      <m:r>
                        <a:rPr lang="en-US" sz="1500" i="1" dirty="0">
                          <a:latin typeface="Cambria Math"/>
                          <a:ea typeface="Cambria Math"/>
                        </a:rPr>
                        <m:t>(</m:t>
                      </m:r>
                      <m:r>
                        <a:rPr lang="en-US" sz="1500" i="1" dirty="0">
                          <a:latin typeface="Cambria Math"/>
                          <a:ea typeface="Cambria Math"/>
                        </a:rPr>
                        <m:t>𝑥</m:t>
                      </m:r>
                      <m:r>
                        <a:rPr lang="en-US" sz="1500" i="1" dirty="0">
                          <a:latin typeface="Cambria Math"/>
                          <a:ea typeface="Cambria Math"/>
                        </a:rPr>
                        <m:t>,</m:t>
                      </m:r>
                      <m:r>
                        <a:rPr lang="en-US" sz="1500" i="1" dirty="0">
                          <a:latin typeface="Cambria Math"/>
                          <a:ea typeface="Cambria Math"/>
                        </a:rPr>
                        <m:t>𝑦</m:t>
                      </m:r>
                      <m:r>
                        <a:rPr lang="en-US" sz="1500" i="1" dirty="0">
                          <a:latin typeface="Cambria Math"/>
                          <a:ea typeface="Cambria Math"/>
                        </a:rPr>
                        <m:t>) =</m:t>
                      </m:r>
                      <m:d>
                        <m:dPr>
                          <m:ctrlPr>
                            <a:rPr lang="en-US" sz="1500" i="1" dirty="0">
                              <a:latin typeface="Cambria Math" panose="02040503050406030204" pitchFamily="18" charset="0"/>
                              <a:ea typeface="Cambria Math"/>
                            </a:rPr>
                          </m:ctrlPr>
                        </m:dPr>
                        <m:e>
                          <m:f>
                            <m:fPr>
                              <m:ctrlPr>
                                <a:rPr lang="en-US" sz="1500" i="1" dirty="0">
                                  <a:latin typeface="Cambria Math" panose="02040503050406030204" pitchFamily="18" charset="0"/>
                                  <a:ea typeface="Cambria Math"/>
                                </a:rPr>
                              </m:ctrlPr>
                            </m:fPr>
                            <m:num>
                              <m:r>
                                <a:rPr lang="en-US" sz="1500" i="1" dirty="0">
                                  <a:latin typeface="Cambria Math"/>
                                  <a:ea typeface="Cambria Math"/>
                                </a:rPr>
                                <m:t>𝜕</m:t>
                              </m:r>
                              <m:r>
                                <a:rPr lang="en-US" sz="1500" i="1" dirty="0">
                                  <a:latin typeface="Cambria Math"/>
                                  <a:ea typeface="Cambria Math"/>
                                </a:rPr>
                                <m:t>𝑓</m:t>
                              </m:r>
                            </m:num>
                            <m:den>
                              <m:r>
                                <a:rPr lang="en-US" sz="1500" i="1" dirty="0">
                                  <a:latin typeface="Cambria Math"/>
                                  <a:ea typeface="Cambria Math"/>
                                </a:rPr>
                                <m:t>𝜕</m:t>
                              </m:r>
                              <m:r>
                                <a:rPr lang="en-US" sz="1500" i="1" dirty="0">
                                  <a:latin typeface="Cambria Math"/>
                                  <a:ea typeface="Cambria Math"/>
                                </a:rPr>
                                <m:t>𝑥</m:t>
                              </m:r>
                            </m:den>
                          </m:f>
                          <m:r>
                            <a:rPr lang="en-US" sz="1500" i="1" dirty="0">
                              <a:latin typeface="Cambria Math"/>
                              <a:ea typeface="Cambria Math"/>
                            </a:rPr>
                            <m:t>,</m:t>
                          </m:r>
                          <m:f>
                            <m:fPr>
                              <m:ctrlPr>
                                <a:rPr lang="en-US" sz="1500" i="1" dirty="0">
                                  <a:latin typeface="Cambria Math" panose="02040503050406030204" pitchFamily="18" charset="0"/>
                                  <a:ea typeface="Cambria Math"/>
                                </a:rPr>
                              </m:ctrlPr>
                            </m:fPr>
                            <m:num>
                              <m:r>
                                <a:rPr lang="en-US" sz="1500" i="1" dirty="0">
                                  <a:latin typeface="Cambria Math"/>
                                  <a:ea typeface="Cambria Math"/>
                                </a:rPr>
                                <m:t>𝜕</m:t>
                              </m:r>
                              <m:r>
                                <a:rPr lang="en-US" sz="1500" i="1" dirty="0">
                                  <a:latin typeface="Cambria Math"/>
                                  <a:ea typeface="Cambria Math"/>
                                </a:rPr>
                                <m:t>𝑓</m:t>
                              </m:r>
                            </m:num>
                            <m:den>
                              <m:r>
                                <a:rPr lang="en-US" sz="1500" i="1" dirty="0">
                                  <a:latin typeface="Cambria Math"/>
                                  <a:ea typeface="Cambria Math"/>
                                </a:rPr>
                                <m:t>𝜕</m:t>
                              </m:r>
                              <m:r>
                                <a:rPr lang="en-US" sz="1500" i="1" dirty="0">
                                  <a:latin typeface="Cambria Math"/>
                                  <a:ea typeface="Cambria Math"/>
                                </a:rPr>
                                <m:t>𝑦</m:t>
                              </m:r>
                            </m:den>
                          </m:f>
                        </m:e>
                      </m:d>
                    </m:oMath>
                  </m:oMathPara>
                </a14:m>
                <a:endParaRPr lang="en-US" sz="1500" dirty="0"/>
              </a:p>
            </p:txBody>
          </p:sp>
        </mc:Choice>
        <mc:Fallback xmlns="">
          <p:sp>
            <p:nvSpPr>
              <p:cNvPr id="137" name="TextBox 136"/>
              <p:cNvSpPr txBox="1">
                <a:spLocks noRot="1" noChangeAspect="1" noMove="1" noResize="1" noEditPoints="1" noAdjustHandles="1" noChangeArrowheads="1" noChangeShapeType="1" noTextEdit="1"/>
              </p:cNvSpPr>
              <p:nvPr/>
            </p:nvSpPr>
            <p:spPr>
              <a:xfrm>
                <a:off x="4559294" y="5161385"/>
                <a:ext cx="1828642" cy="570734"/>
              </a:xfrm>
              <a:prstGeom prst="rect">
                <a:avLst/>
              </a:prstGeom>
              <a:blipFill>
                <a:blip r:embed="rId6"/>
                <a:stretch>
                  <a:fillRect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9630293" y="5121163"/>
                <a:ext cx="1110368" cy="323165"/>
              </a:xfrm>
              <a:prstGeom prst="rect">
                <a:avLst/>
              </a:prstGeom>
              <a:noFill/>
            </p:spPr>
            <p:txBody>
              <a:bodyPr wrap="none" rtlCol="0">
                <a:spAutoFit/>
              </a:bodyPr>
              <a:lstStyle/>
              <a:p>
                <a:pPr algn="ctr"/>
                <a:r>
                  <a:rPr lang="en-US" sz="1500" dirty="0"/>
                  <a:t>pairs: </a:t>
                </a:r>
                <a14:m>
                  <m:oMath xmlns:m="http://schemas.openxmlformats.org/officeDocument/2006/math">
                    <m:d>
                      <m:dPr>
                        <m:begChr m:val="⟨"/>
                        <m:endChr m:val="⟩"/>
                        <m:ctrlPr>
                          <a:rPr lang="el-GR" sz="1500" i="1">
                            <a:latin typeface="Cambria Math" panose="02040503050406030204" pitchFamily="18" charset="0"/>
                            <a:ea typeface="Cambria Math"/>
                          </a:rPr>
                        </m:ctrlPr>
                      </m:dPr>
                      <m:e>
                        <m:r>
                          <a:rPr lang="el-GR" sz="1500" i="1">
                            <a:latin typeface="Cambria Math"/>
                            <a:ea typeface="Cambria Math"/>
                          </a:rPr>
                          <m:t>𝛼</m:t>
                        </m:r>
                        <m:r>
                          <a:rPr lang="en-US" sz="1500" i="1">
                            <a:latin typeface="Cambria Math"/>
                            <a:ea typeface="Cambria Math"/>
                          </a:rPr>
                          <m:t>,</m:t>
                        </m:r>
                        <m:r>
                          <a:rPr lang="en-US" sz="1500" i="1">
                            <a:latin typeface="Cambria Math"/>
                            <a:ea typeface="Cambria Math"/>
                          </a:rPr>
                          <m:t>𝛽</m:t>
                        </m:r>
                      </m:e>
                    </m:d>
                  </m:oMath>
                </a14:m>
                <a:endParaRPr lang="en-US" sz="1500" dirty="0"/>
              </a:p>
            </p:txBody>
          </p:sp>
        </mc:Choice>
        <mc:Fallback xmlns="">
          <p:sp>
            <p:nvSpPr>
              <p:cNvPr id="3" name="TextBox 2"/>
              <p:cNvSpPr txBox="1">
                <a:spLocks noRot="1" noChangeAspect="1" noMove="1" noResize="1" noEditPoints="1" noAdjustHandles="1" noChangeArrowheads="1" noChangeShapeType="1" noTextEdit="1"/>
              </p:cNvSpPr>
              <p:nvPr/>
            </p:nvSpPr>
            <p:spPr>
              <a:xfrm>
                <a:off x="9630293" y="5121163"/>
                <a:ext cx="1110368" cy="323165"/>
              </a:xfrm>
              <a:prstGeom prst="rect">
                <a:avLst/>
              </a:prstGeom>
              <a:blipFill>
                <a:blip r:embed="rId7"/>
                <a:stretch>
                  <a:fillRect l="-1124" b="-14815"/>
                </a:stretch>
              </a:blipFill>
            </p:spPr>
            <p:txBody>
              <a:bodyPr/>
              <a:lstStyle/>
              <a:p>
                <a:r>
                  <a:rPr lang="en-US">
                    <a:noFill/>
                  </a:rPr>
                  <a:t> </a:t>
                </a:r>
              </a:p>
            </p:txBody>
          </p:sp>
        </mc:Fallback>
      </mc:AlternateContent>
      <p:grpSp>
        <p:nvGrpSpPr>
          <p:cNvPr id="5129" name="Group 5128"/>
          <p:cNvGrpSpPr/>
          <p:nvPr/>
        </p:nvGrpSpPr>
        <p:grpSpPr>
          <a:xfrm>
            <a:off x="3908858" y="1664151"/>
            <a:ext cx="3455926" cy="3407697"/>
            <a:chOff x="4690629" y="1996981"/>
            <a:chExt cx="4147111" cy="4089236"/>
          </a:xfrm>
        </p:grpSpPr>
        <p:grpSp>
          <p:nvGrpSpPr>
            <p:cNvPr id="5202" name="Group 5201"/>
            <p:cNvGrpSpPr/>
            <p:nvPr/>
          </p:nvGrpSpPr>
          <p:grpSpPr>
            <a:xfrm>
              <a:off x="4724449" y="2196974"/>
              <a:ext cx="2133600" cy="2021941"/>
              <a:chOff x="1970638" y="2196974"/>
              <a:chExt cx="2133600" cy="2021941"/>
            </a:xfrm>
          </p:grpSpPr>
          <p:cxnSp>
            <p:nvCxnSpPr>
              <p:cNvPr id="5128" name="Straight Arrow Connector 5127"/>
              <p:cNvCxnSpPr/>
              <p:nvPr/>
            </p:nvCxnSpPr>
            <p:spPr bwMode="auto">
              <a:xfrm>
                <a:off x="3505200" y="2438400"/>
                <a:ext cx="762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32" name="Straight Arrow Connector 5131"/>
              <p:cNvCxnSpPr/>
              <p:nvPr/>
            </p:nvCxnSpPr>
            <p:spPr bwMode="auto">
              <a:xfrm flipH="1">
                <a:off x="3171731" y="2498756"/>
                <a:ext cx="3018" cy="2263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36" name="Straight Arrow Connector 5135"/>
              <p:cNvCxnSpPr/>
              <p:nvPr/>
            </p:nvCxnSpPr>
            <p:spPr bwMode="auto">
              <a:xfrm flipH="1">
                <a:off x="2697933" y="2471596"/>
                <a:ext cx="9053" cy="23237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38" name="Straight Arrow Connector 5137"/>
              <p:cNvCxnSpPr/>
              <p:nvPr/>
            </p:nvCxnSpPr>
            <p:spPr bwMode="auto">
              <a:xfrm>
                <a:off x="2221117" y="2471596"/>
                <a:ext cx="21125" cy="2534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40" name="Straight Arrow Connector 5139"/>
              <p:cNvCxnSpPr/>
              <p:nvPr/>
            </p:nvCxnSpPr>
            <p:spPr bwMode="auto">
              <a:xfrm>
                <a:off x="3950329" y="2196974"/>
                <a:ext cx="153909" cy="1750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42" name="Straight Arrow Connector 5141"/>
              <p:cNvCxnSpPr/>
              <p:nvPr/>
            </p:nvCxnSpPr>
            <p:spPr bwMode="auto">
              <a:xfrm>
                <a:off x="3745117" y="2341830"/>
                <a:ext cx="138820" cy="1871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44" name="Straight Arrow Connector 5143"/>
              <p:cNvCxnSpPr/>
              <p:nvPr/>
            </p:nvCxnSpPr>
            <p:spPr bwMode="auto">
              <a:xfrm>
                <a:off x="2076261" y="2794503"/>
                <a:ext cx="39232" cy="19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46" name="Straight Arrow Connector 5145"/>
              <p:cNvCxnSpPr/>
              <p:nvPr/>
            </p:nvCxnSpPr>
            <p:spPr bwMode="auto">
              <a:xfrm flipH="1">
                <a:off x="2459525" y="2770360"/>
                <a:ext cx="9053" cy="1931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48" name="Straight Arrow Connector 5147"/>
              <p:cNvCxnSpPr/>
              <p:nvPr/>
            </p:nvCxnSpPr>
            <p:spPr bwMode="auto">
              <a:xfrm>
                <a:off x="2293545" y="2990661"/>
                <a:ext cx="27160" cy="2866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50" name="Straight Arrow Connector 5149"/>
              <p:cNvCxnSpPr/>
              <p:nvPr/>
            </p:nvCxnSpPr>
            <p:spPr bwMode="auto">
              <a:xfrm>
                <a:off x="1994780" y="3241141"/>
                <a:ext cx="81481" cy="2716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4" name="Straight Arrow Connector 63"/>
              <p:cNvCxnSpPr/>
              <p:nvPr/>
            </p:nvCxnSpPr>
            <p:spPr bwMode="auto">
              <a:xfrm flipH="1">
                <a:off x="2396150" y="3376943"/>
                <a:ext cx="15090" cy="2534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6" name="Straight Arrow Connector 65"/>
              <p:cNvCxnSpPr/>
              <p:nvPr/>
            </p:nvCxnSpPr>
            <p:spPr bwMode="auto">
              <a:xfrm flipH="1">
                <a:off x="2821663" y="3051018"/>
                <a:ext cx="66392" cy="2746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1" name="Straight Arrow Connector 70"/>
              <p:cNvCxnSpPr/>
              <p:nvPr/>
            </p:nvCxnSpPr>
            <p:spPr bwMode="auto">
              <a:xfrm flipH="1">
                <a:off x="2537988" y="2990661"/>
                <a:ext cx="36214" cy="2866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1" name="Straight Arrow Connector 80"/>
              <p:cNvCxnSpPr/>
              <p:nvPr/>
            </p:nvCxnSpPr>
            <p:spPr bwMode="auto">
              <a:xfrm flipH="1">
                <a:off x="2797521" y="2794503"/>
                <a:ext cx="57338" cy="22331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5" name="Straight Arrow Connector 84"/>
              <p:cNvCxnSpPr/>
              <p:nvPr/>
            </p:nvCxnSpPr>
            <p:spPr bwMode="auto">
              <a:xfrm>
                <a:off x="2344848" y="2242242"/>
                <a:ext cx="21124" cy="1689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7" name="Straight Arrow Connector 86"/>
              <p:cNvCxnSpPr/>
              <p:nvPr/>
            </p:nvCxnSpPr>
            <p:spPr bwMode="auto">
              <a:xfrm>
                <a:off x="2770360" y="2242242"/>
                <a:ext cx="0" cy="1689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9" name="Straight Arrow Connector 88"/>
              <p:cNvCxnSpPr/>
              <p:nvPr/>
            </p:nvCxnSpPr>
            <p:spPr bwMode="auto">
              <a:xfrm>
                <a:off x="3174749" y="2242242"/>
                <a:ext cx="54320" cy="1689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1" name="Straight Arrow Connector 90"/>
              <p:cNvCxnSpPr/>
              <p:nvPr/>
            </p:nvCxnSpPr>
            <p:spPr bwMode="auto">
              <a:xfrm>
                <a:off x="3505200" y="2866930"/>
                <a:ext cx="38100" cy="1840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5" name="Straight Arrow Connector 94"/>
              <p:cNvCxnSpPr/>
              <p:nvPr/>
            </p:nvCxnSpPr>
            <p:spPr bwMode="auto">
              <a:xfrm flipH="1">
                <a:off x="3171731" y="2866930"/>
                <a:ext cx="3018" cy="1840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53" name="Straight Arrow Connector 5152"/>
              <p:cNvCxnSpPr/>
              <p:nvPr/>
            </p:nvCxnSpPr>
            <p:spPr bwMode="auto">
              <a:xfrm flipH="1">
                <a:off x="3063089" y="3134007"/>
                <a:ext cx="66392" cy="1916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55" name="Straight Arrow Connector 5154"/>
              <p:cNvCxnSpPr/>
              <p:nvPr/>
            </p:nvCxnSpPr>
            <p:spPr bwMode="auto">
              <a:xfrm flipH="1">
                <a:off x="2616451" y="3449370"/>
                <a:ext cx="81482" cy="24142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57" name="Straight Arrow Connector 5156"/>
              <p:cNvCxnSpPr/>
              <p:nvPr/>
            </p:nvCxnSpPr>
            <p:spPr bwMode="auto">
              <a:xfrm flipH="1">
                <a:off x="3063089" y="3512745"/>
                <a:ext cx="111660" cy="17805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59" name="Straight Arrow Connector 5158"/>
              <p:cNvCxnSpPr/>
              <p:nvPr/>
            </p:nvCxnSpPr>
            <p:spPr bwMode="auto">
              <a:xfrm>
                <a:off x="3814527" y="3376943"/>
                <a:ext cx="45267" cy="1931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61" name="Straight Arrow Connector 5160"/>
              <p:cNvCxnSpPr/>
              <p:nvPr/>
            </p:nvCxnSpPr>
            <p:spPr bwMode="auto">
              <a:xfrm>
                <a:off x="3669671" y="3090250"/>
                <a:ext cx="45268" cy="1871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63" name="Straight Arrow Connector 5162"/>
              <p:cNvCxnSpPr/>
              <p:nvPr/>
            </p:nvCxnSpPr>
            <p:spPr bwMode="auto">
              <a:xfrm flipH="1">
                <a:off x="3446352" y="3376943"/>
                <a:ext cx="58848" cy="1931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65" name="Straight Arrow Connector 5164"/>
              <p:cNvCxnSpPr/>
              <p:nvPr/>
            </p:nvCxnSpPr>
            <p:spPr bwMode="auto">
              <a:xfrm>
                <a:off x="3633457" y="3419192"/>
                <a:ext cx="3018" cy="1825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67" name="Straight Arrow Connector 5166"/>
              <p:cNvCxnSpPr/>
              <p:nvPr/>
            </p:nvCxnSpPr>
            <p:spPr bwMode="auto">
              <a:xfrm>
                <a:off x="3524250" y="3134007"/>
                <a:ext cx="0" cy="1916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69" name="Straight Arrow Connector 5168"/>
              <p:cNvCxnSpPr/>
              <p:nvPr/>
            </p:nvCxnSpPr>
            <p:spPr bwMode="auto">
              <a:xfrm flipH="1">
                <a:off x="3301497" y="3090250"/>
                <a:ext cx="57339" cy="2082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71" name="Straight Arrow Connector 5170"/>
              <p:cNvCxnSpPr/>
              <p:nvPr/>
            </p:nvCxnSpPr>
            <p:spPr bwMode="auto">
              <a:xfrm>
                <a:off x="3358836" y="2703968"/>
                <a:ext cx="0" cy="16296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73" name="Straight Arrow Connector 5172"/>
              <p:cNvCxnSpPr/>
              <p:nvPr/>
            </p:nvCxnSpPr>
            <p:spPr bwMode="auto">
              <a:xfrm flipH="1">
                <a:off x="3358836" y="3690796"/>
                <a:ext cx="116940" cy="1478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75" name="Straight Arrow Connector 5174"/>
              <p:cNvCxnSpPr/>
              <p:nvPr/>
            </p:nvCxnSpPr>
            <p:spPr bwMode="auto">
              <a:xfrm flipH="1">
                <a:off x="3096285" y="3727010"/>
                <a:ext cx="132784" cy="1418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77" name="Straight Arrow Connector 5176"/>
              <p:cNvCxnSpPr/>
              <p:nvPr/>
            </p:nvCxnSpPr>
            <p:spPr bwMode="auto">
              <a:xfrm flipH="1">
                <a:off x="2770360" y="3690796"/>
                <a:ext cx="84499" cy="1780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79" name="Straight Arrow Connector 5178"/>
              <p:cNvCxnSpPr/>
              <p:nvPr/>
            </p:nvCxnSpPr>
            <p:spPr bwMode="auto">
              <a:xfrm flipH="1">
                <a:off x="2854859" y="3419192"/>
                <a:ext cx="93553" cy="1825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81" name="Straight Arrow Connector 5180"/>
              <p:cNvCxnSpPr/>
              <p:nvPr/>
            </p:nvCxnSpPr>
            <p:spPr bwMode="auto">
              <a:xfrm flipH="1">
                <a:off x="3581400" y="3957859"/>
                <a:ext cx="133539" cy="1312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83" name="Straight Arrow Connector 5182"/>
              <p:cNvCxnSpPr/>
              <p:nvPr/>
            </p:nvCxnSpPr>
            <p:spPr bwMode="auto">
              <a:xfrm flipH="1">
                <a:off x="3837160" y="3690796"/>
                <a:ext cx="22634" cy="1478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85" name="Straight Arrow Connector 5184"/>
              <p:cNvCxnSpPr/>
              <p:nvPr/>
            </p:nvCxnSpPr>
            <p:spPr bwMode="auto">
              <a:xfrm flipH="1">
                <a:off x="3581400" y="3690796"/>
                <a:ext cx="110905" cy="1478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87" name="Straight Arrow Connector 5186"/>
              <p:cNvCxnSpPr/>
              <p:nvPr/>
            </p:nvCxnSpPr>
            <p:spPr bwMode="auto">
              <a:xfrm flipH="1">
                <a:off x="3358836" y="3932222"/>
                <a:ext cx="184464" cy="10662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89" name="Straight Arrow Connector 5188"/>
              <p:cNvCxnSpPr/>
              <p:nvPr/>
            </p:nvCxnSpPr>
            <p:spPr bwMode="auto">
              <a:xfrm flipH="1">
                <a:off x="2978590" y="3957859"/>
                <a:ext cx="150891" cy="1312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91" name="Straight Arrow Connector 5190"/>
              <p:cNvCxnSpPr/>
              <p:nvPr/>
            </p:nvCxnSpPr>
            <p:spPr bwMode="auto">
              <a:xfrm flipH="1">
                <a:off x="2657192" y="3932222"/>
                <a:ext cx="89026" cy="15692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93" name="Straight Arrow Connector 5192"/>
              <p:cNvCxnSpPr/>
              <p:nvPr/>
            </p:nvCxnSpPr>
            <p:spPr bwMode="auto">
              <a:xfrm>
                <a:off x="2411240" y="3797929"/>
                <a:ext cx="0" cy="1876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95" name="Straight Arrow Connector 5194"/>
              <p:cNvCxnSpPr/>
              <p:nvPr/>
            </p:nvCxnSpPr>
            <p:spPr bwMode="auto">
              <a:xfrm>
                <a:off x="2095877" y="3868848"/>
                <a:ext cx="101097" cy="1699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97" name="Straight Arrow Connector 5196"/>
              <p:cNvCxnSpPr/>
              <p:nvPr/>
            </p:nvCxnSpPr>
            <p:spPr bwMode="auto">
              <a:xfrm>
                <a:off x="2115493" y="3601770"/>
                <a:ext cx="81481" cy="1780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99" name="Straight Arrow Connector 5198"/>
              <p:cNvCxnSpPr/>
              <p:nvPr/>
            </p:nvCxnSpPr>
            <p:spPr bwMode="auto">
              <a:xfrm>
                <a:off x="2035520" y="2341830"/>
                <a:ext cx="40741" cy="21087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201" name="Straight Arrow Connector 5200"/>
              <p:cNvCxnSpPr/>
              <p:nvPr/>
            </p:nvCxnSpPr>
            <p:spPr bwMode="auto">
              <a:xfrm>
                <a:off x="1970638" y="4089149"/>
                <a:ext cx="105623" cy="1297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cxnSp>
          <p:nvCxnSpPr>
            <p:cNvPr id="180" name="Straight Arrow Connector 179"/>
            <p:cNvCxnSpPr/>
            <p:nvPr/>
          </p:nvCxnSpPr>
          <p:spPr bwMode="auto">
            <a:xfrm rot="10800000">
              <a:off x="7226978" y="5355879"/>
              <a:ext cx="762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1" name="Straight Arrow Connector 180"/>
            <p:cNvCxnSpPr/>
            <p:nvPr/>
          </p:nvCxnSpPr>
          <p:spPr bwMode="auto">
            <a:xfrm rot="10800000" flipH="1">
              <a:off x="7633629" y="5297786"/>
              <a:ext cx="3018" cy="2263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2" name="Straight Arrow Connector 181"/>
            <p:cNvCxnSpPr/>
            <p:nvPr/>
          </p:nvCxnSpPr>
          <p:spPr bwMode="auto">
            <a:xfrm rot="10800000" flipH="1">
              <a:off x="8101392" y="5318911"/>
              <a:ext cx="9053" cy="23237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3" name="Straight Arrow Connector 182"/>
            <p:cNvCxnSpPr/>
            <p:nvPr/>
          </p:nvCxnSpPr>
          <p:spPr bwMode="auto">
            <a:xfrm rot="10800000">
              <a:off x="8566136" y="5297786"/>
              <a:ext cx="21125" cy="2534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4" name="Straight Arrow Connector 183"/>
            <p:cNvCxnSpPr/>
            <p:nvPr/>
          </p:nvCxnSpPr>
          <p:spPr bwMode="auto">
            <a:xfrm rot="10800000">
              <a:off x="6704140" y="5650871"/>
              <a:ext cx="153909" cy="1750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5" name="Straight Arrow Connector 184"/>
            <p:cNvCxnSpPr/>
            <p:nvPr/>
          </p:nvCxnSpPr>
          <p:spPr bwMode="auto">
            <a:xfrm rot="10800000">
              <a:off x="6924441" y="5493944"/>
              <a:ext cx="138820" cy="1871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6" name="Straight Arrow Connector 185"/>
            <p:cNvCxnSpPr/>
            <p:nvPr/>
          </p:nvCxnSpPr>
          <p:spPr bwMode="auto">
            <a:xfrm rot="10800000">
              <a:off x="8692885" y="5032218"/>
              <a:ext cx="39232" cy="19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7" name="Straight Arrow Connector 186"/>
            <p:cNvCxnSpPr/>
            <p:nvPr/>
          </p:nvCxnSpPr>
          <p:spPr bwMode="auto">
            <a:xfrm rot="10800000" flipH="1">
              <a:off x="8339800" y="5059378"/>
              <a:ext cx="9053" cy="1931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8" name="Straight Arrow Connector 187"/>
            <p:cNvCxnSpPr/>
            <p:nvPr/>
          </p:nvCxnSpPr>
          <p:spPr bwMode="auto">
            <a:xfrm rot="10800000">
              <a:off x="8487673" y="4745525"/>
              <a:ext cx="27160" cy="2866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9" name="Straight Arrow Connector 188"/>
            <p:cNvCxnSpPr/>
            <p:nvPr/>
          </p:nvCxnSpPr>
          <p:spPr bwMode="auto">
            <a:xfrm rot="10800000">
              <a:off x="8732117" y="4510134"/>
              <a:ext cx="81481" cy="2716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0" name="Straight Arrow Connector 189"/>
            <p:cNvCxnSpPr/>
            <p:nvPr/>
          </p:nvCxnSpPr>
          <p:spPr bwMode="auto">
            <a:xfrm rot="10800000" flipH="1">
              <a:off x="8397138" y="4392439"/>
              <a:ext cx="15090" cy="2534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1" name="Straight Arrow Connector 190"/>
            <p:cNvCxnSpPr/>
            <p:nvPr/>
          </p:nvCxnSpPr>
          <p:spPr bwMode="auto">
            <a:xfrm rot="10800000" flipH="1">
              <a:off x="7920323" y="4697239"/>
              <a:ext cx="66392" cy="2746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2" name="Straight Arrow Connector 191"/>
            <p:cNvCxnSpPr/>
            <p:nvPr/>
          </p:nvCxnSpPr>
          <p:spPr bwMode="auto">
            <a:xfrm rot="10800000" flipH="1">
              <a:off x="8234176" y="4745525"/>
              <a:ext cx="36214" cy="2866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3" name="Straight Arrow Connector 192"/>
            <p:cNvCxnSpPr/>
            <p:nvPr/>
          </p:nvCxnSpPr>
          <p:spPr bwMode="auto">
            <a:xfrm rot="10800000" flipH="1">
              <a:off x="7953519" y="5005057"/>
              <a:ext cx="57338" cy="22331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4" name="Straight Arrow Connector 193"/>
            <p:cNvCxnSpPr/>
            <p:nvPr/>
          </p:nvCxnSpPr>
          <p:spPr bwMode="auto">
            <a:xfrm rot="10800000">
              <a:off x="8442406" y="5611639"/>
              <a:ext cx="21124" cy="1689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5" name="Straight Arrow Connector 194"/>
            <p:cNvCxnSpPr/>
            <p:nvPr/>
          </p:nvCxnSpPr>
          <p:spPr bwMode="auto">
            <a:xfrm rot="10800000">
              <a:off x="8038018" y="5611639"/>
              <a:ext cx="0" cy="1689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6" name="Straight Arrow Connector 195"/>
            <p:cNvCxnSpPr/>
            <p:nvPr/>
          </p:nvCxnSpPr>
          <p:spPr bwMode="auto">
            <a:xfrm rot="10800000">
              <a:off x="7579309" y="5611639"/>
              <a:ext cx="54320" cy="1689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7" name="Straight Arrow Connector 196"/>
            <p:cNvCxnSpPr/>
            <p:nvPr/>
          </p:nvCxnSpPr>
          <p:spPr bwMode="auto">
            <a:xfrm rot="10800000">
              <a:off x="7265078" y="4971861"/>
              <a:ext cx="38100" cy="1840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8" name="Straight Arrow Connector 197"/>
            <p:cNvCxnSpPr/>
            <p:nvPr/>
          </p:nvCxnSpPr>
          <p:spPr bwMode="auto">
            <a:xfrm rot="10800000" flipH="1">
              <a:off x="7633629" y="4971861"/>
              <a:ext cx="3018" cy="1840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9" name="Straight Arrow Connector 198"/>
            <p:cNvCxnSpPr/>
            <p:nvPr/>
          </p:nvCxnSpPr>
          <p:spPr bwMode="auto">
            <a:xfrm rot="10800000" flipH="1">
              <a:off x="7678897" y="4697239"/>
              <a:ext cx="66392" cy="1916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0" name="Straight Arrow Connector 199"/>
            <p:cNvCxnSpPr/>
            <p:nvPr/>
          </p:nvCxnSpPr>
          <p:spPr bwMode="auto">
            <a:xfrm rot="10800000" flipH="1">
              <a:off x="8110445" y="4332083"/>
              <a:ext cx="81482" cy="24142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1" name="Straight Arrow Connector 200"/>
            <p:cNvCxnSpPr/>
            <p:nvPr/>
          </p:nvCxnSpPr>
          <p:spPr bwMode="auto">
            <a:xfrm rot="10800000" flipH="1">
              <a:off x="7633629" y="4332083"/>
              <a:ext cx="111660" cy="17805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2" name="Straight Arrow Connector 201"/>
            <p:cNvCxnSpPr/>
            <p:nvPr/>
          </p:nvCxnSpPr>
          <p:spPr bwMode="auto">
            <a:xfrm rot="10800000">
              <a:off x="6948584" y="4452796"/>
              <a:ext cx="45267" cy="1931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3" name="Straight Arrow Connector 202"/>
            <p:cNvCxnSpPr/>
            <p:nvPr/>
          </p:nvCxnSpPr>
          <p:spPr bwMode="auto">
            <a:xfrm rot="10800000">
              <a:off x="7093439" y="4745525"/>
              <a:ext cx="45268" cy="1871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4" name="Straight Arrow Connector 203"/>
            <p:cNvCxnSpPr/>
            <p:nvPr/>
          </p:nvCxnSpPr>
          <p:spPr bwMode="auto">
            <a:xfrm rot="10800000" flipH="1">
              <a:off x="7303178" y="4452796"/>
              <a:ext cx="58848" cy="1931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5" name="Straight Arrow Connector 204"/>
            <p:cNvCxnSpPr/>
            <p:nvPr/>
          </p:nvCxnSpPr>
          <p:spPr bwMode="auto">
            <a:xfrm rot="10800000">
              <a:off x="7171903" y="4421109"/>
              <a:ext cx="3018" cy="1825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6" name="Straight Arrow Connector 205"/>
            <p:cNvCxnSpPr/>
            <p:nvPr/>
          </p:nvCxnSpPr>
          <p:spPr bwMode="auto">
            <a:xfrm rot="10800000">
              <a:off x="7284128" y="4697239"/>
              <a:ext cx="0" cy="1916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7" name="Straight Arrow Connector 206"/>
            <p:cNvCxnSpPr/>
            <p:nvPr/>
          </p:nvCxnSpPr>
          <p:spPr bwMode="auto">
            <a:xfrm rot="10800000" flipH="1">
              <a:off x="7449542" y="4724400"/>
              <a:ext cx="57339" cy="2082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8" name="Straight Arrow Connector 207"/>
            <p:cNvCxnSpPr/>
            <p:nvPr/>
          </p:nvCxnSpPr>
          <p:spPr bwMode="auto">
            <a:xfrm rot="10800000">
              <a:off x="7449542" y="5155949"/>
              <a:ext cx="0" cy="16296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9" name="Straight Arrow Connector 208"/>
            <p:cNvCxnSpPr/>
            <p:nvPr/>
          </p:nvCxnSpPr>
          <p:spPr bwMode="auto">
            <a:xfrm rot="10800000" flipH="1">
              <a:off x="7332602" y="4184210"/>
              <a:ext cx="116940" cy="1478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0" name="Straight Arrow Connector 209"/>
            <p:cNvCxnSpPr/>
            <p:nvPr/>
          </p:nvCxnSpPr>
          <p:spPr bwMode="auto">
            <a:xfrm rot="10800000" flipH="1">
              <a:off x="7579309" y="4154031"/>
              <a:ext cx="132784" cy="1418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1" name="Straight Arrow Connector 210"/>
            <p:cNvCxnSpPr/>
            <p:nvPr/>
          </p:nvCxnSpPr>
          <p:spPr bwMode="auto">
            <a:xfrm rot="10800000" flipH="1">
              <a:off x="7953519" y="4154031"/>
              <a:ext cx="84499" cy="1780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2" name="Straight Arrow Connector 211"/>
            <p:cNvCxnSpPr/>
            <p:nvPr/>
          </p:nvCxnSpPr>
          <p:spPr bwMode="auto">
            <a:xfrm rot="10800000" flipH="1">
              <a:off x="7859966" y="4421109"/>
              <a:ext cx="93553" cy="1825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3" name="Straight Arrow Connector 212"/>
            <p:cNvCxnSpPr/>
            <p:nvPr/>
          </p:nvCxnSpPr>
          <p:spPr bwMode="auto">
            <a:xfrm rot="10800000" flipH="1">
              <a:off x="7093439" y="3933730"/>
              <a:ext cx="133539" cy="1312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4" name="Straight Arrow Connector 213"/>
            <p:cNvCxnSpPr/>
            <p:nvPr/>
          </p:nvCxnSpPr>
          <p:spPr bwMode="auto">
            <a:xfrm rot="10800000" flipH="1">
              <a:off x="6948584" y="4184210"/>
              <a:ext cx="22634" cy="1478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5" name="Straight Arrow Connector 214"/>
            <p:cNvCxnSpPr/>
            <p:nvPr/>
          </p:nvCxnSpPr>
          <p:spPr bwMode="auto">
            <a:xfrm rot="10800000" flipH="1">
              <a:off x="7116073" y="4184210"/>
              <a:ext cx="110905" cy="1478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6" name="Straight Arrow Connector 215"/>
            <p:cNvCxnSpPr/>
            <p:nvPr/>
          </p:nvCxnSpPr>
          <p:spPr bwMode="auto">
            <a:xfrm rot="10800000" flipH="1">
              <a:off x="7265078" y="3984032"/>
              <a:ext cx="184464" cy="10662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7" name="Straight Arrow Connector 216"/>
            <p:cNvCxnSpPr/>
            <p:nvPr/>
          </p:nvCxnSpPr>
          <p:spPr bwMode="auto">
            <a:xfrm rot="10800000" flipH="1">
              <a:off x="7678897" y="3933730"/>
              <a:ext cx="150891" cy="1312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8" name="Straight Arrow Connector 217"/>
            <p:cNvCxnSpPr/>
            <p:nvPr/>
          </p:nvCxnSpPr>
          <p:spPr bwMode="auto">
            <a:xfrm rot="10800000" flipH="1">
              <a:off x="8062160" y="3933730"/>
              <a:ext cx="89026" cy="15692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9" name="Straight Arrow Connector 218"/>
            <p:cNvCxnSpPr/>
            <p:nvPr/>
          </p:nvCxnSpPr>
          <p:spPr bwMode="auto">
            <a:xfrm rot="10800000">
              <a:off x="8397138" y="4037345"/>
              <a:ext cx="0" cy="1876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0" name="Straight Arrow Connector 219"/>
            <p:cNvCxnSpPr/>
            <p:nvPr/>
          </p:nvCxnSpPr>
          <p:spPr bwMode="auto">
            <a:xfrm rot="10800000">
              <a:off x="8611404" y="3984032"/>
              <a:ext cx="101097" cy="1699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1" name="Straight Arrow Connector 220"/>
            <p:cNvCxnSpPr/>
            <p:nvPr/>
          </p:nvCxnSpPr>
          <p:spPr bwMode="auto">
            <a:xfrm rot="10800000">
              <a:off x="8611404" y="4243057"/>
              <a:ext cx="81481" cy="1780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2" name="Straight Arrow Connector 221"/>
            <p:cNvCxnSpPr/>
            <p:nvPr/>
          </p:nvCxnSpPr>
          <p:spPr bwMode="auto">
            <a:xfrm rot="10800000">
              <a:off x="8732117" y="5470179"/>
              <a:ext cx="40741" cy="21087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3" name="Straight Arrow Connector 222"/>
            <p:cNvCxnSpPr/>
            <p:nvPr/>
          </p:nvCxnSpPr>
          <p:spPr bwMode="auto">
            <a:xfrm rot="10800000">
              <a:off x="8732117" y="3803964"/>
              <a:ext cx="105623" cy="1297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269" name="Group 268"/>
            <p:cNvGrpSpPr/>
            <p:nvPr/>
          </p:nvGrpSpPr>
          <p:grpSpPr>
            <a:xfrm rot="20045551" flipH="1">
              <a:off x="6520721" y="1996981"/>
              <a:ext cx="1922212" cy="1747319"/>
              <a:chOff x="1970638" y="2471596"/>
              <a:chExt cx="1922212" cy="1747319"/>
            </a:xfrm>
          </p:grpSpPr>
          <p:cxnSp>
            <p:nvCxnSpPr>
              <p:cNvPr id="271" name="Straight Arrow Connector 270"/>
              <p:cNvCxnSpPr/>
              <p:nvPr/>
            </p:nvCxnSpPr>
            <p:spPr bwMode="auto">
              <a:xfrm rot="20045551" flipH="1">
                <a:off x="3026771" y="2532794"/>
                <a:ext cx="200047" cy="19232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2" name="Straight Arrow Connector 271"/>
              <p:cNvCxnSpPr/>
              <p:nvPr/>
            </p:nvCxnSpPr>
            <p:spPr bwMode="auto">
              <a:xfrm flipH="1">
                <a:off x="2697933" y="2471596"/>
                <a:ext cx="9053" cy="23237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6" name="Straight Arrow Connector 275"/>
              <p:cNvCxnSpPr/>
              <p:nvPr/>
            </p:nvCxnSpPr>
            <p:spPr bwMode="auto">
              <a:xfrm>
                <a:off x="2076261" y="2794503"/>
                <a:ext cx="39232" cy="19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7" name="Straight Arrow Connector 276"/>
              <p:cNvCxnSpPr/>
              <p:nvPr/>
            </p:nvCxnSpPr>
            <p:spPr bwMode="auto">
              <a:xfrm flipH="1">
                <a:off x="2459525" y="2770360"/>
                <a:ext cx="9053" cy="1931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8" name="Straight Arrow Connector 277"/>
              <p:cNvCxnSpPr/>
              <p:nvPr/>
            </p:nvCxnSpPr>
            <p:spPr bwMode="auto">
              <a:xfrm>
                <a:off x="2293545" y="2990661"/>
                <a:ext cx="27160" cy="2866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9" name="Straight Arrow Connector 278"/>
              <p:cNvCxnSpPr/>
              <p:nvPr/>
            </p:nvCxnSpPr>
            <p:spPr bwMode="auto">
              <a:xfrm>
                <a:off x="1994780" y="3241141"/>
                <a:ext cx="81481" cy="2716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0" name="Straight Arrow Connector 279"/>
              <p:cNvCxnSpPr/>
              <p:nvPr/>
            </p:nvCxnSpPr>
            <p:spPr bwMode="auto">
              <a:xfrm flipH="1">
                <a:off x="2396150" y="3376943"/>
                <a:ext cx="15090" cy="2534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1" name="Straight Arrow Connector 280"/>
              <p:cNvCxnSpPr/>
              <p:nvPr/>
            </p:nvCxnSpPr>
            <p:spPr bwMode="auto">
              <a:xfrm flipH="1">
                <a:off x="2821663" y="3051018"/>
                <a:ext cx="66392" cy="2746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2" name="Straight Arrow Connector 281"/>
              <p:cNvCxnSpPr/>
              <p:nvPr/>
            </p:nvCxnSpPr>
            <p:spPr bwMode="auto">
              <a:xfrm flipH="1">
                <a:off x="2537988" y="2990661"/>
                <a:ext cx="36214" cy="2866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3" name="Straight Arrow Connector 282"/>
              <p:cNvCxnSpPr/>
              <p:nvPr/>
            </p:nvCxnSpPr>
            <p:spPr bwMode="auto">
              <a:xfrm flipH="1">
                <a:off x="2797521" y="2794503"/>
                <a:ext cx="57338" cy="22331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7" name="Straight Arrow Connector 286"/>
              <p:cNvCxnSpPr/>
              <p:nvPr/>
            </p:nvCxnSpPr>
            <p:spPr bwMode="auto">
              <a:xfrm rot="20045551" flipH="1">
                <a:off x="3403167" y="2890399"/>
                <a:ext cx="141419" cy="14776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8" name="Straight Arrow Connector 287"/>
              <p:cNvCxnSpPr/>
              <p:nvPr/>
            </p:nvCxnSpPr>
            <p:spPr bwMode="auto">
              <a:xfrm flipH="1">
                <a:off x="3171731" y="2866930"/>
                <a:ext cx="3018" cy="1840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9" name="Straight Arrow Connector 288"/>
              <p:cNvCxnSpPr/>
              <p:nvPr/>
            </p:nvCxnSpPr>
            <p:spPr bwMode="auto">
              <a:xfrm flipH="1">
                <a:off x="3063089" y="3134007"/>
                <a:ext cx="66392" cy="1916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0" name="Straight Arrow Connector 289"/>
              <p:cNvCxnSpPr/>
              <p:nvPr/>
            </p:nvCxnSpPr>
            <p:spPr bwMode="auto">
              <a:xfrm flipH="1">
                <a:off x="2616451" y="3449370"/>
                <a:ext cx="81482" cy="24142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1" name="Straight Arrow Connector 290"/>
              <p:cNvCxnSpPr/>
              <p:nvPr/>
            </p:nvCxnSpPr>
            <p:spPr bwMode="auto">
              <a:xfrm flipH="1">
                <a:off x="3063089" y="3512745"/>
                <a:ext cx="111660" cy="17805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2" name="Straight Arrow Connector 291"/>
              <p:cNvCxnSpPr/>
              <p:nvPr/>
            </p:nvCxnSpPr>
            <p:spPr bwMode="auto">
              <a:xfrm rot="20045551" flipH="1">
                <a:off x="3724937" y="3397551"/>
                <a:ext cx="135836" cy="1804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3" name="Straight Arrow Connector 292"/>
              <p:cNvCxnSpPr/>
              <p:nvPr/>
            </p:nvCxnSpPr>
            <p:spPr bwMode="auto">
              <a:xfrm>
                <a:off x="3669671" y="3090250"/>
                <a:ext cx="45268" cy="1871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4" name="Straight Arrow Connector 293"/>
              <p:cNvCxnSpPr/>
              <p:nvPr/>
            </p:nvCxnSpPr>
            <p:spPr bwMode="auto">
              <a:xfrm flipH="1">
                <a:off x="3446352" y="3376943"/>
                <a:ext cx="58848" cy="1931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5" name="Straight Arrow Connector 294"/>
              <p:cNvCxnSpPr/>
              <p:nvPr/>
            </p:nvCxnSpPr>
            <p:spPr bwMode="auto">
              <a:xfrm>
                <a:off x="3633457" y="3419192"/>
                <a:ext cx="3018" cy="1825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6" name="Straight Arrow Connector 295"/>
              <p:cNvCxnSpPr/>
              <p:nvPr/>
            </p:nvCxnSpPr>
            <p:spPr bwMode="auto">
              <a:xfrm>
                <a:off x="3524250" y="3134007"/>
                <a:ext cx="0" cy="1916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7" name="Straight Arrow Connector 296"/>
              <p:cNvCxnSpPr/>
              <p:nvPr/>
            </p:nvCxnSpPr>
            <p:spPr bwMode="auto">
              <a:xfrm flipH="1">
                <a:off x="3301497" y="3090250"/>
                <a:ext cx="57339" cy="2082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8" name="Straight Arrow Connector 297"/>
              <p:cNvCxnSpPr/>
              <p:nvPr/>
            </p:nvCxnSpPr>
            <p:spPr bwMode="auto">
              <a:xfrm>
                <a:off x="3358836" y="2703968"/>
                <a:ext cx="0" cy="16296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9" name="Straight Arrow Connector 298"/>
              <p:cNvCxnSpPr/>
              <p:nvPr/>
            </p:nvCxnSpPr>
            <p:spPr bwMode="auto">
              <a:xfrm flipH="1">
                <a:off x="3358836" y="3690796"/>
                <a:ext cx="116940" cy="1478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0" name="Straight Arrow Connector 299"/>
              <p:cNvCxnSpPr/>
              <p:nvPr/>
            </p:nvCxnSpPr>
            <p:spPr bwMode="auto">
              <a:xfrm flipH="1">
                <a:off x="3096285" y="3727010"/>
                <a:ext cx="132784" cy="1418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1" name="Straight Arrow Connector 300"/>
              <p:cNvCxnSpPr/>
              <p:nvPr/>
            </p:nvCxnSpPr>
            <p:spPr bwMode="auto">
              <a:xfrm flipH="1">
                <a:off x="2770360" y="3690796"/>
                <a:ext cx="84499" cy="1780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2" name="Straight Arrow Connector 301"/>
              <p:cNvCxnSpPr/>
              <p:nvPr/>
            </p:nvCxnSpPr>
            <p:spPr bwMode="auto">
              <a:xfrm flipH="1">
                <a:off x="2854859" y="3419192"/>
                <a:ext cx="93553" cy="1825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3" name="Straight Arrow Connector 302"/>
              <p:cNvCxnSpPr/>
              <p:nvPr/>
            </p:nvCxnSpPr>
            <p:spPr bwMode="auto">
              <a:xfrm flipH="1">
                <a:off x="3581400" y="3957859"/>
                <a:ext cx="133539" cy="1312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4" name="Straight Arrow Connector 303"/>
              <p:cNvCxnSpPr/>
              <p:nvPr/>
            </p:nvCxnSpPr>
            <p:spPr bwMode="auto">
              <a:xfrm rot="20045551" flipH="1">
                <a:off x="3750571" y="3715919"/>
                <a:ext cx="142279" cy="1185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5" name="Straight Arrow Connector 304"/>
              <p:cNvCxnSpPr/>
              <p:nvPr/>
            </p:nvCxnSpPr>
            <p:spPr bwMode="auto">
              <a:xfrm flipH="1">
                <a:off x="3581400" y="3690796"/>
                <a:ext cx="110905" cy="1478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6" name="Straight Arrow Connector 305"/>
              <p:cNvCxnSpPr/>
              <p:nvPr/>
            </p:nvCxnSpPr>
            <p:spPr bwMode="auto">
              <a:xfrm flipH="1">
                <a:off x="3358836" y="3932222"/>
                <a:ext cx="184464" cy="10662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7" name="Straight Arrow Connector 306"/>
              <p:cNvCxnSpPr/>
              <p:nvPr/>
            </p:nvCxnSpPr>
            <p:spPr bwMode="auto">
              <a:xfrm flipH="1">
                <a:off x="2978590" y="3957859"/>
                <a:ext cx="150891" cy="1312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8" name="Straight Arrow Connector 307"/>
              <p:cNvCxnSpPr/>
              <p:nvPr/>
            </p:nvCxnSpPr>
            <p:spPr bwMode="auto">
              <a:xfrm flipH="1">
                <a:off x="2657192" y="3932222"/>
                <a:ext cx="89026" cy="15692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9" name="Straight Arrow Connector 308"/>
              <p:cNvCxnSpPr/>
              <p:nvPr/>
            </p:nvCxnSpPr>
            <p:spPr bwMode="auto">
              <a:xfrm>
                <a:off x="2411240" y="3797929"/>
                <a:ext cx="0" cy="1876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0" name="Straight Arrow Connector 309"/>
              <p:cNvCxnSpPr/>
              <p:nvPr/>
            </p:nvCxnSpPr>
            <p:spPr bwMode="auto">
              <a:xfrm>
                <a:off x="2095877" y="3868848"/>
                <a:ext cx="101097" cy="1699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1" name="Straight Arrow Connector 310"/>
              <p:cNvCxnSpPr/>
              <p:nvPr/>
            </p:nvCxnSpPr>
            <p:spPr bwMode="auto">
              <a:xfrm>
                <a:off x="2115493" y="3601770"/>
                <a:ext cx="81481" cy="1780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3" name="Straight Arrow Connector 312"/>
              <p:cNvCxnSpPr/>
              <p:nvPr/>
            </p:nvCxnSpPr>
            <p:spPr bwMode="auto">
              <a:xfrm>
                <a:off x="1970638" y="4089149"/>
                <a:ext cx="105623" cy="1297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6" name="Group 5"/>
            <p:cNvGrpSpPr/>
            <p:nvPr/>
          </p:nvGrpSpPr>
          <p:grpSpPr>
            <a:xfrm rot="20944560">
              <a:off x="4690629" y="4698016"/>
              <a:ext cx="984412" cy="1388201"/>
              <a:chOff x="4735011" y="4694407"/>
              <a:chExt cx="984412" cy="1388201"/>
            </a:xfrm>
          </p:grpSpPr>
          <p:cxnSp>
            <p:nvCxnSpPr>
              <p:cNvPr id="168" name="Straight Arrow Connector 167"/>
              <p:cNvCxnSpPr/>
              <p:nvPr/>
            </p:nvCxnSpPr>
            <p:spPr bwMode="auto">
              <a:xfrm rot="10800000">
                <a:off x="5567930" y="5862307"/>
                <a:ext cx="39232" cy="19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69" name="Straight Arrow Connector 168"/>
              <p:cNvCxnSpPr/>
              <p:nvPr/>
            </p:nvCxnSpPr>
            <p:spPr bwMode="auto">
              <a:xfrm rot="10800000" flipH="1">
                <a:off x="5214845" y="5889467"/>
                <a:ext cx="9053" cy="1931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0" name="Straight Arrow Connector 169"/>
              <p:cNvCxnSpPr/>
              <p:nvPr/>
            </p:nvCxnSpPr>
            <p:spPr bwMode="auto">
              <a:xfrm rot="10800000">
                <a:off x="5362718" y="5575614"/>
                <a:ext cx="27160" cy="2866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1" name="Straight Arrow Connector 170"/>
              <p:cNvCxnSpPr/>
              <p:nvPr/>
            </p:nvCxnSpPr>
            <p:spPr bwMode="auto">
              <a:xfrm rot="10800000">
                <a:off x="5607162" y="5340223"/>
                <a:ext cx="81481" cy="2716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2" name="Straight Arrow Connector 171"/>
              <p:cNvCxnSpPr/>
              <p:nvPr/>
            </p:nvCxnSpPr>
            <p:spPr bwMode="auto">
              <a:xfrm rot="10800000" flipH="1">
                <a:off x="5272183" y="5222528"/>
                <a:ext cx="15090" cy="2534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3" name="Straight Arrow Connector 172"/>
              <p:cNvCxnSpPr/>
              <p:nvPr/>
            </p:nvCxnSpPr>
            <p:spPr bwMode="auto">
              <a:xfrm rot="10800000" flipH="1">
                <a:off x="4795368" y="5527328"/>
                <a:ext cx="66392" cy="2746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4" name="Straight Arrow Connector 173"/>
              <p:cNvCxnSpPr/>
              <p:nvPr/>
            </p:nvCxnSpPr>
            <p:spPr bwMode="auto">
              <a:xfrm rot="10800000" flipH="1">
                <a:off x="5109221" y="5575614"/>
                <a:ext cx="36214" cy="2866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5" name="Straight Arrow Connector 174"/>
              <p:cNvCxnSpPr/>
              <p:nvPr/>
            </p:nvCxnSpPr>
            <p:spPr bwMode="auto">
              <a:xfrm rot="10800000" flipH="1">
                <a:off x="4828564" y="5835146"/>
                <a:ext cx="57338" cy="22331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8" name="Straight Arrow Connector 177"/>
              <p:cNvCxnSpPr/>
              <p:nvPr/>
            </p:nvCxnSpPr>
            <p:spPr bwMode="auto">
              <a:xfrm rot="10800000" flipH="1">
                <a:off x="4985490" y="5162172"/>
                <a:ext cx="81482" cy="24142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4" name="Straight Arrow Connector 223"/>
              <p:cNvCxnSpPr/>
              <p:nvPr/>
            </p:nvCxnSpPr>
            <p:spPr bwMode="auto">
              <a:xfrm rot="10800000" flipH="1">
                <a:off x="4828564" y="4984120"/>
                <a:ext cx="84499" cy="1780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5" name="Straight Arrow Connector 224"/>
              <p:cNvCxnSpPr/>
              <p:nvPr/>
            </p:nvCxnSpPr>
            <p:spPr bwMode="auto">
              <a:xfrm rot="10800000" flipH="1">
                <a:off x="4735011" y="5251198"/>
                <a:ext cx="93553" cy="1825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6" name="Straight Arrow Connector 225"/>
              <p:cNvCxnSpPr/>
              <p:nvPr/>
            </p:nvCxnSpPr>
            <p:spPr bwMode="auto">
              <a:xfrm rot="10800000" flipH="1">
                <a:off x="4937205" y="4763819"/>
                <a:ext cx="89026" cy="15692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7" name="Straight Arrow Connector 226"/>
              <p:cNvCxnSpPr/>
              <p:nvPr/>
            </p:nvCxnSpPr>
            <p:spPr bwMode="auto">
              <a:xfrm rot="10800000">
                <a:off x="5272183" y="4867434"/>
                <a:ext cx="0" cy="1876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8" name="Straight Arrow Connector 227"/>
              <p:cNvCxnSpPr/>
              <p:nvPr/>
            </p:nvCxnSpPr>
            <p:spPr bwMode="auto">
              <a:xfrm rot="10800000">
                <a:off x="5486449" y="4814121"/>
                <a:ext cx="101097" cy="1699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9" name="Straight Arrow Connector 228"/>
              <p:cNvCxnSpPr/>
              <p:nvPr/>
            </p:nvCxnSpPr>
            <p:spPr bwMode="auto">
              <a:xfrm rot="10800000">
                <a:off x="5486449" y="5073146"/>
                <a:ext cx="81481" cy="1780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1" name="Straight Arrow Connector 230"/>
              <p:cNvCxnSpPr/>
              <p:nvPr/>
            </p:nvCxnSpPr>
            <p:spPr bwMode="auto">
              <a:xfrm rot="655440" flipH="1" flipV="1">
                <a:off x="5548463" y="4694407"/>
                <a:ext cx="170960" cy="536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cxnSp>
          <p:nvCxnSpPr>
            <p:cNvPr id="9" name="Straight Arrow Connector 8"/>
            <p:cNvCxnSpPr/>
            <p:nvPr/>
          </p:nvCxnSpPr>
          <p:spPr bwMode="auto">
            <a:xfrm flipV="1">
              <a:off x="7514656" y="3727010"/>
              <a:ext cx="212769" cy="6673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flipV="1">
              <a:off x="7859965" y="3719478"/>
              <a:ext cx="193843" cy="6034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a:off x="7906742" y="3512745"/>
              <a:ext cx="194649" cy="432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a:off x="8397138" y="3323427"/>
              <a:ext cx="8778" cy="1802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a:off x="8205844" y="3413559"/>
              <a:ext cx="124528" cy="5174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flipV="1">
              <a:off x="8268108" y="3646770"/>
              <a:ext cx="33717" cy="1028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H="1" flipV="1">
              <a:off x="8536734" y="3646230"/>
              <a:ext cx="156151" cy="2724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H="1">
              <a:off x="8614809" y="3409286"/>
              <a:ext cx="97692" cy="4942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flipH="1">
              <a:off x="8576698" y="2866930"/>
              <a:ext cx="34706" cy="12373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flipH="1">
              <a:off x="8536734" y="2601318"/>
              <a:ext cx="39621" cy="2014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a:off x="8452968" y="2147199"/>
              <a:ext cx="10562" cy="2204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5" name="Straight Arrow Connector 64"/>
            <p:cNvCxnSpPr/>
            <p:nvPr/>
          </p:nvCxnSpPr>
          <p:spPr bwMode="auto">
            <a:xfrm flipH="1">
              <a:off x="8652144" y="2236042"/>
              <a:ext cx="60357" cy="2443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8" name="Straight Arrow Connector 67"/>
            <p:cNvCxnSpPr/>
            <p:nvPr/>
          </p:nvCxnSpPr>
          <p:spPr bwMode="auto">
            <a:xfrm flipH="1">
              <a:off x="8712501" y="2667000"/>
              <a:ext cx="39986" cy="1669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0" name="Straight Arrow Connector 69"/>
            <p:cNvCxnSpPr/>
            <p:nvPr/>
          </p:nvCxnSpPr>
          <p:spPr bwMode="auto">
            <a:xfrm flipH="1">
              <a:off x="8594051" y="2046509"/>
              <a:ext cx="20758" cy="22633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3" name="Straight Arrow Connector 72"/>
            <p:cNvCxnSpPr/>
            <p:nvPr/>
          </p:nvCxnSpPr>
          <p:spPr bwMode="auto">
            <a:xfrm>
              <a:off x="8205844" y="2046509"/>
              <a:ext cx="28331" cy="1490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5" name="Straight Arrow Connector 74"/>
            <p:cNvCxnSpPr/>
            <p:nvPr/>
          </p:nvCxnSpPr>
          <p:spPr bwMode="auto">
            <a:xfrm>
              <a:off x="6204879" y="2159674"/>
              <a:ext cx="130332" cy="18215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7" name="Straight Arrow Connector 76"/>
            <p:cNvCxnSpPr/>
            <p:nvPr/>
          </p:nvCxnSpPr>
          <p:spPr bwMode="auto">
            <a:xfrm>
              <a:off x="4830072" y="2098254"/>
              <a:ext cx="8199" cy="1377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9" name="Straight Arrow Connector 78"/>
            <p:cNvCxnSpPr/>
            <p:nvPr/>
          </p:nvCxnSpPr>
          <p:spPr bwMode="auto">
            <a:xfrm flipH="1">
              <a:off x="5128238" y="2098254"/>
              <a:ext cx="17777" cy="15915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2" name="Straight Arrow Connector 81"/>
            <p:cNvCxnSpPr/>
            <p:nvPr/>
          </p:nvCxnSpPr>
          <p:spPr bwMode="auto">
            <a:xfrm>
              <a:off x="5541222" y="2121055"/>
              <a:ext cx="0" cy="1211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4" name="Straight Arrow Connector 83"/>
            <p:cNvCxnSpPr/>
            <p:nvPr/>
          </p:nvCxnSpPr>
          <p:spPr bwMode="auto">
            <a:xfrm>
              <a:off x="5732401" y="2098254"/>
              <a:ext cx="0" cy="2284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8" name="Straight Arrow Connector 87"/>
            <p:cNvCxnSpPr/>
            <p:nvPr/>
          </p:nvCxnSpPr>
          <p:spPr bwMode="auto">
            <a:xfrm>
              <a:off x="6055308" y="2077931"/>
              <a:ext cx="57339" cy="13745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2" name="Straight Arrow Connector 91"/>
            <p:cNvCxnSpPr/>
            <p:nvPr/>
          </p:nvCxnSpPr>
          <p:spPr bwMode="auto">
            <a:xfrm>
              <a:off x="6498928" y="2077931"/>
              <a:ext cx="138820" cy="15811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4" name="Straight Arrow Connector 93"/>
            <p:cNvCxnSpPr/>
            <p:nvPr/>
          </p:nvCxnSpPr>
          <p:spPr bwMode="auto">
            <a:xfrm>
              <a:off x="6446116" y="2750454"/>
              <a:ext cx="122222" cy="1783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9" name="Straight Arrow Connector 128"/>
            <p:cNvCxnSpPr/>
            <p:nvPr/>
          </p:nvCxnSpPr>
          <p:spPr bwMode="auto">
            <a:xfrm flipH="1">
              <a:off x="5394259" y="4184210"/>
              <a:ext cx="185742" cy="739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1" name="Straight Arrow Connector 130"/>
            <p:cNvCxnSpPr/>
            <p:nvPr/>
          </p:nvCxnSpPr>
          <p:spPr bwMode="auto">
            <a:xfrm flipH="1">
              <a:off x="5265622" y="4452796"/>
              <a:ext cx="145381"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3" name="Straight Arrow Connector 132"/>
            <p:cNvCxnSpPr/>
            <p:nvPr/>
          </p:nvCxnSpPr>
          <p:spPr bwMode="auto">
            <a:xfrm>
              <a:off x="5109221" y="4154032"/>
              <a:ext cx="10562" cy="10411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9" name="Straight Arrow Connector 138"/>
            <p:cNvCxnSpPr/>
            <p:nvPr/>
          </p:nvCxnSpPr>
          <p:spPr bwMode="auto">
            <a:xfrm>
              <a:off x="4773126" y="4510134"/>
              <a:ext cx="65145"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65" name="Straight Arrow Connector 164"/>
            <p:cNvCxnSpPr/>
            <p:nvPr/>
          </p:nvCxnSpPr>
          <p:spPr bwMode="auto">
            <a:xfrm flipV="1">
              <a:off x="4799985" y="4603688"/>
              <a:ext cx="34186" cy="9355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49" name="Straight Arrow Connector 2048"/>
            <p:cNvCxnSpPr/>
            <p:nvPr/>
          </p:nvCxnSpPr>
          <p:spPr bwMode="auto">
            <a:xfrm flipV="1">
              <a:off x="4996053" y="4645936"/>
              <a:ext cx="32301" cy="13580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52" name="Straight Arrow Connector 2051"/>
            <p:cNvCxnSpPr/>
            <p:nvPr/>
          </p:nvCxnSpPr>
          <p:spPr bwMode="auto">
            <a:xfrm flipH="1" flipV="1">
              <a:off x="5165051" y="4603688"/>
              <a:ext cx="93337" cy="830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56" name="Straight Arrow Connector 2055"/>
            <p:cNvCxnSpPr/>
            <p:nvPr/>
          </p:nvCxnSpPr>
          <p:spPr bwMode="auto">
            <a:xfrm flipH="1" flipV="1">
              <a:off x="5612482" y="4461463"/>
              <a:ext cx="119919" cy="4867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58" name="Straight Arrow Connector 2057"/>
            <p:cNvCxnSpPr/>
            <p:nvPr/>
          </p:nvCxnSpPr>
          <p:spPr bwMode="auto">
            <a:xfrm flipH="1">
              <a:off x="5850096" y="4295870"/>
              <a:ext cx="13278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60" name="Straight Arrow Connector 2059"/>
            <p:cNvCxnSpPr/>
            <p:nvPr/>
          </p:nvCxnSpPr>
          <p:spPr bwMode="auto">
            <a:xfrm flipH="1">
              <a:off x="6055308" y="4218915"/>
              <a:ext cx="149571" cy="392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62" name="Straight Arrow Connector 2061"/>
            <p:cNvCxnSpPr/>
            <p:nvPr/>
          </p:nvCxnSpPr>
          <p:spPr bwMode="auto">
            <a:xfrm flipH="1" flipV="1">
              <a:off x="5955720" y="4549366"/>
              <a:ext cx="249159" cy="543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64" name="Straight Arrow Connector 2063"/>
            <p:cNvCxnSpPr/>
            <p:nvPr/>
          </p:nvCxnSpPr>
          <p:spPr bwMode="auto">
            <a:xfrm flipH="1" flipV="1">
              <a:off x="5655446" y="4781739"/>
              <a:ext cx="227846" cy="15089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66" name="Straight Arrow Connector 2065"/>
            <p:cNvCxnSpPr/>
            <p:nvPr/>
          </p:nvCxnSpPr>
          <p:spPr bwMode="auto">
            <a:xfrm flipH="1" flipV="1">
              <a:off x="5678221" y="5059378"/>
              <a:ext cx="205071" cy="14879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68" name="Straight Arrow Connector 2067"/>
            <p:cNvCxnSpPr/>
            <p:nvPr/>
          </p:nvCxnSpPr>
          <p:spPr bwMode="auto">
            <a:xfrm flipH="1" flipV="1">
              <a:off x="5982880" y="4759852"/>
              <a:ext cx="147213" cy="9303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70" name="Straight Arrow Connector 2069"/>
            <p:cNvCxnSpPr/>
            <p:nvPr/>
          </p:nvCxnSpPr>
          <p:spPr bwMode="auto">
            <a:xfrm flipH="1" flipV="1">
              <a:off x="6297111" y="4332083"/>
              <a:ext cx="171639" cy="6035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72" name="Straight Arrow Connector 2071"/>
            <p:cNvCxnSpPr/>
            <p:nvPr/>
          </p:nvCxnSpPr>
          <p:spPr bwMode="auto">
            <a:xfrm flipH="1" flipV="1">
              <a:off x="6568338" y="4362261"/>
              <a:ext cx="104960" cy="15692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74" name="Straight Arrow Connector 2073"/>
            <p:cNvCxnSpPr/>
            <p:nvPr/>
          </p:nvCxnSpPr>
          <p:spPr bwMode="auto">
            <a:xfrm flipH="1" flipV="1">
              <a:off x="6727160" y="4603688"/>
              <a:ext cx="61234" cy="1561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76" name="Straight Arrow Connector 2075"/>
            <p:cNvCxnSpPr/>
            <p:nvPr/>
          </p:nvCxnSpPr>
          <p:spPr bwMode="auto">
            <a:xfrm flipH="1" flipV="1">
              <a:off x="6869157" y="4871963"/>
              <a:ext cx="79426" cy="22963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78" name="Straight Arrow Connector 2077"/>
            <p:cNvCxnSpPr/>
            <p:nvPr/>
          </p:nvCxnSpPr>
          <p:spPr bwMode="auto">
            <a:xfrm flipV="1">
              <a:off x="6858049" y="3953847"/>
              <a:ext cx="172809" cy="568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9" name="Straight Arrow Connector 248"/>
            <p:cNvCxnSpPr/>
            <p:nvPr/>
          </p:nvCxnSpPr>
          <p:spPr bwMode="auto">
            <a:xfrm flipV="1">
              <a:off x="7265077" y="3872118"/>
              <a:ext cx="160462" cy="601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1" name="Straight Arrow Connector 250"/>
            <p:cNvCxnSpPr/>
            <p:nvPr/>
          </p:nvCxnSpPr>
          <p:spPr bwMode="auto">
            <a:xfrm flipH="1">
              <a:off x="6382930" y="4131147"/>
              <a:ext cx="185408" cy="2288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3" name="Straight Arrow Connector 252"/>
            <p:cNvCxnSpPr/>
            <p:nvPr/>
          </p:nvCxnSpPr>
          <p:spPr bwMode="auto">
            <a:xfrm flipH="1" flipV="1">
              <a:off x="6704140" y="4090657"/>
              <a:ext cx="123582" cy="20521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5" name="Straight Arrow Connector 254"/>
            <p:cNvCxnSpPr/>
            <p:nvPr/>
          </p:nvCxnSpPr>
          <p:spPr bwMode="auto">
            <a:xfrm>
              <a:off x="6665926" y="3881967"/>
              <a:ext cx="35684" cy="1174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7" name="Straight Arrow Connector 256"/>
            <p:cNvCxnSpPr/>
            <p:nvPr/>
          </p:nvCxnSpPr>
          <p:spPr bwMode="auto">
            <a:xfrm flipH="1" flipV="1">
              <a:off x="7876527" y="5318912"/>
              <a:ext cx="28637" cy="175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9" name="Straight Arrow Connector 258"/>
            <p:cNvCxnSpPr/>
            <p:nvPr/>
          </p:nvCxnSpPr>
          <p:spPr bwMode="auto">
            <a:xfrm flipH="1" flipV="1">
              <a:off x="7806344" y="5895343"/>
              <a:ext cx="53621" cy="11506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1" name="Straight Arrow Connector 260"/>
            <p:cNvCxnSpPr/>
            <p:nvPr/>
          </p:nvCxnSpPr>
          <p:spPr bwMode="auto">
            <a:xfrm flipH="1" flipV="1">
              <a:off x="7302278" y="5785327"/>
              <a:ext cx="109671" cy="22508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3" name="Straight Arrow Connector 262"/>
            <p:cNvCxnSpPr/>
            <p:nvPr/>
          </p:nvCxnSpPr>
          <p:spPr bwMode="auto">
            <a:xfrm flipH="1" flipV="1">
              <a:off x="8254829" y="5785327"/>
              <a:ext cx="15561" cy="1675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5" name="Straight Arrow Connector 264"/>
            <p:cNvCxnSpPr/>
            <p:nvPr/>
          </p:nvCxnSpPr>
          <p:spPr bwMode="auto">
            <a:xfrm flipV="1">
              <a:off x="8556544" y="5738792"/>
              <a:ext cx="9592" cy="15907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7" name="Straight Arrow Connector 266"/>
            <p:cNvCxnSpPr/>
            <p:nvPr/>
          </p:nvCxnSpPr>
          <p:spPr bwMode="auto">
            <a:xfrm flipH="1" flipV="1">
              <a:off x="5982880" y="5885347"/>
              <a:ext cx="101097" cy="1567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0" name="Straight Arrow Connector 269"/>
            <p:cNvCxnSpPr/>
            <p:nvPr/>
          </p:nvCxnSpPr>
          <p:spPr bwMode="auto">
            <a:xfrm flipH="1" flipV="1">
              <a:off x="5850096" y="5575614"/>
              <a:ext cx="105624" cy="20971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4" name="Straight Arrow Connector 273"/>
            <p:cNvCxnSpPr/>
            <p:nvPr/>
          </p:nvCxnSpPr>
          <p:spPr bwMode="auto">
            <a:xfrm flipH="1" flipV="1">
              <a:off x="6200163" y="5545007"/>
              <a:ext cx="135048" cy="1058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4" name="Straight Arrow Connector 283"/>
            <p:cNvCxnSpPr/>
            <p:nvPr/>
          </p:nvCxnSpPr>
          <p:spPr bwMode="auto">
            <a:xfrm flipH="1" flipV="1">
              <a:off x="5982880" y="5398325"/>
              <a:ext cx="50548" cy="3677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6" name="Straight Arrow Connector 285"/>
            <p:cNvCxnSpPr/>
            <p:nvPr/>
          </p:nvCxnSpPr>
          <p:spPr bwMode="auto">
            <a:xfrm flipH="1" flipV="1">
              <a:off x="6204879" y="5245430"/>
              <a:ext cx="241237" cy="1791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4" name="Straight Arrow Connector 313"/>
            <p:cNvCxnSpPr/>
            <p:nvPr/>
          </p:nvCxnSpPr>
          <p:spPr bwMode="auto">
            <a:xfrm flipH="1" flipV="1">
              <a:off x="6204879" y="5017902"/>
              <a:ext cx="302348" cy="13804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6" name="Straight Arrow Connector 315"/>
            <p:cNvCxnSpPr/>
            <p:nvPr/>
          </p:nvCxnSpPr>
          <p:spPr bwMode="auto">
            <a:xfrm flipH="1" flipV="1">
              <a:off x="6325497" y="4793056"/>
              <a:ext cx="181730" cy="10925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8" name="Straight Arrow Connector 317"/>
            <p:cNvCxnSpPr/>
            <p:nvPr/>
          </p:nvCxnSpPr>
          <p:spPr bwMode="auto">
            <a:xfrm flipH="1" flipV="1">
              <a:off x="6325497" y="5611639"/>
              <a:ext cx="143253" cy="20669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20" name="Straight Arrow Connector 5119"/>
            <p:cNvCxnSpPr/>
            <p:nvPr/>
          </p:nvCxnSpPr>
          <p:spPr bwMode="auto">
            <a:xfrm flipH="1" flipV="1">
              <a:off x="6507227" y="5245430"/>
              <a:ext cx="219933" cy="24851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23" name="Straight Arrow Connector 5122"/>
            <p:cNvCxnSpPr/>
            <p:nvPr/>
          </p:nvCxnSpPr>
          <p:spPr bwMode="auto">
            <a:xfrm flipH="1" flipV="1">
              <a:off x="6637748" y="5017902"/>
              <a:ext cx="143346" cy="18234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25" name="Straight Arrow Connector 5124"/>
            <p:cNvCxnSpPr/>
            <p:nvPr/>
          </p:nvCxnSpPr>
          <p:spPr bwMode="auto">
            <a:xfrm flipH="1" flipV="1">
              <a:off x="6356053" y="4561066"/>
              <a:ext cx="151174" cy="12566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27" name="Straight Arrow Connector 5126"/>
            <p:cNvCxnSpPr/>
            <p:nvPr/>
          </p:nvCxnSpPr>
          <p:spPr bwMode="auto">
            <a:xfrm flipH="1" flipV="1">
              <a:off x="5928560" y="5054590"/>
              <a:ext cx="126748" cy="1535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230" name="TextBox 229">
            <a:extLst>
              <a:ext uri="{FF2B5EF4-FFF2-40B4-BE49-F238E27FC236}">
                <a16:creationId xmlns:a16="http://schemas.microsoft.com/office/drawing/2014/main" id="{A59524B4-F15C-1C41-838D-12832197FA7F}"/>
              </a:ext>
            </a:extLst>
          </p:cNvPr>
          <p:cNvSpPr txBox="1"/>
          <p:nvPr/>
        </p:nvSpPr>
        <p:spPr>
          <a:xfrm>
            <a:off x="4958994" y="1266465"/>
            <a:ext cx="1394934" cy="400110"/>
          </a:xfrm>
          <a:prstGeom prst="rect">
            <a:avLst/>
          </a:prstGeom>
          <a:noFill/>
        </p:spPr>
        <p:txBody>
          <a:bodyPr wrap="none" rtlCol="0">
            <a:spAutoFit/>
          </a:bodyPr>
          <a:lstStyle/>
          <a:p>
            <a:r>
              <a:rPr lang="en-US" sz="2000" dirty="0">
                <a:solidFill>
                  <a:schemeClr val="accent1"/>
                </a:solidFill>
                <a:latin typeface="Candara" panose="020E0502030303020204" pitchFamily="34" charset="0"/>
              </a:rPr>
              <a:t>continuous</a:t>
            </a:r>
          </a:p>
        </p:txBody>
      </p:sp>
      <p:sp>
        <p:nvSpPr>
          <p:cNvPr id="232" name="TextBox 231">
            <a:extLst>
              <a:ext uri="{FF2B5EF4-FFF2-40B4-BE49-F238E27FC236}">
                <a16:creationId xmlns:a16="http://schemas.microsoft.com/office/drawing/2014/main" id="{7F573591-6E32-DB4B-A15B-F7624E78D429}"/>
              </a:ext>
            </a:extLst>
          </p:cNvPr>
          <p:cNvSpPr txBox="1"/>
          <p:nvPr/>
        </p:nvSpPr>
        <p:spPr>
          <a:xfrm>
            <a:off x="9623803" y="1283250"/>
            <a:ext cx="1074333" cy="400110"/>
          </a:xfrm>
          <a:prstGeom prst="rect">
            <a:avLst/>
          </a:prstGeom>
          <a:noFill/>
        </p:spPr>
        <p:txBody>
          <a:bodyPr wrap="none" rtlCol="0">
            <a:spAutoFit/>
          </a:bodyPr>
          <a:lstStyle/>
          <a:p>
            <a:r>
              <a:rPr lang="en-US" sz="2000" dirty="0">
                <a:solidFill>
                  <a:schemeClr val="accent1"/>
                </a:solidFill>
                <a:latin typeface="Candara" panose="020E0502030303020204" pitchFamily="34" charset="0"/>
              </a:rPr>
              <a:t>discrete</a:t>
            </a:r>
          </a:p>
        </p:txBody>
      </p:sp>
    </p:spTree>
    <p:extLst>
      <p:ext uri="{BB962C8B-B14F-4D97-AF65-F5344CB8AC3E}">
        <p14:creationId xmlns:p14="http://schemas.microsoft.com/office/powerpoint/2010/main" val="45417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ontent Placeholder 2">
            <a:extLst>
              <a:ext uri="{FF2B5EF4-FFF2-40B4-BE49-F238E27FC236}">
                <a16:creationId xmlns:a16="http://schemas.microsoft.com/office/drawing/2014/main" id="{7CFE898D-0578-8340-8C4E-74CBE1BC5C5A}"/>
              </a:ext>
            </a:extLst>
          </p:cNvPr>
          <p:cNvSpPr>
            <a:spLocks noGrp="1"/>
          </p:cNvSpPr>
          <p:nvPr>
            <p:ph idx="1"/>
          </p:nvPr>
        </p:nvSpPr>
        <p:spPr>
          <a:xfrm>
            <a:off x="220980" y="1469008"/>
            <a:ext cx="11750040" cy="4803775"/>
          </a:xfrm>
        </p:spPr>
        <p:txBody>
          <a:bodyPr/>
          <a:lstStyle/>
          <a:p>
            <a:r>
              <a:rPr lang="en-US" dirty="0"/>
              <a:t>Values at cells</a:t>
            </a:r>
          </a:p>
          <a:p>
            <a:r>
              <a:rPr lang="en-US" dirty="0"/>
              <a:t>Gradients are </a:t>
            </a:r>
            <a:br>
              <a:rPr lang="en-US" dirty="0"/>
            </a:br>
            <a:r>
              <a:rPr lang="en-US" dirty="0"/>
              <a:t>“pairings” of cells</a:t>
            </a:r>
          </a:p>
          <a:p>
            <a:r>
              <a:rPr lang="en-US" dirty="0"/>
              <a:t>Critical points are </a:t>
            </a:r>
            <a:br>
              <a:rPr lang="en-US" dirty="0"/>
            </a:br>
            <a:r>
              <a:rPr lang="en-US" dirty="0"/>
              <a:t>unpaired cells</a:t>
            </a:r>
          </a:p>
        </p:txBody>
      </p:sp>
      <p:sp>
        <p:nvSpPr>
          <p:cNvPr id="5121" name="Title 1"/>
          <p:cNvSpPr>
            <a:spLocks noGrp="1"/>
          </p:cNvSpPr>
          <p:nvPr>
            <p:ph type="title"/>
          </p:nvPr>
        </p:nvSpPr>
        <p:spPr/>
        <p:txBody>
          <a:bodyPr/>
          <a:lstStyle/>
          <a:p>
            <a:r>
              <a:rPr lang="en-US" dirty="0"/>
              <a:t>Discrete representations enable consistent analysis</a:t>
            </a:r>
          </a:p>
        </p:txBody>
      </p:sp>
      <p:pic>
        <p:nvPicPr>
          <p:cNvPr id="2050" name="Picture 2" descr="C:\Users\jediati\Desktop\newtest\testmscvisus\Release\im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843" y="1610248"/>
            <a:ext cx="3619500" cy="35109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jediati\Desktop\newtest\testmscvisus\Release\im0.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913" y="1475268"/>
            <a:ext cx="3755609" cy="364294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jediati\Desktop\newtest\testmscvisus\Release\im0.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3866" y="1475268"/>
            <a:ext cx="3758656" cy="364589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7" name="TextBox 136"/>
              <p:cNvSpPr txBox="1"/>
              <p:nvPr/>
            </p:nvSpPr>
            <p:spPr>
              <a:xfrm>
                <a:off x="5048498" y="5189084"/>
                <a:ext cx="1160189"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i="1" dirty="0">
                          <a:latin typeface="Cambria Math"/>
                          <a:ea typeface="Cambria Math"/>
                        </a:rPr>
                        <m:t>𝛻</m:t>
                      </m:r>
                      <m:d>
                        <m:dPr>
                          <m:ctrlPr>
                            <a:rPr lang="en-US" sz="1500" i="1" dirty="0">
                              <a:latin typeface="Cambria Math" panose="02040503050406030204" pitchFamily="18" charset="0"/>
                              <a:ea typeface="Cambria Math"/>
                            </a:rPr>
                          </m:ctrlPr>
                        </m:dPr>
                        <m:e>
                          <m:r>
                            <a:rPr lang="en-US" sz="1500" i="1" dirty="0">
                              <a:latin typeface="Cambria Math"/>
                              <a:ea typeface="Cambria Math"/>
                            </a:rPr>
                            <m:t>𝑥</m:t>
                          </m:r>
                          <m:r>
                            <a:rPr lang="en-US" sz="1500" i="1" dirty="0">
                              <a:latin typeface="Cambria Math"/>
                              <a:ea typeface="Cambria Math"/>
                            </a:rPr>
                            <m:t>,</m:t>
                          </m:r>
                          <m:r>
                            <a:rPr lang="en-US" sz="1500" i="1" dirty="0">
                              <a:latin typeface="Cambria Math"/>
                              <a:ea typeface="Cambria Math"/>
                            </a:rPr>
                            <m:t>𝑦</m:t>
                          </m:r>
                        </m:e>
                      </m:d>
                      <m:r>
                        <a:rPr lang="en-US" sz="1500" i="1" dirty="0">
                          <a:latin typeface="Cambria Math"/>
                          <a:ea typeface="Cambria Math"/>
                        </a:rPr>
                        <m:t>=0</m:t>
                      </m:r>
                    </m:oMath>
                  </m:oMathPara>
                </a14:m>
                <a:endParaRPr lang="en-US" sz="1500" dirty="0"/>
              </a:p>
            </p:txBody>
          </p:sp>
        </mc:Choice>
        <mc:Fallback xmlns="">
          <p:sp>
            <p:nvSpPr>
              <p:cNvPr id="137" name="TextBox 136"/>
              <p:cNvSpPr txBox="1">
                <a:spLocks noRot="1" noChangeAspect="1" noMove="1" noResize="1" noEditPoints="1" noAdjustHandles="1" noChangeArrowheads="1" noChangeShapeType="1" noTextEdit="1"/>
              </p:cNvSpPr>
              <p:nvPr/>
            </p:nvSpPr>
            <p:spPr>
              <a:xfrm>
                <a:off x="5048498" y="5189084"/>
                <a:ext cx="1160189" cy="323165"/>
              </a:xfrm>
              <a:prstGeom prst="rect">
                <a:avLst/>
              </a:prstGeom>
              <a:blipFill>
                <a:blip r:embed="rId6"/>
                <a:stretch>
                  <a:fillRect/>
                </a:stretch>
              </a:blipFill>
            </p:spPr>
            <p:txBody>
              <a:bodyPr/>
              <a:lstStyle/>
              <a:p>
                <a:r>
                  <a:rPr lang="en-US">
                    <a:noFill/>
                  </a:rPr>
                  <a:t> </a:t>
                </a:r>
              </a:p>
            </p:txBody>
          </p:sp>
        </mc:Fallback>
      </mc:AlternateContent>
      <p:sp>
        <p:nvSpPr>
          <p:cNvPr id="3" name="TextBox 2"/>
          <p:cNvSpPr txBox="1"/>
          <p:nvPr/>
        </p:nvSpPr>
        <p:spPr>
          <a:xfrm>
            <a:off x="9513676" y="5167668"/>
            <a:ext cx="1294586" cy="323165"/>
          </a:xfrm>
          <a:prstGeom prst="rect">
            <a:avLst/>
          </a:prstGeom>
          <a:noFill/>
        </p:spPr>
        <p:txBody>
          <a:bodyPr wrap="none" rtlCol="0">
            <a:spAutoFit/>
          </a:bodyPr>
          <a:lstStyle/>
          <a:p>
            <a:pPr algn="ctr"/>
            <a:r>
              <a:rPr lang="en-US" sz="1500" dirty="0"/>
              <a:t>Unpaired cells</a:t>
            </a:r>
          </a:p>
        </p:txBody>
      </p:sp>
      <p:grpSp>
        <p:nvGrpSpPr>
          <p:cNvPr id="5" name="Group 4"/>
          <p:cNvGrpSpPr/>
          <p:nvPr/>
        </p:nvGrpSpPr>
        <p:grpSpPr>
          <a:xfrm>
            <a:off x="8318432" y="1610248"/>
            <a:ext cx="3491857" cy="3485515"/>
            <a:chOff x="9982118" y="1932298"/>
            <a:chExt cx="4190228" cy="4182618"/>
          </a:xfrm>
        </p:grpSpPr>
        <p:sp>
          <p:nvSpPr>
            <p:cNvPr id="153" name="Rectangle 152"/>
            <p:cNvSpPr/>
            <p:nvPr/>
          </p:nvSpPr>
          <p:spPr bwMode="auto">
            <a:xfrm>
              <a:off x="12046348" y="3719478"/>
              <a:ext cx="81495" cy="3052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54" name="Rectangle 153"/>
            <p:cNvSpPr/>
            <p:nvPr/>
          </p:nvSpPr>
          <p:spPr bwMode="auto">
            <a:xfrm>
              <a:off x="14073534" y="3027376"/>
              <a:ext cx="81495" cy="3052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55" name="Rectangle 154"/>
            <p:cNvSpPr/>
            <p:nvPr/>
          </p:nvSpPr>
          <p:spPr bwMode="auto">
            <a:xfrm>
              <a:off x="10029349" y="4408426"/>
              <a:ext cx="81495" cy="3052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56" name="Rectangle 155"/>
            <p:cNvSpPr/>
            <p:nvPr/>
          </p:nvSpPr>
          <p:spPr bwMode="auto">
            <a:xfrm rot="5400000">
              <a:off x="10529769" y="5923266"/>
              <a:ext cx="82788" cy="300512"/>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57" name="Rectangle 156"/>
            <p:cNvSpPr/>
            <p:nvPr/>
          </p:nvSpPr>
          <p:spPr bwMode="auto">
            <a:xfrm rot="5400000">
              <a:off x="10529769" y="1854858"/>
              <a:ext cx="82788" cy="300512"/>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58" name="Rectangle 157"/>
            <p:cNvSpPr/>
            <p:nvPr/>
          </p:nvSpPr>
          <p:spPr bwMode="auto">
            <a:xfrm>
              <a:off x="10473116" y="4461463"/>
              <a:ext cx="196095" cy="19920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59" name="Rectangle 158"/>
            <p:cNvSpPr/>
            <p:nvPr/>
          </p:nvSpPr>
          <p:spPr bwMode="auto">
            <a:xfrm>
              <a:off x="13825230" y="3080413"/>
              <a:ext cx="196095" cy="19920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60" name="Oval 159"/>
            <p:cNvSpPr/>
            <p:nvPr/>
          </p:nvSpPr>
          <p:spPr bwMode="auto">
            <a:xfrm>
              <a:off x="9982118" y="1932298"/>
              <a:ext cx="143359" cy="145633"/>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61" name="Oval 160"/>
            <p:cNvSpPr/>
            <p:nvPr/>
          </p:nvSpPr>
          <p:spPr bwMode="auto">
            <a:xfrm>
              <a:off x="14028987" y="5969283"/>
              <a:ext cx="143359" cy="145633"/>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62" name="Oval 161"/>
            <p:cNvSpPr/>
            <p:nvPr/>
          </p:nvSpPr>
          <p:spPr bwMode="auto">
            <a:xfrm>
              <a:off x="9998417" y="5969283"/>
              <a:ext cx="143359" cy="145633"/>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63" name="Oval 162"/>
            <p:cNvSpPr/>
            <p:nvPr/>
          </p:nvSpPr>
          <p:spPr bwMode="auto">
            <a:xfrm>
              <a:off x="11002078" y="1932298"/>
              <a:ext cx="143359" cy="145633"/>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grpSp>
        <p:nvGrpSpPr>
          <p:cNvPr id="5129" name="Group 5128"/>
          <p:cNvGrpSpPr/>
          <p:nvPr/>
        </p:nvGrpSpPr>
        <p:grpSpPr>
          <a:xfrm>
            <a:off x="3908858" y="1664151"/>
            <a:ext cx="3455926" cy="3407697"/>
            <a:chOff x="4690629" y="1996981"/>
            <a:chExt cx="4147111" cy="4089236"/>
          </a:xfrm>
        </p:grpSpPr>
        <p:grpSp>
          <p:nvGrpSpPr>
            <p:cNvPr id="5202" name="Group 5201"/>
            <p:cNvGrpSpPr/>
            <p:nvPr/>
          </p:nvGrpSpPr>
          <p:grpSpPr>
            <a:xfrm>
              <a:off x="4724449" y="2196974"/>
              <a:ext cx="2133600" cy="2021941"/>
              <a:chOff x="1970638" y="2196974"/>
              <a:chExt cx="2133600" cy="2021941"/>
            </a:xfrm>
          </p:grpSpPr>
          <p:cxnSp>
            <p:nvCxnSpPr>
              <p:cNvPr id="5128" name="Straight Arrow Connector 5127"/>
              <p:cNvCxnSpPr/>
              <p:nvPr/>
            </p:nvCxnSpPr>
            <p:spPr bwMode="auto">
              <a:xfrm>
                <a:off x="3505200" y="2438400"/>
                <a:ext cx="762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32" name="Straight Arrow Connector 5131"/>
              <p:cNvCxnSpPr/>
              <p:nvPr/>
            </p:nvCxnSpPr>
            <p:spPr bwMode="auto">
              <a:xfrm flipH="1">
                <a:off x="3171731" y="2498756"/>
                <a:ext cx="3018" cy="2263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36" name="Straight Arrow Connector 5135"/>
              <p:cNvCxnSpPr/>
              <p:nvPr/>
            </p:nvCxnSpPr>
            <p:spPr bwMode="auto">
              <a:xfrm flipH="1">
                <a:off x="2697933" y="2471596"/>
                <a:ext cx="9053" cy="23237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38" name="Straight Arrow Connector 5137"/>
              <p:cNvCxnSpPr/>
              <p:nvPr/>
            </p:nvCxnSpPr>
            <p:spPr bwMode="auto">
              <a:xfrm>
                <a:off x="2221117" y="2471596"/>
                <a:ext cx="21125" cy="2534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40" name="Straight Arrow Connector 5139"/>
              <p:cNvCxnSpPr/>
              <p:nvPr/>
            </p:nvCxnSpPr>
            <p:spPr bwMode="auto">
              <a:xfrm>
                <a:off x="3950329" y="2196974"/>
                <a:ext cx="153909" cy="1750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42" name="Straight Arrow Connector 5141"/>
              <p:cNvCxnSpPr/>
              <p:nvPr/>
            </p:nvCxnSpPr>
            <p:spPr bwMode="auto">
              <a:xfrm>
                <a:off x="3745117" y="2341830"/>
                <a:ext cx="138820" cy="1871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44" name="Straight Arrow Connector 5143"/>
              <p:cNvCxnSpPr/>
              <p:nvPr/>
            </p:nvCxnSpPr>
            <p:spPr bwMode="auto">
              <a:xfrm>
                <a:off x="2076261" y="2794503"/>
                <a:ext cx="39232" cy="19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46" name="Straight Arrow Connector 5145"/>
              <p:cNvCxnSpPr/>
              <p:nvPr/>
            </p:nvCxnSpPr>
            <p:spPr bwMode="auto">
              <a:xfrm flipH="1">
                <a:off x="2459525" y="2770360"/>
                <a:ext cx="9053" cy="1931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48" name="Straight Arrow Connector 5147"/>
              <p:cNvCxnSpPr/>
              <p:nvPr/>
            </p:nvCxnSpPr>
            <p:spPr bwMode="auto">
              <a:xfrm>
                <a:off x="2293545" y="2990661"/>
                <a:ext cx="27160" cy="2866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50" name="Straight Arrow Connector 5149"/>
              <p:cNvCxnSpPr/>
              <p:nvPr/>
            </p:nvCxnSpPr>
            <p:spPr bwMode="auto">
              <a:xfrm>
                <a:off x="1994780" y="3241141"/>
                <a:ext cx="81481" cy="2716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4" name="Straight Arrow Connector 63"/>
              <p:cNvCxnSpPr/>
              <p:nvPr/>
            </p:nvCxnSpPr>
            <p:spPr bwMode="auto">
              <a:xfrm flipH="1">
                <a:off x="2396150" y="3376943"/>
                <a:ext cx="15090" cy="2534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6" name="Straight Arrow Connector 65"/>
              <p:cNvCxnSpPr/>
              <p:nvPr/>
            </p:nvCxnSpPr>
            <p:spPr bwMode="auto">
              <a:xfrm flipH="1">
                <a:off x="2821663" y="3051018"/>
                <a:ext cx="66392" cy="2746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1" name="Straight Arrow Connector 70"/>
              <p:cNvCxnSpPr/>
              <p:nvPr/>
            </p:nvCxnSpPr>
            <p:spPr bwMode="auto">
              <a:xfrm flipH="1">
                <a:off x="2537988" y="2990661"/>
                <a:ext cx="36214" cy="2866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1" name="Straight Arrow Connector 80"/>
              <p:cNvCxnSpPr/>
              <p:nvPr/>
            </p:nvCxnSpPr>
            <p:spPr bwMode="auto">
              <a:xfrm flipH="1">
                <a:off x="2797521" y="2794503"/>
                <a:ext cx="57338" cy="22331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5" name="Straight Arrow Connector 84"/>
              <p:cNvCxnSpPr/>
              <p:nvPr/>
            </p:nvCxnSpPr>
            <p:spPr bwMode="auto">
              <a:xfrm>
                <a:off x="2344848" y="2242242"/>
                <a:ext cx="21124" cy="1689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7" name="Straight Arrow Connector 86"/>
              <p:cNvCxnSpPr/>
              <p:nvPr/>
            </p:nvCxnSpPr>
            <p:spPr bwMode="auto">
              <a:xfrm>
                <a:off x="2770360" y="2242242"/>
                <a:ext cx="0" cy="1689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9" name="Straight Arrow Connector 88"/>
              <p:cNvCxnSpPr/>
              <p:nvPr/>
            </p:nvCxnSpPr>
            <p:spPr bwMode="auto">
              <a:xfrm>
                <a:off x="3174749" y="2242242"/>
                <a:ext cx="54320" cy="1689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1" name="Straight Arrow Connector 90"/>
              <p:cNvCxnSpPr/>
              <p:nvPr/>
            </p:nvCxnSpPr>
            <p:spPr bwMode="auto">
              <a:xfrm>
                <a:off x="3505200" y="2866930"/>
                <a:ext cx="38100" cy="1840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5" name="Straight Arrow Connector 94"/>
              <p:cNvCxnSpPr/>
              <p:nvPr/>
            </p:nvCxnSpPr>
            <p:spPr bwMode="auto">
              <a:xfrm flipH="1">
                <a:off x="3171731" y="2866930"/>
                <a:ext cx="3018" cy="1840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53" name="Straight Arrow Connector 5152"/>
              <p:cNvCxnSpPr/>
              <p:nvPr/>
            </p:nvCxnSpPr>
            <p:spPr bwMode="auto">
              <a:xfrm flipH="1">
                <a:off x="3063089" y="3134007"/>
                <a:ext cx="66392" cy="1916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55" name="Straight Arrow Connector 5154"/>
              <p:cNvCxnSpPr/>
              <p:nvPr/>
            </p:nvCxnSpPr>
            <p:spPr bwMode="auto">
              <a:xfrm flipH="1">
                <a:off x="2616451" y="3449370"/>
                <a:ext cx="81482" cy="24142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57" name="Straight Arrow Connector 5156"/>
              <p:cNvCxnSpPr/>
              <p:nvPr/>
            </p:nvCxnSpPr>
            <p:spPr bwMode="auto">
              <a:xfrm flipH="1">
                <a:off x="3063089" y="3512745"/>
                <a:ext cx="111660" cy="17805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59" name="Straight Arrow Connector 5158"/>
              <p:cNvCxnSpPr/>
              <p:nvPr/>
            </p:nvCxnSpPr>
            <p:spPr bwMode="auto">
              <a:xfrm>
                <a:off x="3814527" y="3376943"/>
                <a:ext cx="45267" cy="1931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61" name="Straight Arrow Connector 5160"/>
              <p:cNvCxnSpPr/>
              <p:nvPr/>
            </p:nvCxnSpPr>
            <p:spPr bwMode="auto">
              <a:xfrm>
                <a:off x="3669671" y="3090250"/>
                <a:ext cx="45268" cy="1871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63" name="Straight Arrow Connector 5162"/>
              <p:cNvCxnSpPr/>
              <p:nvPr/>
            </p:nvCxnSpPr>
            <p:spPr bwMode="auto">
              <a:xfrm flipH="1">
                <a:off x="3446352" y="3376943"/>
                <a:ext cx="58848" cy="1931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65" name="Straight Arrow Connector 5164"/>
              <p:cNvCxnSpPr/>
              <p:nvPr/>
            </p:nvCxnSpPr>
            <p:spPr bwMode="auto">
              <a:xfrm>
                <a:off x="3633457" y="3419192"/>
                <a:ext cx="3018" cy="1825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67" name="Straight Arrow Connector 5166"/>
              <p:cNvCxnSpPr/>
              <p:nvPr/>
            </p:nvCxnSpPr>
            <p:spPr bwMode="auto">
              <a:xfrm>
                <a:off x="3524250" y="3134007"/>
                <a:ext cx="0" cy="1916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69" name="Straight Arrow Connector 5168"/>
              <p:cNvCxnSpPr/>
              <p:nvPr/>
            </p:nvCxnSpPr>
            <p:spPr bwMode="auto">
              <a:xfrm flipH="1">
                <a:off x="3301497" y="3090250"/>
                <a:ext cx="57339" cy="2082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71" name="Straight Arrow Connector 5170"/>
              <p:cNvCxnSpPr/>
              <p:nvPr/>
            </p:nvCxnSpPr>
            <p:spPr bwMode="auto">
              <a:xfrm>
                <a:off x="3358836" y="2703968"/>
                <a:ext cx="0" cy="16296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73" name="Straight Arrow Connector 5172"/>
              <p:cNvCxnSpPr/>
              <p:nvPr/>
            </p:nvCxnSpPr>
            <p:spPr bwMode="auto">
              <a:xfrm flipH="1">
                <a:off x="3358836" y="3690796"/>
                <a:ext cx="116940" cy="1478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75" name="Straight Arrow Connector 5174"/>
              <p:cNvCxnSpPr/>
              <p:nvPr/>
            </p:nvCxnSpPr>
            <p:spPr bwMode="auto">
              <a:xfrm flipH="1">
                <a:off x="3096285" y="3727010"/>
                <a:ext cx="132784" cy="1418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77" name="Straight Arrow Connector 5176"/>
              <p:cNvCxnSpPr/>
              <p:nvPr/>
            </p:nvCxnSpPr>
            <p:spPr bwMode="auto">
              <a:xfrm flipH="1">
                <a:off x="2770360" y="3690796"/>
                <a:ext cx="84499" cy="1780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79" name="Straight Arrow Connector 5178"/>
              <p:cNvCxnSpPr/>
              <p:nvPr/>
            </p:nvCxnSpPr>
            <p:spPr bwMode="auto">
              <a:xfrm flipH="1">
                <a:off x="2854859" y="3419192"/>
                <a:ext cx="93553" cy="1825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81" name="Straight Arrow Connector 5180"/>
              <p:cNvCxnSpPr/>
              <p:nvPr/>
            </p:nvCxnSpPr>
            <p:spPr bwMode="auto">
              <a:xfrm flipH="1">
                <a:off x="3581400" y="3957859"/>
                <a:ext cx="133539" cy="1312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83" name="Straight Arrow Connector 5182"/>
              <p:cNvCxnSpPr/>
              <p:nvPr/>
            </p:nvCxnSpPr>
            <p:spPr bwMode="auto">
              <a:xfrm flipH="1">
                <a:off x="3837160" y="3690796"/>
                <a:ext cx="22634" cy="1478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85" name="Straight Arrow Connector 5184"/>
              <p:cNvCxnSpPr/>
              <p:nvPr/>
            </p:nvCxnSpPr>
            <p:spPr bwMode="auto">
              <a:xfrm flipH="1">
                <a:off x="3581400" y="3690796"/>
                <a:ext cx="110905" cy="1478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87" name="Straight Arrow Connector 5186"/>
              <p:cNvCxnSpPr/>
              <p:nvPr/>
            </p:nvCxnSpPr>
            <p:spPr bwMode="auto">
              <a:xfrm flipH="1">
                <a:off x="3358836" y="3932222"/>
                <a:ext cx="184464" cy="10662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89" name="Straight Arrow Connector 5188"/>
              <p:cNvCxnSpPr/>
              <p:nvPr/>
            </p:nvCxnSpPr>
            <p:spPr bwMode="auto">
              <a:xfrm flipH="1">
                <a:off x="2978590" y="3957859"/>
                <a:ext cx="150891" cy="1312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91" name="Straight Arrow Connector 5190"/>
              <p:cNvCxnSpPr/>
              <p:nvPr/>
            </p:nvCxnSpPr>
            <p:spPr bwMode="auto">
              <a:xfrm flipH="1">
                <a:off x="2657192" y="3932222"/>
                <a:ext cx="89026" cy="15692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93" name="Straight Arrow Connector 5192"/>
              <p:cNvCxnSpPr/>
              <p:nvPr/>
            </p:nvCxnSpPr>
            <p:spPr bwMode="auto">
              <a:xfrm>
                <a:off x="2411240" y="3797929"/>
                <a:ext cx="0" cy="1876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95" name="Straight Arrow Connector 5194"/>
              <p:cNvCxnSpPr/>
              <p:nvPr/>
            </p:nvCxnSpPr>
            <p:spPr bwMode="auto">
              <a:xfrm>
                <a:off x="2095877" y="3868848"/>
                <a:ext cx="101097" cy="1699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97" name="Straight Arrow Connector 5196"/>
              <p:cNvCxnSpPr/>
              <p:nvPr/>
            </p:nvCxnSpPr>
            <p:spPr bwMode="auto">
              <a:xfrm>
                <a:off x="2115493" y="3601770"/>
                <a:ext cx="81481" cy="1780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99" name="Straight Arrow Connector 5198"/>
              <p:cNvCxnSpPr/>
              <p:nvPr/>
            </p:nvCxnSpPr>
            <p:spPr bwMode="auto">
              <a:xfrm>
                <a:off x="2035520" y="2341830"/>
                <a:ext cx="40741" cy="21087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201" name="Straight Arrow Connector 5200"/>
              <p:cNvCxnSpPr/>
              <p:nvPr/>
            </p:nvCxnSpPr>
            <p:spPr bwMode="auto">
              <a:xfrm>
                <a:off x="1970638" y="4089149"/>
                <a:ext cx="105623" cy="1297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cxnSp>
          <p:nvCxnSpPr>
            <p:cNvPr id="180" name="Straight Arrow Connector 179"/>
            <p:cNvCxnSpPr/>
            <p:nvPr/>
          </p:nvCxnSpPr>
          <p:spPr bwMode="auto">
            <a:xfrm rot="10800000">
              <a:off x="7226978" y="5355879"/>
              <a:ext cx="762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1" name="Straight Arrow Connector 180"/>
            <p:cNvCxnSpPr/>
            <p:nvPr/>
          </p:nvCxnSpPr>
          <p:spPr bwMode="auto">
            <a:xfrm rot="10800000" flipH="1">
              <a:off x="7633629" y="5297786"/>
              <a:ext cx="3018" cy="2263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2" name="Straight Arrow Connector 181"/>
            <p:cNvCxnSpPr/>
            <p:nvPr/>
          </p:nvCxnSpPr>
          <p:spPr bwMode="auto">
            <a:xfrm rot="10800000" flipH="1">
              <a:off x="8101392" y="5318911"/>
              <a:ext cx="9053" cy="23237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3" name="Straight Arrow Connector 182"/>
            <p:cNvCxnSpPr/>
            <p:nvPr/>
          </p:nvCxnSpPr>
          <p:spPr bwMode="auto">
            <a:xfrm rot="10800000">
              <a:off x="8566136" y="5297786"/>
              <a:ext cx="21125" cy="2534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4" name="Straight Arrow Connector 183"/>
            <p:cNvCxnSpPr/>
            <p:nvPr/>
          </p:nvCxnSpPr>
          <p:spPr bwMode="auto">
            <a:xfrm rot="10800000">
              <a:off x="6704140" y="5650871"/>
              <a:ext cx="153909" cy="1750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5" name="Straight Arrow Connector 184"/>
            <p:cNvCxnSpPr/>
            <p:nvPr/>
          </p:nvCxnSpPr>
          <p:spPr bwMode="auto">
            <a:xfrm rot="10800000">
              <a:off x="6924441" y="5493944"/>
              <a:ext cx="138820" cy="1871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6" name="Straight Arrow Connector 185"/>
            <p:cNvCxnSpPr/>
            <p:nvPr/>
          </p:nvCxnSpPr>
          <p:spPr bwMode="auto">
            <a:xfrm rot="10800000">
              <a:off x="8692885" y="5032218"/>
              <a:ext cx="39232" cy="19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7" name="Straight Arrow Connector 186"/>
            <p:cNvCxnSpPr/>
            <p:nvPr/>
          </p:nvCxnSpPr>
          <p:spPr bwMode="auto">
            <a:xfrm rot="10800000" flipH="1">
              <a:off x="8339800" y="5059378"/>
              <a:ext cx="9053" cy="1931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8" name="Straight Arrow Connector 187"/>
            <p:cNvCxnSpPr/>
            <p:nvPr/>
          </p:nvCxnSpPr>
          <p:spPr bwMode="auto">
            <a:xfrm rot="10800000">
              <a:off x="8487673" y="4745525"/>
              <a:ext cx="27160" cy="2866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9" name="Straight Arrow Connector 188"/>
            <p:cNvCxnSpPr/>
            <p:nvPr/>
          </p:nvCxnSpPr>
          <p:spPr bwMode="auto">
            <a:xfrm rot="10800000">
              <a:off x="8732117" y="4510134"/>
              <a:ext cx="81481" cy="2716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0" name="Straight Arrow Connector 189"/>
            <p:cNvCxnSpPr/>
            <p:nvPr/>
          </p:nvCxnSpPr>
          <p:spPr bwMode="auto">
            <a:xfrm rot="10800000" flipH="1">
              <a:off x="8397138" y="4392439"/>
              <a:ext cx="15090" cy="2534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1" name="Straight Arrow Connector 190"/>
            <p:cNvCxnSpPr/>
            <p:nvPr/>
          </p:nvCxnSpPr>
          <p:spPr bwMode="auto">
            <a:xfrm rot="10800000" flipH="1">
              <a:off x="7920323" y="4697239"/>
              <a:ext cx="66392" cy="2746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2" name="Straight Arrow Connector 191"/>
            <p:cNvCxnSpPr/>
            <p:nvPr/>
          </p:nvCxnSpPr>
          <p:spPr bwMode="auto">
            <a:xfrm rot="10800000" flipH="1">
              <a:off x="8234176" y="4745525"/>
              <a:ext cx="36214" cy="2866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3" name="Straight Arrow Connector 192"/>
            <p:cNvCxnSpPr/>
            <p:nvPr/>
          </p:nvCxnSpPr>
          <p:spPr bwMode="auto">
            <a:xfrm rot="10800000" flipH="1">
              <a:off x="7953519" y="5005057"/>
              <a:ext cx="57338" cy="22331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4" name="Straight Arrow Connector 193"/>
            <p:cNvCxnSpPr/>
            <p:nvPr/>
          </p:nvCxnSpPr>
          <p:spPr bwMode="auto">
            <a:xfrm rot="10800000">
              <a:off x="8442406" y="5611639"/>
              <a:ext cx="21124" cy="1689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5" name="Straight Arrow Connector 194"/>
            <p:cNvCxnSpPr/>
            <p:nvPr/>
          </p:nvCxnSpPr>
          <p:spPr bwMode="auto">
            <a:xfrm rot="10800000">
              <a:off x="8038018" y="5611639"/>
              <a:ext cx="0" cy="1689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6" name="Straight Arrow Connector 195"/>
            <p:cNvCxnSpPr/>
            <p:nvPr/>
          </p:nvCxnSpPr>
          <p:spPr bwMode="auto">
            <a:xfrm rot="10800000">
              <a:off x="7579309" y="5611639"/>
              <a:ext cx="54320" cy="1689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7" name="Straight Arrow Connector 196"/>
            <p:cNvCxnSpPr/>
            <p:nvPr/>
          </p:nvCxnSpPr>
          <p:spPr bwMode="auto">
            <a:xfrm rot="10800000">
              <a:off x="7265078" y="4971861"/>
              <a:ext cx="38100" cy="1840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8" name="Straight Arrow Connector 197"/>
            <p:cNvCxnSpPr/>
            <p:nvPr/>
          </p:nvCxnSpPr>
          <p:spPr bwMode="auto">
            <a:xfrm rot="10800000" flipH="1">
              <a:off x="7633629" y="4971861"/>
              <a:ext cx="3018" cy="1840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9" name="Straight Arrow Connector 198"/>
            <p:cNvCxnSpPr/>
            <p:nvPr/>
          </p:nvCxnSpPr>
          <p:spPr bwMode="auto">
            <a:xfrm rot="10800000" flipH="1">
              <a:off x="7678897" y="4697239"/>
              <a:ext cx="66392" cy="1916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0" name="Straight Arrow Connector 199"/>
            <p:cNvCxnSpPr/>
            <p:nvPr/>
          </p:nvCxnSpPr>
          <p:spPr bwMode="auto">
            <a:xfrm rot="10800000" flipH="1">
              <a:off x="8110445" y="4332083"/>
              <a:ext cx="81482" cy="24142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1" name="Straight Arrow Connector 200"/>
            <p:cNvCxnSpPr/>
            <p:nvPr/>
          </p:nvCxnSpPr>
          <p:spPr bwMode="auto">
            <a:xfrm rot="10800000" flipH="1">
              <a:off x="7633629" y="4332083"/>
              <a:ext cx="111660" cy="17805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2" name="Straight Arrow Connector 201"/>
            <p:cNvCxnSpPr/>
            <p:nvPr/>
          </p:nvCxnSpPr>
          <p:spPr bwMode="auto">
            <a:xfrm rot="10800000">
              <a:off x="6948584" y="4452796"/>
              <a:ext cx="45267" cy="1931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3" name="Straight Arrow Connector 202"/>
            <p:cNvCxnSpPr/>
            <p:nvPr/>
          </p:nvCxnSpPr>
          <p:spPr bwMode="auto">
            <a:xfrm rot="10800000">
              <a:off x="7093439" y="4745525"/>
              <a:ext cx="45268" cy="1871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4" name="Straight Arrow Connector 203"/>
            <p:cNvCxnSpPr/>
            <p:nvPr/>
          </p:nvCxnSpPr>
          <p:spPr bwMode="auto">
            <a:xfrm rot="10800000" flipH="1">
              <a:off x="7303178" y="4452796"/>
              <a:ext cx="58848" cy="1931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5" name="Straight Arrow Connector 204"/>
            <p:cNvCxnSpPr/>
            <p:nvPr/>
          </p:nvCxnSpPr>
          <p:spPr bwMode="auto">
            <a:xfrm rot="10800000">
              <a:off x="7171903" y="4421109"/>
              <a:ext cx="3018" cy="1825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6" name="Straight Arrow Connector 205"/>
            <p:cNvCxnSpPr/>
            <p:nvPr/>
          </p:nvCxnSpPr>
          <p:spPr bwMode="auto">
            <a:xfrm rot="10800000">
              <a:off x="7284128" y="4697239"/>
              <a:ext cx="0" cy="1916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7" name="Straight Arrow Connector 206"/>
            <p:cNvCxnSpPr/>
            <p:nvPr/>
          </p:nvCxnSpPr>
          <p:spPr bwMode="auto">
            <a:xfrm rot="10800000" flipH="1">
              <a:off x="7449542" y="4724400"/>
              <a:ext cx="57339" cy="2082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8" name="Straight Arrow Connector 207"/>
            <p:cNvCxnSpPr/>
            <p:nvPr/>
          </p:nvCxnSpPr>
          <p:spPr bwMode="auto">
            <a:xfrm rot="10800000">
              <a:off x="7449542" y="5155949"/>
              <a:ext cx="0" cy="16296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9" name="Straight Arrow Connector 208"/>
            <p:cNvCxnSpPr/>
            <p:nvPr/>
          </p:nvCxnSpPr>
          <p:spPr bwMode="auto">
            <a:xfrm rot="10800000" flipH="1">
              <a:off x="7332602" y="4184210"/>
              <a:ext cx="116940" cy="1478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0" name="Straight Arrow Connector 209"/>
            <p:cNvCxnSpPr/>
            <p:nvPr/>
          </p:nvCxnSpPr>
          <p:spPr bwMode="auto">
            <a:xfrm rot="10800000" flipH="1">
              <a:off x="7579309" y="4154031"/>
              <a:ext cx="132784" cy="1418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1" name="Straight Arrow Connector 210"/>
            <p:cNvCxnSpPr/>
            <p:nvPr/>
          </p:nvCxnSpPr>
          <p:spPr bwMode="auto">
            <a:xfrm rot="10800000" flipH="1">
              <a:off x="7953519" y="4154031"/>
              <a:ext cx="84499" cy="1780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2" name="Straight Arrow Connector 211"/>
            <p:cNvCxnSpPr/>
            <p:nvPr/>
          </p:nvCxnSpPr>
          <p:spPr bwMode="auto">
            <a:xfrm rot="10800000" flipH="1">
              <a:off x="7859966" y="4421109"/>
              <a:ext cx="93553" cy="1825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3" name="Straight Arrow Connector 212"/>
            <p:cNvCxnSpPr/>
            <p:nvPr/>
          </p:nvCxnSpPr>
          <p:spPr bwMode="auto">
            <a:xfrm rot="10800000" flipH="1">
              <a:off x="7093439" y="3933730"/>
              <a:ext cx="133539" cy="1312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4" name="Straight Arrow Connector 213"/>
            <p:cNvCxnSpPr/>
            <p:nvPr/>
          </p:nvCxnSpPr>
          <p:spPr bwMode="auto">
            <a:xfrm rot="10800000" flipH="1">
              <a:off x="6948584" y="4184210"/>
              <a:ext cx="22634" cy="1478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5" name="Straight Arrow Connector 214"/>
            <p:cNvCxnSpPr/>
            <p:nvPr/>
          </p:nvCxnSpPr>
          <p:spPr bwMode="auto">
            <a:xfrm rot="10800000" flipH="1">
              <a:off x="7116073" y="4184210"/>
              <a:ext cx="110905" cy="1478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6" name="Straight Arrow Connector 215"/>
            <p:cNvCxnSpPr/>
            <p:nvPr/>
          </p:nvCxnSpPr>
          <p:spPr bwMode="auto">
            <a:xfrm rot="10800000" flipH="1">
              <a:off x="7265078" y="3984032"/>
              <a:ext cx="184464" cy="10662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7" name="Straight Arrow Connector 216"/>
            <p:cNvCxnSpPr/>
            <p:nvPr/>
          </p:nvCxnSpPr>
          <p:spPr bwMode="auto">
            <a:xfrm rot="10800000" flipH="1">
              <a:off x="7678897" y="3933730"/>
              <a:ext cx="150891" cy="1312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8" name="Straight Arrow Connector 217"/>
            <p:cNvCxnSpPr/>
            <p:nvPr/>
          </p:nvCxnSpPr>
          <p:spPr bwMode="auto">
            <a:xfrm rot="10800000" flipH="1">
              <a:off x="8062160" y="3933730"/>
              <a:ext cx="89026" cy="15692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9" name="Straight Arrow Connector 218"/>
            <p:cNvCxnSpPr/>
            <p:nvPr/>
          </p:nvCxnSpPr>
          <p:spPr bwMode="auto">
            <a:xfrm rot="10800000">
              <a:off x="8397138" y="4037345"/>
              <a:ext cx="0" cy="1876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0" name="Straight Arrow Connector 219"/>
            <p:cNvCxnSpPr/>
            <p:nvPr/>
          </p:nvCxnSpPr>
          <p:spPr bwMode="auto">
            <a:xfrm rot="10800000">
              <a:off x="8611404" y="3984032"/>
              <a:ext cx="101097" cy="1699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1" name="Straight Arrow Connector 220"/>
            <p:cNvCxnSpPr/>
            <p:nvPr/>
          </p:nvCxnSpPr>
          <p:spPr bwMode="auto">
            <a:xfrm rot="10800000">
              <a:off x="8611404" y="4243057"/>
              <a:ext cx="81481" cy="1780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2" name="Straight Arrow Connector 221"/>
            <p:cNvCxnSpPr/>
            <p:nvPr/>
          </p:nvCxnSpPr>
          <p:spPr bwMode="auto">
            <a:xfrm rot="10800000">
              <a:off x="8732117" y="5470179"/>
              <a:ext cx="40741" cy="21087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3" name="Straight Arrow Connector 222"/>
            <p:cNvCxnSpPr/>
            <p:nvPr/>
          </p:nvCxnSpPr>
          <p:spPr bwMode="auto">
            <a:xfrm rot="10800000">
              <a:off x="8732117" y="3803964"/>
              <a:ext cx="105623" cy="1297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269" name="Group 268"/>
            <p:cNvGrpSpPr/>
            <p:nvPr/>
          </p:nvGrpSpPr>
          <p:grpSpPr>
            <a:xfrm rot="20045551" flipH="1">
              <a:off x="6520721" y="1996981"/>
              <a:ext cx="1922212" cy="1747319"/>
              <a:chOff x="1970638" y="2471596"/>
              <a:chExt cx="1922212" cy="1747319"/>
            </a:xfrm>
          </p:grpSpPr>
          <p:cxnSp>
            <p:nvCxnSpPr>
              <p:cNvPr id="271" name="Straight Arrow Connector 270"/>
              <p:cNvCxnSpPr/>
              <p:nvPr/>
            </p:nvCxnSpPr>
            <p:spPr bwMode="auto">
              <a:xfrm rot="20045551" flipH="1">
                <a:off x="3026771" y="2532794"/>
                <a:ext cx="200047" cy="19232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2" name="Straight Arrow Connector 271"/>
              <p:cNvCxnSpPr/>
              <p:nvPr/>
            </p:nvCxnSpPr>
            <p:spPr bwMode="auto">
              <a:xfrm flipH="1">
                <a:off x="2697933" y="2471596"/>
                <a:ext cx="9053" cy="23237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6" name="Straight Arrow Connector 275"/>
              <p:cNvCxnSpPr/>
              <p:nvPr/>
            </p:nvCxnSpPr>
            <p:spPr bwMode="auto">
              <a:xfrm>
                <a:off x="2076261" y="2794503"/>
                <a:ext cx="39232" cy="19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7" name="Straight Arrow Connector 276"/>
              <p:cNvCxnSpPr/>
              <p:nvPr/>
            </p:nvCxnSpPr>
            <p:spPr bwMode="auto">
              <a:xfrm flipH="1">
                <a:off x="2459525" y="2770360"/>
                <a:ext cx="9053" cy="1931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8" name="Straight Arrow Connector 277"/>
              <p:cNvCxnSpPr/>
              <p:nvPr/>
            </p:nvCxnSpPr>
            <p:spPr bwMode="auto">
              <a:xfrm>
                <a:off x="2293545" y="2990661"/>
                <a:ext cx="27160" cy="2866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9" name="Straight Arrow Connector 278"/>
              <p:cNvCxnSpPr/>
              <p:nvPr/>
            </p:nvCxnSpPr>
            <p:spPr bwMode="auto">
              <a:xfrm>
                <a:off x="1994780" y="3241141"/>
                <a:ext cx="81481" cy="2716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0" name="Straight Arrow Connector 279"/>
              <p:cNvCxnSpPr/>
              <p:nvPr/>
            </p:nvCxnSpPr>
            <p:spPr bwMode="auto">
              <a:xfrm flipH="1">
                <a:off x="2396150" y="3376943"/>
                <a:ext cx="15090" cy="2534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1" name="Straight Arrow Connector 280"/>
              <p:cNvCxnSpPr/>
              <p:nvPr/>
            </p:nvCxnSpPr>
            <p:spPr bwMode="auto">
              <a:xfrm flipH="1">
                <a:off x="2821663" y="3051018"/>
                <a:ext cx="66392" cy="2746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2" name="Straight Arrow Connector 281"/>
              <p:cNvCxnSpPr/>
              <p:nvPr/>
            </p:nvCxnSpPr>
            <p:spPr bwMode="auto">
              <a:xfrm flipH="1">
                <a:off x="2537988" y="2990661"/>
                <a:ext cx="36214" cy="2866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3" name="Straight Arrow Connector 282"/>
              <p:cNvCxnSpPr/>
              <p:nvPr/>
            </p:nvCxnSpPr>
            <p:spPr bwMode="auto">
              <a:xfrm flipH="1">
                <a:off x="2797521" y="2794503"/>
                <a:ext cx="57338" cy="22331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7" name="Straight Arrow Connector 286"/>
              <p:cNvCxnSpPr/>
              <p:nvPr/>
            </p:nvCxnSpPr>
            <p:spPr bwMode="auto">
              <a:xfrm rot="20045551" flipH="1">
                <a:off x="3403167" y="2890399"/>
                <a:ext cx="141419" cy="14776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8" name="Straight Arrow Connector 287"/>
              <p:cNvCxnSpPr/>
              <p:nvPr/>
            </p:nvCxnSpPr>
            <p:spPr bwMode="auto">
              <a:xfrm flipH="1">
                <a:off x="3171731" y="2866930"/>
                <a:ext cx="3018" cy="1840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9" name="Straight Arrow Connector 288"/>
              <p:cNvCxnSpPr/>
              <p:nvPr/>
            </p:nvCxnSpPr>
            <p:spPr bwMode="auto">
              <a:xfrm flipH="1">
                <a:off x="3063089" y="3134007"/>
                <a:ext cx="66392" cy="1916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0" name="Straight Arrow Connector 289"/>
              <p:cNvCxnSpPr/>
              <p:nvPr/>
            </p:nvCxnSpPr>
            <p:spPr bwMode="auto">
              <a:xfrm flipH="1">
                <a:off x="2616451" y="3449370"/>
                <a:ext cx="81482" cy="24142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1" name="Straight Arrow Connector 290"/>
              <p:cNvCxnSpPr/>
              <p:nvPr/>
            </p:nvCxnSpPr>
            <p:spPr bwMode="auto">
              <a:xfrm flipH="1">
                <a:off x="3063089" y="3512745"/>
                <a:ext cx="111660" cy="17805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2" name="Straight Arrow Connector 291"/>
              <p:cNvCxnSpPr/>
              <p:nvPr/>
            </p:nvCxnSpPr>
            <p:spPr bwMode="auto">
              <a:xfrm rot="20045551" flipH="1">
                <a:off x="3724937" y="3397551"/>
                <a:ext cx="135836" cy="1804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3" name="Straight Arrow Connector 292"/>
              <p:cNvCxnSpPr/>
              <p:nvPr/>
            </p:nvCxnSpPr>
            <p:spPr bwMode="auto">
              <a:xfrm>
                <a:off x="3669671" y="3090250"/>
                <a:ext cx="45268" cy="1871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4" name="Straight Arrow Connector 293"/>
              <p:cNvCxnSpPr/>
              <p:nvPr/>
            </p:nvCxnSpPr>
            <p:spPr bwMode="auto">
              <a:xfrm flipH="1">
                <a:off x="3446352" y="3376943"/>
                <a:ext cx="58848" cy="1931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5" name="Straight Arrow Connector 294"/>
              <p:cNvCxnSpPr/>
              <p:nvPr/>
            </p:nvCxnSpPr>
            <p:spPr bwMode="auto">
              <a:xfrm>
                <a:off x="3633457" y="3419192"/>
                <a:ext cx="3018" cy="1825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6" name="Straight Arrow Connector 295"/>
              <p:cNvCxnSpPr/>
              <p:nvPr/>
            </p:nvCxnSpPr>
            <p:spPr bwMode="auto">
              <a:xfrm>
                <a:off x="3524250" y="3134007"/>
                <a:ext cx="0" cy="1916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7" name="Straight Arrow Connector 296"/>
              <p:cNvCxnSpPr/>
              <p:nvPr/>
            </p:nvCxnSpPr>
            <p:spPr bwMode="auto">
              <a:xfrm flipH="1">
                <a:off x="3301497" y="3090250"/>
                <a:ext cx="57339" cy="2082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8" name="Straight Arrow Connector 297"/>
              <p:cNvCxnSpPr/>
              <p:nvPr/>
            </p:nvCxnSpPr>
            <p:spPr bwMode="auto">
              <a:xfrm>
                <a:off x="3358836" y="2703968"/>
                <a:ext cx="0" cy="16296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9" name="Straight Arrow Connector 298"/>
              <p:cNvCxnSpPr/>
              <p:nvPr/>
            </p:nvCxnSpPr>
            <p:spPr bwMode="auto">
              <a:xfrm flipH="1">
                <a:off x="3358836" y="3690796"/>
                <a:ext cx="116940" cy="1478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0" name="Straight Arrow Connector 299"/>
              <p:cNvCxnSpPr/>
              <p:nvPr/>
            </p:nvCxnSpPr>
            <p:spPr bwMode="auto">
              <a:xfrm flipH="1">
                <a:off x="3096285" y="3727010"/>
                <a:ext cx="132784" cy="1418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1" name="Straight Arrow Connector 300"/>
              <p:cNvCxnSpPr/>
              <p:nvPr/>
            </p:nvCxnSpPr>
            <p:spPr bwMode="auto">
              <a:xfrm flipH="1">
                <a:off x="2770360" y="3690796"/>
                <a:ext cx="84499" cy="1780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2" name="Straight Arrow Connector 301"/>
              <p:cNvCxnSpPr/>
              <p:nvPr/>
            </p:nvCxnSpPr>
            <p:spPr bwMode="auto">
              <a:xfrm flipH="1">
                <a:off x="2854859" y="3419192"/>
                <a:ext cx="93553" cy="1825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3" name="Straight Arrow Connector 302"/>
              <p:cNvCxnSpPr/>
              <p:nvPr/>
            </p:nvCxnSpPr>
            <p:spPr bwMode="auto">
              <a:xfrm flipH="1">
                <a:off x="3581400" y="3957859"/>
                <a:ext cx="133539" cy="1312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4" name="Straight Arrow Connector 303"/>
              <p:cNvCxnSpPr/>
              <p:nvPr/>
            </p:nvCxnSpPr>
            <p:spPr bwMode="auto">
              <a:xfrm rot="20045551" flipH="1">
                <a:off x="3750571" y="3715919"/>
                <a:ext cx="142279" cy="1185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5" name="Straight Arrow Connector 304"/>
              <p:cNvCxnSpPr/>
              <p:nvPr/>
            </p:nvCxnSpPr>
            <p:spPr bwMode="auto">
              <a:xfrm flipH="1">
                <a:off x="3581400" y="3690796"/>
                <a:ext cx="110905" cy="1478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6" name="Straight Arrow Connector 305"/>
              <p:cNvCxnSpPr/>
              <p:nvPr/>
            </p:nvCxnSpPr>
            <p:spPr bwMode="auto">
              <a:xfrm flipH="1">
                <a:off x="3358836" y="3932222"/>
                <a:ext cx="184464" cy="10662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7" name="Straight Arrow Connector 306"/>
              <p:cNvCxnSpPr/>
              <p:nvPr/>
            </p:nvCxnSpPr>
            <p:spPr bwMode="auto">
              <a:xfrm flipH="1">
                <a:off x="2978590" y="3957859"/>
                <a:ext cx="150891" cy="1312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8" name="Straight Arrow Connector 307"/>
              <p:cNvCxnSpPr/>
              <p:nvPr/>
            </p:nvCxnSpPr>
            <p:spPr bwMode="auto">
              <a:xfrm flipH="1">
                <a:off x="2657192" y="3932222"/>
                <a:ext cx="89026" cy="15692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9" name="Straight Arrow Connector 308"/>
              <p:cNvCxnSpPr/>
              <p:nvPr/>
            </p:nvCxnSpPr>
            <p:spPr bwMode="auto">
              <a:xfrm>
                <a:off x="2411240" y="3797929"/>
                <a:ext cx="0" cy="1876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0" name="Straight Arrow Connector 309"/>
              <p:cNvCxnSpPr/>
              <p:nvPr/>
            </p:nvCxnSpPr>
            <p:spPr bwMode="auto">
              <a:xfrm>
                <a:off x="2095877" y="3868848"/>
                <a:ext cx="101097" cy="1699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1" name="Straight Arrow Connector 310"/>
              <p:cNvCxnSpPr/>
              <p:nvPr/>
            </p:nvCxnSpPr>
            <p:spPr bwMode="auto">
              <a:xfrm>
                <a:off x="2115493" y="3601770"/>
                <a:ext cx="81481" cy="1780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3" name="Straight Arrow Connector 312"/>
              <p:cNvCxnSpPr/>
              <p:nvPr/>
            </p:nvCxnSpPr>
            <p:spPr bwMode="auto">
              <a:xfrm>
                <a:off x="1970638" y="4089149"/>
                <a:ext cx="105623" cy="1297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6" name="Group 5"/>
            <p:cNvGrpSpPr/>
            <p:nvPr/>
          </p:nvGrpSpPr>
          <p:grpSpPr>
            <a:xfrm rot="20944560">
              <a:off x="4690629" y="4698016"/>
              <a:ext cx="984412" cy="1388201"/>
              <a:chOff x="4735011" y="4694407"/>
              <a:chExt cx="984412" cy="1388201"/>
            </a:xfrm>
          </p:grpSpPr>
          <p:cxnSp>
            <p:nvCxnSpPr>
              <p:cNvPr id="168" name="Straight Arrow Connector 167"/>
              <p:cNvCxnSpPr/>
              <p:nvPr/>
            </p:nvCxnSpPr>
            <p:spPr bwMode="auto">
              <a:xfrm rot="10800000">
                <a:off x="5567930" y="5862307"/>
                <a:ext cx="39232" cy="19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69" name="Straight Arrow Connector 168"/>
              <p:cNvCxnSpPr/>
              <p:nvPr/>
            </p:nvCxnSpPr>
            <p:spPr bwMode="auto">
              <a:xfrm rot="10800000" flipH="1">
                <a:off x="5214845" y="5889467"/>
                <a:ext cx="9053" cy="1931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0" name="Straight Arrow Connector 169"/>
              <p:cNvCxnSpPr/>
              <p:nvPr/>
            </p:nvCxnSpPr>
            <p:spPr bwMode="auto">
              <a:xfrm rot="10800000">
                <a:off x="5362718" y="5575614"/>
                <a:ext cx="27160" cy="2866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1" name="Straight Arrow Connector 170"/>
              <p:cNvCxnSpPr/>
              <p:nvPr/>
            </p:nvCxnSpPr>
            <p:spPr bwMode="auto">
              <a:xfrm rot="10800000">
                <a:off x="5607162" y="5340223"/>
                <a:ext cx="81481" cy="2716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2" name="Straight Arrow Connector 171"/>
              <p:cNvCxnSpPr/>
              <p:nvPr/>
            </p:nvCxnSpPr>
            <p:spPr bwMode="auto">
              <a:xfrm rot="10800000" flipH="1">
                <a:off x="5272183" y="5222528"/>
                <a:ext cx="15090" cy="2534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3" name="Straight Arrow Connector 172"/>
              <p:cNvCxnSpPr/>
              <p:nvPr/>
            </p:nvCxnSpPr>
            <p:spPr bwMode="auto">
              <a:xfrm rot="10800000" flipH="1">
                <a:off x="4795368" y="5527328"/>
                <a:ext cx="66392" cy="2746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4" name="Straight Arrow Connector 173"/>
              <p:cNvCxnSpPr/>
              <p:nvPr/>
            </p:nvCxnSpPr>
            <p:spPr bwMode="auto">
              <a:xfrm rot="10800000" flipH="1">
                <a:off x="5109221" y="5575614"/>
                <a:ext cx="36214" cy="2866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5" name="Straight Arrow Connector 174"/>
              <p:cNvCxnSpPr/>
              <p:nvPr/>
            </p:nvCxnSpPr>
            <p:spPr bwMode="auto">
              <a:xfrm rot="10800000" flipH="1">
                <a:off x="4828564" y="5835146"/>
                <a:ext cx="57338" cy="22331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8" name="Straight Arrow Connector 177"/>
              <p:cNvCxnSpPr/>
              <p:nvPr/>
            </p:nvCxnSpPr>
            <p:spPr bwMode="auto">
              <a:xfrm rot="10800000" flipH="1">
                <a:off x="4985490" y="5162172"/>
                <a:ext cx="81482" cy="24142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4" name="Straight Arrow Connector 223"/>
              <p:cNvCxnSpPr/>
              <p:nvPr/>
            </p:nvCxnSpPr>
            <p:spPr bwMode="auto">
              <a:xfrm rot="10800000" flipH="1">
                <a:off x="4828564" y="4984120"/>
                <a:ext cx="84499" cy="1780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5" name="Straight Arrow Connector 224"/>
              <p:cNvCxnSpPr/>
              <p:nvPr/>
            </p:nvCxnSpPr>
            <p:spPr bwMode="auto">
              <a:xfrm rot="10800000" flipH="1">
                <a:off x="4735011" y="5251198"/>
                <a:ext cx="93553" cy="18257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6" name="Straight Arrow Connector 225"/>
              <p:cNvCxnSpPr/>
              <p:nvPr/>
            </p:nvCxnSpPr>
            <p:spPr bwMode="auto">
              <a:xfrm rot="10800000" flipH="1">
                <a:off x="4937205" y="4763819"/>
                <a:ext cx="89026" cy="15692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7" name="Straight Arrow Connector 226"/>
              <p:cNvCxnSpPr/>
              <p:nvPr/>
            </p:nvCxnSpPr>
            <p:spPr bwMode="auto">
              <a:xfrm rot="10800000">
                <a:off x="5272183" y="4867434"/>
                <a:ext cx="0" cy="1876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8" name="Straight Arrow Connector 227"/>
              <p:cNvCxnSpPr/>
              <p:nvPr/>
            </p:nvCxnSpPr>
            <p:spPr bwMode="auto">
              <a:xfrm rot="10800000">
                <a:off x="5486449" y="4814121"/>
                <a:ext cx="101097" cy="1699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9" name="Straight Arrow Connector 228"/>
              <p:cNvCxnSpPr/>
              <p:nvPr/>
            </p:nvCxnSpPr>
            <p:spPr bwMode="auto">
              <a:xfrm rot="10800000">
                <a:off x="5486449" y="5073146"/>
                <a:ext cx="81481" cy="1780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1" name="Straight Arrow Connector 230"/>
              <p:cNvCxnSpPr/>
              <p:nvPr/>
            </p:nvCxnSpPr>
            <p:spPr bwMode="auto">
              <a:xfrm rot="655440" flipH="1" flipV="1">
                <a:off x="5548463" y="4694407"/>
                <a:ext cx="170960" cy="536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cxnSp>
          <p:nvCxnSpPr>
            <p:cNvPr id="9" name="Straight Arrow Connector 8"/>
            <p:cNvCxnSpPr/>
            <p:nvPr/>
          </p:nvCxnSpPr>
          <p:spPr bwMode="auto">
            <a:xfrm flipV="1">
              <a:off x="7514656" y="3727010"/>
              <a:ext cx="212769" cy="6673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flipV="1">
              <a:off x="7859965" y="3719478"/>
              <a:ext cx="193843" cy="6034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a:off x="7906742" y="3512745"/>
              <a:ext cx="194649" cy="432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a:off x="8397138" y="3323427"/>
              <a:ext cx="8778" cy="1802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a:off x="8205844" y="3413559"/>
              <a:ext cx="124528" cy="5174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flipV="1">
              <a:off x="8268108" y="3646770"/>
              <a:ext cx="33717" cy="1028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H="1" flipV="1">
              <a:off x="8536734" y="3646230"/>
              <a:ext cx="156151" cy="2724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H="1">
              <a:off x="8614809" y="3409286"/>
              <a:ext cx="97692" cy="4942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flipH="1">
              <a:off x="8576698" y="2866930"/>
              <a:ext cx="34706" cy="12373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flipH="1">
              <a:off x="8536734" y="2601318"/>
              <a:ext cx="39621" cy="2014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a:off x="8452968" y="2147199"/>
              <a:ext cx="10562" cy="2204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5" name="Straight Arrow Connector 64"/>
            <p:cNvCxnSpPr/>
            <p:nvPr/>
          </p:nvCxnSpPr>
          <p:spPr bwMode="auto">
            <a:xfrm flipH="1">
              <a:off x="8652144" y="2236042"/>
              <a:ext cx="60357" cy="2443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8" name="Straight Arrow Connector 67"/>
            <p:cNvCxnSpPr/>
            <p:nvPr/>
          </p:nvCxnSpPr>
          <p:spPr bwMode="auto">
            <a:xfrm flipH="1">
              <a:off x="8712501" y="2667000"/>
              <a:ext cx="39986" cy="1669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0" name="Straight Arrow Connector 69"/>
            <p:cNvCxnSpPr/>
            <p:nvPr/>
          </p:nvCxnSpPr>
          <p:spPr bwMode="auto">
            <a:xfrm flipH="1">
              <a:off x="8594051" y="2046509"/>
              <a:ext cx="20758" cy="22633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3" name="Straight Arrow Connector 72"/>
            <p:cNvCxnSpPr/>
            <p:nvPr/>
          </p:nvCxnSpPr>
          <p:spPr bwMode="auto">
            <a:xfrm>
              <a:off x="8205844" y="2046509"/>
              <a:ext cx="28331" cy="1490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5" name="Straight Arrow Connector 74"/>
            <p:cNvCxnSpPr/>
            <p:nvPr/>
          </p:nvCxnSpPr>
          <p:spPr bwMode="auto">
            <a:xfrm>
              <a:off x="6204879" y="2159674"/>
              <a:ext cx="130332" cy="18215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7" name="Straight Arrow Connector 76"/>
            <p:cNvCxnSpPr/>
            <p:nvPr/>
          </p:nvCxnSpPr>
          <p:spPr bwMode="auto">
            <a:xfrm>
              <a:off x="4830072" y="2098254"/>
              <a:ext cx="8199" cy="1377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9" name="Straight Arrow Connector 78"/>
            <p:cNvCxnSpPr/>
            <p:nvPr/>
          </p:nvCxnSpPr>
          <p:spPr bwMode="auto">
            <a:xfrm flipH="1">
              <a:off x="5128238" y="2098254"/>
              <a:ext cx="17777" cy="15915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2" name="Straight Arrow Connector 81"/>
            <p:cNvCxnSpPr/>
            <p:nvPr/>
          </p:nvCxnSpPr>
          <p:spPr bwMode="auto">
            <a:xfrm>
              <a:off x="5541222" y="2121055"/>
              <a:ext cx="0" cy="1211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4" name="Straight Arrow Connector 83"/>
            <p:cNvCxnSpPr/>
            <p:nvPr/>
          </p:nvCxnSpPr>
          <p:spPr bwMode="auto">
            <a:xfrm>
              <a:off x="5732401" y="2098254"/>
              <a:ext cx="0" cy="2284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8" name="Straight Arrow Connector 87"/>
            <p:cNvCxnSpPr/>
            <p:nvPr/>
          </p:nvCxnSpPr>
          <p:spPr bwMode="auto">
            <a:xfrm>
              <a:off x="6055308" y="2077931"/>
              <a:ext cx="57339" cy="13745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2" name="Straight Arrow Connector 91"/>
            <p:cNvCxnSpPr/>
            <p:nvPr/>
          </p:nvCxnSpPr>
          <p:spPr bwMode="auto">
            <a:xfrm>
              <a:off x="6498928" y="2077931"/>
              <a:ext cx="138820" cy="15811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4" name="Straight Arrow Connector 93"/>
            <p:cNvCxnSpPr/>
            <p:nvPr/>
          </p:nvCxnSpPr>
          <p:spPr bwMode="auto">
            <a:xfrm>
              <a:off x="6446116" y="2750454"/>
              <a:ext cx="122222" cy="1783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9" name="Straight Arrow Connector 128"/>
            <p:cNvCxnSpPr/>
            <p:nvPr/>
          </p:nvCxnSpPr>
          <p:spPr bwMode="auto">
            <a:xfrm flipH="1">
              <a:off x="5394259" y="4184210"/>
              <a:ext cx="185742" cy="739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1" name="Straight Arrow Connector 130"/>
            <p:cNvCxnSpPr/>
            <p:nvPr/>
          </p:nvCxnSpPr>
          <p:spPr bwMode="auto">
            <a:xfrm flipH="1">
              <a:off x="5265622" y="4452796"/>
              <a:ext cx="145381"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3" name="Straight Arrow Connector 132"/>
            <p:cNvCxnSpPr/>
            <p:nvPr/>
          </p:nvCxnSpPr>
          <p:spPr bwMode="auto">
            <a:xfrm>
              <a:off x="5109221" y="4154032"/>
              <a:ext cx="10562" cy="10411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9" name="Straight Arrow Connector 138"/>
            <p:cNvCxnSpPr/>
            <p:nvPr/>
          </p:nvCxnSpPr>
          <p:spPr bwMode="auto">
            <a:xfrm>
              <a:off x="4773126" y="4510134"/>
              <a:ext cx="65145"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65" name="Straight Arrow Connector 164"/>
            <p:cNvCxnSpPr/>
            <p:nvPr/>
          </p:nvCxnSpPr>
          <p:spPr bwMode="auto">
            <a:xfrm flipV="1">
              <a:off x="4799985" y="4603688"/>
              <a:ext cx="34186" cy="9355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49" name="Straight Arrow Connector 2048"/>
            <p:cNvCxnSpPr/>
            <p:nvPr/>
          </p:nvCxnSpPr>
          <p:spPr bwMode="auto">
            <a:xfrm flipV="1">
              <a:off x="4996053" y="4645936"/>
              <a:ext cx="32301" cy="13580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52" name="Straight Arrow Connector 2051"/>
            <p:cNvCxnSpPr/>
            <p:nvPr/>
          </p:nvCxnSpPr>
          <p:spPr bwMode="auto">
            <a:xfrm flipH="1" flipV="1">
              <a:off x="5165051" y="4603688"/>
              <a:ext cx="93337" cy="830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56" name="Straight Arrow Connector 2055"/>
            <p:cNvCxnSpPr/>
            <p:nvPr/>
          </p:nvCxnSpPr>
          <p:spPr bwMode="auto">
            <a:xfrm flipH="1" flipV="1">
              <a:off x="5612482" y="4461463"/>
              <a:ext cx="119919" cy="4867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58" name="Straight Arrow Connector 2057"/>
            <p:cNvCxnSpPr/>
            <p:nvPr/>
          </p:nvCxnSpPr>
          <p:spPr bwMode="auto">
            <a:xfrm flipH="1">
              <a:off x="5850096" y="4295870"/>
              <a:ext cx="13278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60" name="Straight Arrow Connector 2059"/>
            <p:cNvCxnSpPr/>
            <p:nvPr/>
          </p:nvCxnSpPr>
          <p:spPr bwMode="auto">
            <a:xfrm flipH="1">
              <a:off x="6055308" y="4218915"/>
              <a:ext cx="149571" cy="392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62" name="Straight Arrow Connector 2061"/>
            <p:cNvCxnSpPr/>
            <p:nvPr/>
          </p:nvCxnSpPr>
          <p:spPr bwMode="auto">
            <a:xfrm flipH="1" flipV="1">
              <a:off x="5955720" y="4549366"/>
              <a:ext cx="249159" cy="543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64" name="Straight Arrow Connector 2063"/>
            <p:cNvCxnSpPr/>
            <p:nvPr/>
          </p:nvCxnSpPr>
          <p:spPr bwMode="auto">
            <a:xfrm flipH="1" flipV="1">
              <a:off x="5655446" y="4781739"/>
              <a:ext cx="227846" cy="15089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66" name="Straight Arrow Connector 2065"/>
            <p:cNvCxnSpPr/>
            <p:nvPr/>
          </p:nvCxnSpPr>
          <p:spPr bwMode="auto">
            <a:xfrm flipH="1" flipV="1">
              <a:off x="5678221" y="5059378"/>
              <a:ext cx="205071" cy="14879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68" name="Straight Arrow Connector 2067"/>
            <p:cNvCxnSpPr/>
            <p:nvPr/>
          </p:nvCxnSpPr>
          <p:spPr bwMode="auto">
            <a:xfrm flipH="1" flipV="1">
              <a:off x="5982880" y="4759852"/>
              <a:ext cx="147213" cy="9303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70" name="Straight Arrow Connector 2069"/>
            <p:cNvCxnSpPr/>
            <p:nvPr/>
          </p:nvCxnSpPr>
          <p:spPr bwMode="auto">
            <a:xfrm flipH="1" flipV="1">
              <a:off x="6297111" y="4332083"/>
              <a:ext cx="171639" cy="6035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72" name="Straight Arrow Connector 2071"/>
            <p:cNvCxnSpPr/>
            <p:nvPr/>
          </p:nvCxnSpPr>
          <p:spPr bwMode="auto">
            <a:xfrm flipH="1" flipV="1">
              <a:off x="6568338" y="4362261"/>
              <a:ext cx="104960" cy="15692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74" name="Straight Arrow Connector 2073"/>
            <p:cNvCxnSpPr/>
            <p:nvPr/>
          </p:nvCxnSpPr>
          <p:spPr bwMode="auto">
            <a:xfrm flipH="1" flipV="1">
              <a:off x="6727160" y="4603688"/>
              <a:ext cx="61234" cy="1561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76" name="Straight Arrow Connector 2075"/>
            <p:cNvCxnSpPr/>
            <p:nvPr/>
          </p:nvCxnSpPr>
          <p:spPr bwMode="auto">
            <a:xfrm flipH="1" flipV="1">
              <a:off x="6869157" y="4871963"/>
              <a:ext cx="79426" cy="22963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78" name="Straight Arrow Connector 2077"/>
            <p:cNvCxnSpPr/>
            <p:nvPr/>
          </p:nvCxnSpPr>
          <p:spPr bwMode="auto">
            <a:xfrm flipV="1">
              <a:off x="6858049" y="3953847"/>
              <a:ext cx="172809" cy="568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9" name="Straight Arrow Connector 248"/>
            <p:cNvCxnSpPr/>
            <p:nvPr/>
          </p:nvCxnSpPr>
          <p:spPr bwMode="auto">
            <a:xfrm flipV="1">
              <a:off x="7265077" y="3872118"/>
              <a:ext cx="160462" cy="601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1" name="Straight Arrow Connector 250"/>
            <p:cNvCxnSpPr/>
            <p:nvPr/>
          </p:nvCxnSpPr>
          <p:spPr bwMode="auto">
            <a:xfrm flipH="1">
              <a:off x="6382930" y="4131147"/>
              <a:ext cx="185408" cy="2288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3" name="Straight Arrow Connector 252"/>
            <p:cNvCxnSpPr/>
            <p:nvPr/>
          </p:nvCxnSpPr>
          <p:spPr bwMode="auto">
            <a:xfrm flipH="1" flipV="1">
              <a:off x="6704140" y="4090657"/>
              <a:ext cx="123582" cy="20521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5" name="Straight Arrow Connector 254"/>
            <p:cNvCxnSpPr/>
            <p:nvPr/>
          </p:nvCxnSpPr>
          <p:spPr bwMode="auto">
            <a:xfrm>
              <a:off x="6665926" y="3881967"/>
              <a:ext cx="35684" cy="1174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7" name="Straight Arrow Connector 256"/>
            <p:cNvCxnSpPr/>
            <p:nvPr/>
          </p:nvCxnSpPr>
          <p:spPr bwMode="auto">
            <a:xfrm flipH="1" flipV="1">
              <a:off x="7876527" y="5318912"/>
              <a:ext cx="28637" cy="175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9" name="Straight Arrow Connector 258"/>
            <p:cNvCxnSpPr/>
            <p:nvPr/>
          </p:nvCxnSpPr>
          <p:spPr bwMode="auto">
            <a:xfrm flipH="1" flipV="1">
              <a:off x="7806344" y="5895343"/>
              <a:ext cx="53621" cy="11506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1" name="Straight Arrow Connector 260"/>
            <p:cNvCxnSpPr/>
            <p:nvPr/>
          </p:nvCxnSpPr>
          <p:spPr bwMode="auto">
            <a:xfrm flipH="1" flipV="1">
              <a:off x="7302278" y="5785327"/>
              <a:ext cx="109671" cy="22508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3" name="Straight Arrow Connector 262"/>
            <p:cNvCxnSpPr/>
            <p:nvPr/>
          </p:nvCxnSpPr>
          <p:spPr bwMode="auto">
            <a:xfrm flipH="1" flipV="1">
              <a:off x="8254829" y="5785327"/>
              <a:ext cx="15561" cy="1675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5" name="Straight Arrow Connector 264"/>
            <p:cNvCxnSpPr/>
            <p:nvPr/>
          </p:nvCxnSpPr>
          <p:spPr bwMode="auto">
            <a:xfrm flipV="1">
              <a:off x="8556544" y="5738792"/>
              <a:ext cx="9592" cy="15907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7" name="Straight Arrow Connector 266"/>
            <p:cNvCxnSpPr/>
            <p:nvPr/>
          </p:nvCxnSpPr>
          <p:spPr bwMode="auto">
            <a:xfrm flipH="1" flipV="1">
              <a:off x="5982880" y="5885347"/>
              <a:ext cx="101097" cy="1567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0" name="Straight Arrow Connector 269"/>
            <p:cNvCxnSpPr/>
            <p:nvPr/>
          </p:nvCxnSpPr>
          <p:spPr bwMode="auto">
            <a:xfrm flipH="1" flipV="1">
              <a:off x="5850096" y="5575614"/>
              <a:ext cx="105624" cy="20971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4" name="Straight Arrow Connector 273"/>
            <p:cNvCxnSpPr/>
            <p:nvPr/>
          </p:nvCxnSpPr>
          <p:spPr bwMode="auto">
            <a:xfrm flipH="1" flipV="1">
              <a:off x="6200163" y="5545007"/>
              <a:ext cx="135048" cy="1058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4" name="Straight Arrow Connector 283"/>
            <p:cNvCxnSpPr/>
            <p:nvPr/>
          </p:nvCxnSpPr>
          <p:spPr bwMode="auto">
            <a:xfrm flipH="1" flipV="1">
              <a:off x="5982880" y="5398325"/>
              <a:ext cx="50548" cy="3677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6" name="Straight Arrow Connector 285"/>
            <p:cNvCxnSpPr/>
            <p:nvPr/>
          </p:nvCxnSpPr>
          <p:spPr bwMode="auto">
            <a:xfrm flipH="1" flipV="1">
              <a:off x="6204879" y="5245430"/>
              <a:ext cx="241237" cy="1791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4" name="Straight Arrow Connector 313"/>
            <p:cNvCxnSpPr/>
            <p:nvPr/>
          </p:nvCxnSpPr>
          <p:spPr bwMode="auto">
            <a:xfrm flipH="1" flipV="1">
              <a:off x="6204879" y="5017902"/>
              <a:ext cx="302348" cy="13804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6" name="Straight Arrow Connector 315"/>
            <p:cNvCxnSpPr/>
            <p:nvPr/>
          </p:nvCxnSpPr>
          <p:spPr bwMode="auto">
            <a:xfrm flipH="1" flipV="1">
              <a:off x="6325497" y="4793056"/>
              <a:ext cx="181730" cy="10925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8" name="Straight Arrow Connector 317"/>
            <p:cNvCxnSpPr/>
            <p:nvPr/>
          </p:nvCxnSpPr>
          <p:spPr bwMode="auto">
            <a:xfrm flipH="1" flipV="1">
              <a:off x="6325497" y="5611639"/>
              <a:ext cx="143253" cy="20669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20" name="Straight Arrow Connector 5119"/>
            <p:cNvCxnSpPr/>
            <p:nvPr/>
          </p:nvCxnSpPr>
          <p:spPr bwMode="auto">
            <a:xfrm flipH="1" flipV="1">
              <a:off x="6507227" y="5245430"/>
              <a:ext cx="219933" cy="24851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23" name="Straight Arrow Connector 5122"/>
            <p:cNvCxnSpPr/>
            <p:nvPr/>
          </p:nvCxnSpPr>
          <p:spPr bwMode="auto">
            <a:xfrm flipH="1" flipV="1">
              <a:off x="6637748" y="5017902"/>
              <a:ext cx="143346" cy="18234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25" name="Straight Arrow Connector 5124"/>
            <p:cNvCxnSpPr/>
            <p:nvPr/>
          </p:nvCxnSpPr>
          <p:spPr bwMode="auto">
            <a:xfrm flipH="1" flipV="1">
              <a:off x="6356053" y="4561066"/>
              <a:ext cx="151174" cy="12566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27" name="Straight Arrow Connector 5126"/>
            <p:cNvCxnSpPr/>
            <p:nvPr/>
          </p:nvCxnSpPr>
          <p:spPr bwMode="auto">
            <a:xfrm flipH="1" flipV="1">
              <a:off x="5928560" y="5054590"/>
              <a:ext cx="126748" cy="1535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 name="Group 1"/>
          <p:cNvGrpSpPr/>
          <p:nvPr/>
        </p:nvGrpSpPr>
        <p:grpSpPr>
          <a:xfrm>
            <a:off x="3837327" y="1602216"/>
            <a:ext cx="3545765" cy="3537170"/>
            <a:chOff x="4604792" y="1922659"/>
            <a:chExt cx="4254918" cy="4244604"/>
          </a:xfrm>
        </p:grpSpPr>
        <p:sp>
          <p:nvSpPr>
            <p:cNvPr id="232" name="Oval 231"/>
            <p:cNvSpPr/>
            <p:nvPr/>
          </p:nvSpPr>
          <p:spPr bwMode="auto">
            <a:xfrm>
              <a:off x="8445673" y="3445233"/>
              <a:ext cx="121068" cy="119934"/>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33" name="Oval 232"/>
            <p:cNvSpPr/>
            <p:nvPr/>
          </p:nvSpPr>
          <p:spPr bwMode="auto">
            <a:xfrm>
              <a:off x="8729117" y="6045558"/>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34" name="Oval 233"/>
            <p:cNvSpPr/>
            <p:nvPr/>
          </p:nvSpPr>
          <p:spPr bwMode="auto">
            <a:xfrm>
              <a:off x="4609554" y="1925995"/>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35" name="Oval 234"/>
            <p:cNvSpPr/>
            <p:nvPr/>
          </p:nvSpPr>
          <p:spPr bwMode="auto">
            <a:xfrm>
              <a:off x="4614317" y="4578708"/>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36" name="Oval 235"/>
            <p:cNvSpPr/>
            <p:nvPr/>
          </p:nvSpPr>
          <p:spPr bwMode="auto">
            <a:xfrm>
              <a:off x="5071517" y="6047329"/>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37" name="Oval 236"/>
            <p:cNvSpPr/>
            <p:nvPr/>
          </p:nvSpPr>
          <p:spPr bwMode="auto">
            <a:xfrm>
              <a:off x="4604792" y="6036033"/>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38" name="Oval 237"/>
            <p:cNvSpPr/>
            <p:nvPr/>
          </p:nvSpPr>
          <p:spPr bwMode="auto">
            <a:xfrm>
              <a:off x="8716673" y="1925996"/>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39" name="Oval 238"/>
            <p:cNvSpPr/>
            <p:nvPr/>
          </p:nvSpPr>
          <p:spPr bwMode="auto">
            <a:xfrm>
              <a:off x="8321564" y="1925996"/>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40" name="Oval 239"/>
            <p:cNvSpPr/>
            <p:nvPr/>
          </p:nvSpPr>
          <p:spPr bwMode="auto">
            <a:xfrm>
              <a:off x="8738642" y="3378558"/>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41" name="Oval 240"/>
            <p:cNvSpPr/>
            <p:nvPr/>
          </p:nvSpPr>
          <p:spPr bwMode="auto">
            <a:xfrm>
              <a:off x="5076046" y="4432658"/>
              <a:ext cx="121068" cy="119934"/>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42" name="Oval 241"/>
            <p:cNvSpPr/>
            <p:nvPr/>
          </p:nvSpPr>
          <p:spPr bwMode="auto">
            <a:xfrm>
              <a:off x="5086164" y="1930758"/>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44" name="Oval 243"/>
            <p:cNvSpPr/>
            <p:nvPr/>
          </p:nvSpPr>
          <p:spPr bwMode="auto">
            <a:xfrm>
              <a:off x="6678918" y="4017482"/>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45" name="Oval 244"/>
            <p:cNvSpPr/>
            <p:nvPr/>
          </p:nvSpPr>
          <p:spPr bwMode="auto">
            <a:xfrm>
              <a:off x="5855954" y="1922659"/>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grpSp>
        <p:nvGrpSpPr>
          <p:cNvPr id="4" name="Group 3"/>
          <p:cNvGrpSpPr/>
          <p:nvPr/>
        </p:nvGrpSpPr>
        <p:grpSpPr>
          <a:xfrm>
            <a:off x="3856269" y="5982598"/>
            <a:ext cx="5658821" cy="323165"/>
            <a:chOff x="4627523" y="7179112"/>
            <a:chExt cx="6790584" cy="387798"/>
          </a:xfrm>
        </p:grpSpPr>
        <p:sp>
          <p:nvSpPr>
            <p:cNvPr id="248" name="Oval 247"/>
            <p:cNvSpPr/>
            <p:nvPr/>
          </p:nvSpPr>
          <p:spPr bwMode="auto">
            <a:xfrm>
              <a:off x="4627523" y="7303811"/>
              <a:ext cx="121068" cy="119934"/>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50" name="Rectangle 249"/>
            <p:cNvSpPr/>
            <p:nvPr/>
          </p:nvSpPr>
          <p:spPr bwMode="auto">
            <a:xfrm>
              <a:off x="10043728" y="7264175"/>
              <a:ext cx="196095" cy="19920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56" name="TextBox 255"/>
            <p:cNvSpPr txBox="1"/>
            <p:nvPr/>
          </p:nvSpPr>
          <p:spPr>
            <a:xfrm>
              <a:off x="10246478" y="7179112"/>
              <a:ext cx="1171629" cy="387798"/>
            </a:xfrm>
            <a:prstGeom prst="rect">
              <a:avLst/>
            </a:prstGeom>
            <a:noFill/>
          </p:spPr>
          <p:txBody>
            <a:bodyPr wrap="none" rtlCol="0">
              <a:spAutoFit/>
            </a:bodyPr>
            <a:lstStyle/>
            <a:p>
              <a:pPr algn="ctr"/>
              <a:r>
                <a:rPr lang="en-US" sz="1500" dirty="0"/>
                <a:t>Maximum</a:t>
              </a:r>
            </a:p>
          </p:txBody>
        </p:sp>
        <p:sp>
          <p:nvSpPr>
            <p:cNvPr id="258" name="TextBox 257"/>
            <p:cNvSpPr txBox="1"/>
            <p:nvPr/>
          </p:nvSpPr>
          <p:spPr>
            <a:xfrm>
              <a:off x="4798603" y="7179112"/>
              <a:ext cx="1171629" cy="387798"/>
            </a:xfrm>
            <a:prstGeom prst="rect">
              <a:avLst/>
            </a:prstGeom>
            <a:noFill/>
          </p:spPr>
          <p:txBody>
            <a:bodyPr wrap="none" rtlCol="0">
              <a:spAutoFit/>
            </a:bodyPr>
            <a:lstStyle/>
            <a:p>
              <a:pPr algn="ctr"/>
              <a:r>
                <a:rPr lang="en-US" sz="1500" dirty="0"/>
                <a:t>Maximum</a:t>
              </a:r>
            </a:p>
          </p:txBody>
        </p:sp>
      </p:grpSp>
      <p:grpSp>
        <p:nvGrpSpPr>
          <p:cNvPr id="7" name="Group 6"/>
          <p:cNvGrpSpPr/>
          <p:nvPr/>
        </p:nvGrpSpPr>
        <p:grpSpPr>
          <a:xfrm>
            <a:off x="5201374" y="5982601"/>
            <a:ext cx="5286965" cy="323165"/>
            <a:chOff x="6241648" y="7179112"/>
            <a:chExt cx="6344359" cy="387798"/>
          </a:xfrm>
        </p:grpSpPr>
        <p:sp>
          <p:nvSpPr>
            <p:cNvPr id="246" name="Oval 245"/>
            <p:cNvSpPr/>
            <p:nvPr/>
          </p:nvSpPr>
          <p:spPr bwMode="auto">
            <a:xfrm>
              <a:off x="6241648" y="7303811"/>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52" name="Rectangle 251"/>
            <p:cNvSpPr/>
            <p:nvPr/>
          </p:nvSpPr>
          <p:spPr bwMode="auto">
            <a:xfrm>
              <a:off x="11628759" y="7211138"/>
              <a:ext cx="81495" cy="3052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60" name="TextBox 259"/>
            <p:cNvSpPr txBox="1"/>
            <p:nvPr/>
          </p:nvSpPr>
          <p:spPr>
            <a:xfrm>
              <a:off x="6450540" y="7179112"/>
              <a:ext cx="848695" cy="387798"/>
            </a:xfrm>
            <a:prstGeom prst="rect">
              <a:avLst/>
            </a:prstGeom>
            <a:noFill/>
          </p:spPr>
          <p:txBody>
            <a:bodyPr wrap="none" rtlCol="0">
              <a:spAutoFit/>
            </a:bodyPr>
            <a:lstStyle/>
            <a:p>
              <a:pPr algn="ctr"/>
              <a:r>
                <a:rPr lang="en-US" sz="1500" dirty="0"/>
                <a:t>Saddle</a:t>
              </a:r>
            </a:p>
          </p:txBody>
        </p:sp>
        <p:sp>
          <p:nvSpPr>
            <p:cNvPr id="262" name="TextBox 261"/>
            <p:cNvSpPr txBox="1"/>
            <p:nvPr/>
          </p:nvSpPr>
          <p:spPr>
            <a:xfrm>
              <a:off x="11737312" y="7179112"/>
              <a:ext cx="848695" cy="387798"/>
            </a:xfrm>
            <a:prstGeom prst="rect">
              <a:avLst/>
            </a:prstGeom>
            <a:noFill/>
          </p:spPr>
          <p:txBody>
            <a:bodyPr wrap="none" rtlCol="0">
              <a:spAutoFit/>
            </a:bodyPr>
            <a:lstStyle/>
            <a:p>
              <a:pPr algn="ctr"/>
              <a:r>
                <a:rPr lang="en-US" sz="1500" dirty="0"/>
                <a:t>Saddle</a:t>
              </a:r>
            </a:p>
          </p:txBody>
        </p:sp>
      </p:grpSp>
      <p:grpSp>
        <p:nvGrpSpPr>
          <p:cNvPr id="8" name="Group 7"/>
          <p:cNvGrpSpPr/>
          <p:nvPr/>
        </p:nvGrpSpPr>
        <p:grpSpPr>
          <a:xfrm>
            <a:off x="6439521" y="5982598"/>
            <a:ext cx="5469247" cy="323165"/>
            <a:chOff x="7727425" y="7179112"/>
            <a:chExt cx="6563097" cy="387798"/>
          </a:xfrm>
        </p:grpSpPr>
        <p:sp>
          <p:nvSpPr>
            <p:cNvPr id="247" name="Oval 246"/>
            <p:cNvSpPr/>
            <p:nvPr/>
          </p:nvSpPr>
          <p:spPr bwMode="auto">
            <a:xfrm>
              <a:off x="7727425" y="7303811"/>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54" name="Oval 253"/>
            <p:cNvSpPr/>
            <p:nvPr/>
          </p:nvSpPr>
          <p:spPr bwMode="auto">
            <a:xfrm>
              <a:off x="12977514" y="7290962"/>
              <a:ext cx="143359" cy="145633"/>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64" name="TextBox 263"/>
            <p:cNvSpPr txBox="1"/>
            <p:nvPr/>
          </p:nvSpPr>
          <p:spPr>
            <a:xfrm>
              <a:off x="13151363" y="7179112"/>
              <a:ext cx="1139159" cy="387798"/>
            </a:xfrm>
            <a:prstGeom prst="rect">
              <a:avLst/>
            </a:prstGeom>
            <a:noFill/>
          </p:spPr>
          <p:txBody>
            <a:bodyPr wrap="none" rtlCol="0">
              <a:spAutoFit/>
            </a:bodyPr>
            <a:lstStyle/>
            <a:p>
              <a:pPr algn="ctr"/>
              <a:r>
                <a:rPr lang="en-US" sz="1500" dirty="0"/>
                <a:t>Minimum</a:t>
              </a:r>
            </a:p>
          </p:txBody>
        </p:sp>
        <p:sp>
          <p:nvSpPr>
            <p:cNvPr id="266" name="TextBox 265"/>
            <p:cNvSpPr txBox="1"/>
            <p:nvPr/>
          </p:nvSpPr>
          <p:spPr>
            <a:xfrm>
              <a:off x="7911153" y="7179112"/>
              <a:ext cx="1139159" cy="387798"/>
            </a:xfrm>
            <a:prstGeom prst="rect">
              <a:avLst/>
            </a:prstGeom>
            <a:noFill/>
          </p:spPr>
          <p:txBody>
            <a:bodyPr wrap="none" rtlCol="0">
              <a:spAutoFit/>
            </a:bodyPr>
            <a:lstStyle/>
            <a:p>
              <a:pPr algn="ctr"/>
              <a:r>
                <a:rPr lang="en-US" sz="1500" dirty="0"/>
                <a:t>Minimum</a:t>
              </a:r>
            </a:p>
          </p:txBody>
        </p:sp>
      </p:grpSp>
      <p:sp>
        <p:nvSpPr>
          <p:cNvPr id="268" name="TextBox 267">
            <a:extLst>
              <a:ext uri="{FF2B5EF4-FFF2-40B4-BE49-F238E27FC236}">
                <a16:creationId xmlns:a16="http://schemas.microsoft.com/office/drawing/2014/main" id="{EE902044-71D4-194F-91CE-76CC11EA6DC1}"/>
              </a:ext>
            </a:extLst>
          </p:cNvPr>
          <p:cNvSpPr txBox="1"/>
          <p:nvPr/>
        </p:nvSpPr>
        <p:spPr>
          <a:xfrm>
            <a:off x="4958994" y="1266465"/>
            <a:ext cx="1394934" cy="400110"/>
          </a:xfrm>
          <a:prstGeom prst="rect">
            <a:avLst/>
          </a:prstGeom>
          <a:noFill/>
        </p:spPr>
        <p:txBody>
          <a:bodyPr wrap="none" rtlCol="0">
            <a:spAutoFit/>
          </a:bodyPr>
          <a:lstStyle/>
          <a:p>
            <a:r>
              <a:rPr lang="en-US" sz="2000" dirty="0">
                <a:solidFill>
                  <a:schemeClr val="accent1"/>
                </a:solidFill>
                <a:latin typeface="Candara" panose="020E0502030303020204" pitchFamily="34" charset="0"/>
              </a:rPr>
              <a:t>continuous</a:t>
            </a:r>
          </a:p>
        </p:txBody>
      </p:sp>
      <p:sp>
        <p:nvSpPr>
          <p:cNvPr id="273" name="TextBox 272">
            <a:extLst>
              <a:ext uri="{FF2B5EF4-FFF2-40B4-BE49-F238E27FC236}">
                <a16:creationId xmlns:a16="http://schemas.microsoft.com/office/drawing/2014/main" id="{FFDBED9B-AE12-2742-9284-711DE2AF3D3F}"/>
              </a:ext>
            </a:extLst>
          </p:cNvPr>
          <p:cNvSpPr txBox="1"/>
          <p:nvPr/>
        </p:nvSpPr>
        <p:spPr>
          <a:xfrm>
            <a:off x="9623803" y="1283250"/>
            <a:ext cx="1074333" cy="400110"/>
          </a:xfrm>
          <a:prstGeom prst="rect">
            <a:avLst/>
          </a:prstGeom>
          <a:noFill/>
        </p:spPr>
        <p:txBody>
          <a:bodyPr wrap="none" rtlCol="0">
            <a:spAutoFit/>
          </a:bodyPr>
          <a:lstStyle/>
          <a:p>
            <a:r>
              <a:rPr lang="en-US" sz="2000" dirty="0">
                <a:solidFill>
                  <a:schemeClr val="accent1"/>
                </a:solidFill>
                <a:latin typeface="Candara" panose="020E0502030303020204" pitchFamily="34" charset="0"/>
              </a:rPr>
              <a:t>discrete</a:t>
            </a:r>
          </a:p>
        </p:txBody>
      </p:sp>
    </p:spTree>
    <p:extLst>
      <p:ext uri="{BB962C8B-B14F-4D97-AF65-F5344CB8AC3E}">
        <p14:creationId xmlns:p14="http://schemas.microsoft.com/office/powerpoint/2010/main" val="384042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diati\Desktop\newtest\testmscvisus\Release\im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428" y="1610248"/>
            <a:ext cx="3619500" cy="3510915"/>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bwMode="auto">
          <a:xfrm>
            <a:off x="3887771" y="1651000"/>
            <a:ext cx="3436938" cy="3436938"/>
          </a:xfrm>
          <a:prstGeom prst="rect">
            <a:avLst/>
          </a:pr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5121" name="Title 1"/>
          <p:cNvSpPr>
            <a:spLocks noGrp="1"/>
          </p:cNvSpPr>
          <p:nvPr>
            <p:ph type="title"/>
          </p:nvPr>
        </p:nvSpPr>
        <p:spPr/>
        <p:txBody>
          <a:bodyPr/>
          <a:lstStyle/>
          <a:p>
            <a:r>
              <a:rPr lang="en-US" dirty="0"/>
              <a:t>Discrete representations enable consistent analysis</a:t>
            </a:r>
          </a:p>
        </p:txBody>
      </p:sp>
      <p:pic>
        <p:nvPicPr>
          <p:cNvPr id="2054" name="Picture 6" descr="C:\Users\jediati\Desktop\newtest\testmscvisus\Release\im0.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76" y="1475268"/>
            <a:ext cx="3755609" cy="364294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jediati\Desktop\newtest\testmscvisus\Release\im0.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7829" y="1475268"/>
            <a:ext cx="3758656" cy="364589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bwMode="auto">
          <a:xfrm flipV="1">
            <a:off x="4272246" y="2921000"/>
            <a:ext cx="2827143" cy="8255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5090811" y="1662907"/>
            <a:ext cx="1063117" cy="341709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56" name="Freeform 2055"/>
          <p:cNvSpPr/>
          <p:nvPr/>
        </p:nvSpPr>
        <p:spPr bwMode="auto">
          <a:xfrm>
            <a:off x="3903647" y="2401095"/>
            <a:ext cx="361156" cy="1329531"/>
          </a:xfrm>
          <a:custGeom>
            <a:avLst/>
            <a:gdLst>
              <a:gd name="connsiteX0" fmla="*/ 433387 w 433387"/>
              <a:gd name="connsiteY0" fmla="*/ 1595437 h 1595437"/>
              <a:gd name="connsiteX1" fmla="*/ 133350 w 433387"/>
              <a:gd name="connsiteY1" fmla="*/ 490537 h 1595437"/>
              <a:gd name="connsiteX2" fmla="*/ 0 w 433387"/>
              <a:gd name="connsiteY2" fmla="*/ 0 h 1595437"/>
            </a:gdLst>
            <a:ahLst/>
            <a:cxnLst>
              <a:cxn ang="0">
                <a:pos x="connsiteX0" y="connsiteY0"/>
              </a:cxn>
              <a:cxn ang="0">
                <a:pos x="connsiteX1" y="connsiteY1"/>
              </a:cxn>
              <a:cxn ang="0">
                <a:pos x="connsiteX2" y="connsiteY2"/>
              </a:cxn>
            </a:cxnLst>
            <a:rect l="l" t="t" r="r" b="b"/>
            <a:pathLst>
              <a:path w="433387" h="1595437">
                <a:moveTo>
                  <a:pt x="433387" y="1595437"/>
                </a:moveTo>
                <a:lnTo>
                  <a:pt x="133350" y="490537"/>
                </a:lnTo>
                <a:lnTo>
                  <a:pt x="0"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57" name="Freeform 2056"/>
          <p:cNvSpPr/>
          <p:nvPr/>
        </p:nvSpPr>
        <p:spPr bwMode="auto">
          <a:xfrm>
            <a:off x="3895710" y="3746500"/>
            <a:ext cx="361156" cy="119063"/>
          </a:xfrm>
          <a:custGeom>
            <a:avLst/>
            <a:gdLst>
              <a:gd name="connsiteX0" fmla="*/ 433387 w 433387"/>
              <a:gd name="connsiteY0" fmla="*/ 0 h 142875"/>
              <a:gd name="connsiteX1" fmla="*/ 0 w 433387"/>
              <a:gd name="connsiteY1" fmla="*/ 142875 h 142875"/>
            </a:gdLst>
            <a:ahLst/>
            <a:cxnLst>
              <a:cxn ang="0">
                <a:pos x="connsiteX0" y="connsiteY0"/>
              </a:cxn>
              <a:cxn ang="0">
                <a:pos x="connsiteX1" y="connsiteY1"/>
              </a:cxn>
            </a:cxnLst>
            <a:rect l="l" t="t" r="r" b="b"/>
            <a:pathLst>
              <a:path w="433387" h="142875">
                <a:moveTo>
                  <a:pt x="433387" y="0"/>
                </a:moveTo>
                <a:lnTo>
                  <a:pt x="0" y="142875"/>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58" name="Freeform 2057"/>
          <p:cNvSpPr/>
          <p:nvPr/>
        </p:nvSpPr>
        <p:spPr bwMode="auto">
          <a:xfrm>
            <a:off x="3891740" y="3758407"/>
            <a:ext cx="388938" cy="873125"/>
          </a:xfrm>
          <a:custGeom>
            <a:avLst/>
            <a:gdLst>
              <a:gd name="connsiteX0" fmla="*/ 466725 w 466725"/>
              <a:gd name="connsiteY0" fmla="*/ 0 h 1047750"/>
              <a:gd name="connsiteX1" fmla="*/ 0 w 466725"/>
              <a:gd name="connsiteY1" fmla="*/ 1047750 h 1047750"/>
            </a:gdLst>
            <a:ahLst/>
            <a:cxnLst>
              <a:cxn ang="0">
                <a:pos x="connsiteX0" y="connsiteY0"/>
              </a:cxn>
              <a:cxn ang="0">
                <a:pos x="connsiteX1" y="connsiteY1"/>
              </a:cxn>
            </a:cxnLst>
            <a:rect l="l" t="t" r="r" b="b"/>
            <a:pathLst>
              <a:path w="466725" h="1047750">
                <a:moveTo>
                  <a:pt x="466725" y="0"/>
                </a:moveTo>
                <a:lnTo>
                  <a:pt x="0" y="104775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59" name="Freeform 2058"/>
          <p:cNvSpPr/>
          <p:nvPr/>
        </p:nvSpPr>
        <p:spPr bwMode="auto">
          <a:xfrm>
            <a:off x="4268772" y="3746500"/>
            <a:ext cx="3968" cy="1317625"/>
          </a:xfrm>
          <a:custGeom>
            <a:avLst/>
            <a:gdLst>
              <a:gd name="connsiteX0" fmla="*/ 4762 w 4762"/>
              <a:gd name="connsiteY0" fmla="*/ 0 h 1581150"/>
              <a:gd name="connsiteX1" fmla="*/ 0 w 4762"/>
              <a:gd name="connsiteY1" fmla="*/ 1581150 h 1581150"/>
            </a:gdLst>
            <a:ahLst/>
            <a:cxnLst>
              <a:cxn ang="0">
                <a:pos x="connsiteX0" y="connsiteY0"/>
              </a:cxn>
              <a:cxn ang="0">
                <a:pos x="connsiteX1" y="connsiteY1"/>
              </a:cxn>
            </a:cxnLst>
            <a:rect l="l" t="t" r="r" b="b"/>
            <a:pathLst>
              <a:path w="4762" h="1581150">
                <a:moveTo>
                  <a:pt x="4762" y="0"/>
                </a:moveTo>
                <a:cubicBezTo>
                  <a:pt x="3175" y="527050"/>
                  <a:pt x="1587" y="1054100"/>
                  <a:pt x="0" y="158115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0" name="Freeform 2059"/>
          <p:cNvSpPr/>
          <p:nvPr/>
        </p:nvSpPr>
        <p:spPr bwMode="auto">
          <a:xfrm>
            <a:off x="4284647" y="3758407"/>
            <a:ext cx="1583531" cy="1305718"/>
          </a:xfrm>
          <a:custGeom>
            <a:avLst/>
            <a:gdLst>
              <a:gd name="connsiteX0" fmla="*/ 0 w 1900237"/>
              <a:gd name="connsiteY0" fmla="*/ 0 h 1566862"/>
              <a:gd name="connsiteX1" fmla="*/ 847725 w 1900237"/>
              <a:gd name="connsiteY1" fmla="*/ 542925 h 1566862"/>
              <a:gd name="connsiteX2" fmla="*/ 1900237 w 1900237"/>
              <a:gd name="connsiteY2" fmla="*/ 1566862 h 1566862"/>
            </a:gdLst>
            <a:ahLst/>
            <a:cxnLst>
              <a:cxn ang="0">
                <a:pos x="connsiteX0" y="connsiteY0"/>
              </a:cxn>
              <a:cxn ang="0">
                <a:pos x="connsiteX1" y="connsiteY1"/>
              </a:cxn>
              <a:cxn ang="0">
                <a:pos x="connsiteX2" y="connsiteY2"/>
              </a:cxn>
            </a:cxnLst>
            <a:rect l="l" t="t" r="r" b="b"/>
            <a:pathLst>
              <a:path w="1900237" h="1566862">
                <a:moveTo>
                  <a:pt x="0" y="0"/>
                </a:moveTo>
                <a:cubicBezTo>
                  <a:pt x="265509" y="140890"/>
                  <a:pt x="531019" y="281781"/>
                  <a:pt x="847725" y="542925"/>
                </a:cubicBezTo>
                <a:cubicBezTo>
                  <a:pt x="1164431" y="804069"/>
                  <a:pt x="1532334" y="1185465"/>
                  <a:pt x="1900237" y="1566862"/>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1" name="Freeform 2060"/>
          <p:cNvSpPr/>
          <p:nvPr/>
        </p:nvSpPr>
        <p:spPr bwMode="auto">
          <a:xfrm>
            <a:off x="3887772" y="3468688"/>
            <a:ext cx="384968" cy="273844"/>
          </a:xfrm>
          <a:custGeom>
            <a:avLst/>
            <a:gdLst>
              <a:gd name="connsiteX0" fmla="*/ 461962 w 461962"/>
              <a:gd name="connsiteY0" fmla="*/ 328613 h 328613"/>
              <a:gd name="connsiteX1" fmla="*/ 0 w 461962"/>
              <a:gd name="connsiteY1" fmla="*/ 0 h 328613"/>
            </a:gdLst>
            <a:ahLst/>
            <a:cxnLst>
              <a:cxn ang="0">
                <a:pos x="connsiteX0" y="connsiteY0"/>
              </a:cxn>
              <a:cxn ang="0">
                <a:pos x="connsiteX1" y="connsiteY1"/>
              </a:cxn>
            </a:cxnLst>
            <a:rect l="l" t="t" r="r" b="b"/>
            <a:pathLst>
              <a:path w="461962" h="328613">
                <a:moveTo>
                  <a:pt x="461962" y="328613"/>
                </a:moveTo>
                <a:lnTo>
                  <a:pt x="0"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2" name="Freeform 2061"/>
          <p:cNvSpPr/>
          <p:nvPr/>
        </p:nvSpPr>
        <p:spPr bwMode="auto">
          <a:xfrm>
            <a:off x="4280678" y="3742532"/>
            <a:ext cx="1813719" cy="1337468"/>
          </a:xfrm>
          <a:custGeom>
            <a:avLst/>
            <a:gdLst>
              <a:gd name="connsiteX0" fmla="*/ 0 w 2176463"/>
              <a:gd name="connsiteY0" fmla="*/ 0 h 1604962"/>
              <a:gd name="connsiteX1" fmla="*/ 814388 w 2176463"/>
              <a:gd name="connsiteY1" fmla="*/ 52387 h 1604962"/>
              <a:gd name="connsiteX2" fmla="*/ 1366838 w 2176463"/>
              <a:gd name="connsiteY2" fmla="*/ 276225 h 1604962"/>
              <a:gd name="connsiteX3" fmla="*/ 1962150 w 2176463"/>
              <a:gd name="connsiteY3" fmla="*/ 1190625 h 1604962"/>
              <a:gd name="connsiteX4" fmla="*/ 2176463 w 2176463"/>
              <a:gd name="connsiteY4" fmla="*/ 1604962 h 160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463" h="1604962">
                <a:moveTo>
                  <a:pt x="0" y="0"/>
                </a:moveTo>
                <a:cubicBezTo>
                  <a:pt x="293291" y="3175"/>
                  <a:pt x="586582" y="6350"/>
                  <a:pt x="814388" y="52387"/>
                </a:cubicBezTo>
                <a:cubicBezTo>
                  <a:pt x="1042194" y="98424"/>
                  <a:pt x="1175544" y="86519"/>
                  <a:pt x="1366838" y="276225"/>
                </a:cubicBezTo>
                <a:cubicBezTo>
                  <a:pt x="1558132" y="465931"/>
                  <a:pt x="1827213" y="969169"/>
                  <a:pt x="1962150" y="1190625"/>
                </a:cubicBezTo>
                <a:cubicBezTo>
                  <a:pt x="2097087" y="1412081"/>
                  <a:pt x="2136775" y="1508521"/>
                  <a:pt x="2176463" y="1604962"/>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3" name="Freeform 2062"/>
          <p:cNvSpPr/>
          <p:nvPr/>
        </p:nvSpPr>
        <p:spPr bwMode="auto">
          <a:xfrm>
            <a:off x="4272741" y="3742532"/>
            <a:ext cx="797719" cy="1341438"/>
          </a:xfrm>
          <a:custGeom>
            <a:avLst/>
            <a:gdLst>
              <a:gd name="connsiteX0" fmla="*/ 0 w 957263"/>
              <a:gd name="connsiteY0" fmla="*/ 0 h 1609725"/>
              <a:gd name="connsiteX1" fmla="*/ 628650 w 957263"/>
              <a:gd name="connsiteY1" fmla="*/ 1052512 h 1609725"/>
              <a:gd name="connsiteX2" fmla="*/ 957263 w 957263"/>
              <a:gd name="connsiteY2" fmla="*/ 1609725 h 1609725"/>
            </a:gdLst>
            <a:ahLst/>
            <a:cxnLst>
              <a:cxn ang="0">
                <a:pos x="connsiteX0" y="connsiteY0"/>
              </a:cxn>
              <a:cxn ang="0">
                <a:pos x="connsiteX1" y="connsiteY1"/>
              </a:cxn>
              <a:cxn ang="0">
                <a:pos x="connsiteX2" y="connsiteY2"/>
              </a:cxn>
            </a:cxnLst>
            <a:rect l="l" t="t" r="r" b="b"/>
            <a:pathLst>
              <a:path w="957263" h="1609725">
                <a:moveTo>
                  <a:pt x="0" y="0"/>
                </a:moveTo>
                <a:lnTo>
                  <a:pt x="628650" y="1052512"/>
                </a:lnTo>
                <a:cubicBezTo>
                  <a:pt x="788194" y="1320800"/>
                  <a:pt x="872728" y="1465262"/>
                  <a:pt x="957263" y="1609725"/>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4" name="Freeform 2063"/>
          <p:cNvSpPr/>
          <p:nvPr/>
        </p:nvSpPr>
        <p:spPr bwMode="auto">
          <a:xfrm>
            <a:off x="4284647" y="1654969"/>
            <a:ext cx="577193" cy="2071688"/>
          </a:xfrm>
          <a:custGeom>
            <a:avLst/>
            <a:gdLst>
              <a:gd name="connsiteX0" fmla="*/ 0 w 692631"/>
              <a:gd name="connsiteY0" fmla="*/ 2486025 h 2486025"/>
              <a:gd name="connsiteX1" fmla="*/ 476250 w 692631"/>
              <a:gd name="connsiteY1" fmla="*/ 1395412 h 2486025"/>
              <a:gd name="connsiteX2" fmla="*/ 666750 w 692631"/>
              <a:gd name="connsiteY2" fmla="*/ 452437 h 2486025"/>
              <a:gd name="connsiteX3" fmla="*/ 685800 w 692631"/>
              <a:gd name="connsiteY3" fmla="*/ 0 h 2486025"/>
            </a:gdLst>
            <a:ahLst/>
            <a:cxnLst>
              <a:cxn ang="0">
                <a:pos x="connsiteX0" y="connsiteY0"/>
              </a:cxn>
              <a:cxn ang="0">
                <a:pos x="connsiteX1" y="connsiteY1"/>
              </a:cxn>
              <a:cxn ang="0">
                <a:pos x="connsiteX2" y="connsiteY2"/>
              </a:cxn>
              <a:cxn ang="0">
                <a:pos x="connsiteX3" y="connsiteY3"/>
              </a:cxn>
            </a:cxnLst>
            <a:rect l="l" t="t" r="r" b="b"/>
            <a:pathLst>
              <a:path w="692631" h="2486025">
                <a:moveTo>
                  <a:pt x="0" y="2486025"/>
                </a:moveTo>
                <a:cubicBezTo>
                  <a:pt x="182562" y="2110184"/>
                  <a:pt x="365125" y="1734343"/>
                  <a:pt x="476250" y="1395412"/>
                </a:cubicBezTo>
                <a:cubicBezTo>
                  <a:pt x="587375" y="1056481"/>
                  <a:pt x="631825" y="685006"/>
                  <a:pt x="666750" y="452437"/>
                </a:cubicBezTo>
                <a:cubicBezTo>
                  <a:pt x="701675" y="219868"/>
                  <a:pt x="693737" y="109934"/>
                  <a:pt x="685800"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5" name="Freeform 2064"/>
          <p:cNvSpPr/>
          <p:nvPr/>
        </p:nvSpPr>
        <p:spPr bwMode="auto">
          <a:xfrm>
            <a:off x="4272740" y="1654969"/>
            <a:ext cx="1011138" cy="2087563"/>
          </a:xfrm>
          <a:custGeom>
            <a:avLst/>
            <a:gdLst>
              <a:gd name="connsiteX0" fmla="*/ 0 w 1213365"/>
              <a:gd name="connsiteY0" fmla="*/ 2505075 h 2505075"/>
              <a:gd name="connsiteX1" fmla="*/ 571500 w 1213365"/>
              <a:gd name="connsiteY1" fmla="*/ 2209800 h 2505075"/>
              <a:gd name="connsiteX2" fmla="*/ 1071563 w 1213365"/>
              <a:gd name="connsiteY2" fmla="*/ 1785937 h 2505075"/>
              <a:gd name="connsiteX3" fmla="*/ 1209675 w 1213365"/>
              <a:gd name="connsiteY3" fmla="*/ 1366837 h 2505075"/>
              <a:gd name="connsiteX4" fmla="*/ 962025 w 1213365"/>
              <a:gd name="connsiteY4" fmla="*/ 0 h 250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365" h="2505075">
                <a:moveTo>
                  <a:pt x="0" y="2505075"/>
                </a:moveTo>
                <a:cubicBezTo>
                  <a:pt x="196453" y="2417365"/>
                  <a:pt x="392906" y="2329656"/>
                  <a:pt x="571500" y="2209800"/>
                </a:cubicBezTo>
                <a:cubicBezTo>
                  <a:pt x="750094" y="2089944"/>
                  <a:pt x="965201" y="1926431"/>
                  <a:pt x="1071563" y="1785937"/>
                </a:cubicBezTo>
                <a:cubicBezTo>
                  <a:pt x="1177926" y="1645443"/>
                  <a:pt x="1227931" y="1664493"/>
                  <a:pt x="1209675" y="1366837"/>
                </a:cubicBezTo>
                <a:cubicBezTo>
                  <a:pt x="1191419" y="1069181"/>
                  <a:pt x="1076722" y="534590"/>
                  <a:pt x="962025"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6" name="Freeform 2065"/>
          <p:cNvSpPr/>
          <p:nvPr/>
        </p:nvSpPr>
        <p:spPr bwMode="auto">
          <a:xfrm>
            <a:off x="4280678" y="1662907"/>
            <a:ext cx="855313" cy="2075656"/>
          </a:xfrm>
          <a:custGeom>
            <a:avLst/>
            <a:gdLst>
              <a:gd name="connsiteX0" fmla="*/ 0 w 1026376"/>
              <a:gd name="connsiteY0" fmla="*/ 2490787 h 2490787"/>
              <a:gd name="connsiteX1" fmla="*/ 661988 w 1026376"/>
              <a:gd name="connsiteY1" fmla="*/ 1885950 h 2490787"/>
              <a:gd name="connsiteX2" fmla="*/ 1014413 w 1026376"/>
              <a:gd name="connsiteY2" fmla="*/ 1233487 h 2490787"/>
              <a:gd name="connsiteX3" fmla="*/ 909638 w 1026376"/>
              <a:gd name="connsiteY3" fmla="*/ 0 h 2490787"/>
            </a:gdLst>
            <a:ahLst/>
            <a:cxnLst>
              <a:cxn ang="0">
                <a:pos x="connsiteX0" y="connsiteY0"/>
              </a:cxn>
              <a:cxn ang="0">
                <a:pos x="connsiteX1" y="connsiteY1"/>
              </a:cxn>
              <a:cxn ang="0">
                <a:pos x="connsiteX2" y="connsiteY2"/>
              </a:cxn>
              <a:cxn ang="0">
                <a:pos x="connsiteX3" y="connsiteY3"/>
              </a:cxn>
            </a:cxnLst>
            <a:rect l="l" t="t" r="r" b="b"/>
            <a:pathLst>
              <a:path w="1026376" h="2490787">
                <a:moveTo>
                  <a:pt x="0" y="2490787"/>
                </a:moveTo>
                <a:cubicBezTo>
                  <a:pt x="246459" y="2293143"/>
                  <a:pt x="492919" y="2095500"/>
                  <a:pt x="661988" y="1885950"/>
                </a:cubicBezTo>
                <a:cubicBezTo>
                  <a:pt x="831057" y="1676400"/>
                  <a:pt x="973138" y="1547812"/>
                  <a:pt x="1014413" y="1233487"/>
                </a:cubicBezTo>
                <a:cubicBezTo>
                  <a:pt x="1055688" y="919162"/>
                  <a:pt x="982663" y="459581"/>
                  <a:pt x="909638"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8" name="Freeform 2067"/>
          <p:cNvSpPr/>
          <p:nvPr/>
        </p:nvSpPr>
        <p:spPr bwMode="auto">
          <a:xfrm>
            <a:off x="4276709" y="3639789"/>
            <a:ext cx="1849438" cy="1436243"/>
          </a:xfrm>
          <a:custGeom>
            <a:avLst/>
            <a:gdLst>
              <a:gd name="connsiteX0" fmla="*/ 0 w 2219325"/>
              <a:gd name="connsiteY0" fmla="*/ 123292 h 1723492"/>
              <a:gd name="connsiteX1" fmla="*/ 752475 w 2219325"/>
              <a:gd name="connsiteY1" fmla="*/ 32804 h 1723492"/>
              <a:gd name="connsiteX2" fmla="*/ 1328737 w 2219325"/>
              <a:gd name="connsiteY2" fmla="*/ 47092 h 1723492"/>
              <a:gd name="connsiteX3" fmla="*/ 1728787 w 2219325"/>
              <a:gd name="connsiteY3" fmla="*/ 566204 h 1723492"/>
              <a:gd name="connsiteX4" fmla="*/ 2219325 w 2219325"/>
              <a:gd name="connsiteY4" fmla="*/ 1723492 h 172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325" h="1723492">
                <a:moveTo>
                  <a:pt x="0" y="123292"/>
                </a:moveTo>
                <a:cubicBezTo>
                  <a:pt x="265509" y="84398"/>
                  <a:pt x="531019" y="45504"/>
                  <a:pt x="752475" y="32804"/>
                </a:cubicBezTo>
                <a:cubicBezTo>
                  <a:pt x="973931" y="20104"/>
                  <a:pt x="1166018" y="-41808"/>
                  <a:pt x="1328737" y="47092"/>
                </a:cubicBezTo>
                <a:cubicBezTo>
                  <a:pt x="1491456" y="135992"/>
                  <a:pt x="1580356" y="286804"/>
                  <a:pt x="1728787" y="566204"/>
                </a:cubicBezTo>
                <a:cubicBezTo>
                  <a:pt x="1877218" y="845604"/>
                  <a:pt x="2048271" y="1284548"/>
                  <a:pt x="2219325" y="1723492"/>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0" name="Freeform 2069"/>
          <p:cNvSpPr/>
          <p:nvPr/>
        </p:nvSpPr>
        <p:spPr bwMode="auto">
          <a:xfrm>
            <a:off x="7090553" y="2865438"/>
            <a:ext cx="222250" cy="47625"/>
          </a:xfrm>
          <a:custGeom>
            <a:avLst/>
            <a:gdLst>
              <a:gd name="connsiteX0" fmla="*/ 0 w 266700"/>
              <a:gd name="connsiteY0" fmla="*/ 57150 h 57150"/>
              <a:gd name="connsiteX1" fmla="*/ 266700 w 266700"/>
              <a:gd name="connsiteY1" fmla="*/ 0 h 57150"/>
            </a:gdLst>
            <a:ahLst/>
            <a:cxnLst>
              <a:cxn ang="0">
                <a:pos x="connsiteX0" y="connsiteY0"/>
              </a:cxn>
              <a:cxn ang="0">
                <a:pos x="connsiteX1" y="connsiteY1"/>
              </a:cxn>
            </a:cxnLst>
            <a:rect l="l" t="t" r="r" b="b"/>
            <a:pathLst>
              <a:path w="266700" h="57150">
                <a:moveTo>
                  <a:pt x="0" y="57150"/>
                </a:moveTo>
                <a:lnTo>
                  <a:pt x="266700"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1" name="Freeform 2070"/>
          <p:cNvSpPr/>
          <p:nvPr/>
        </p:nvSpPr>
        <p:spPr bwMode="auto">
          <a:xfrm>
            <a:off x="7094522" y="2639220"/>
            <a:ext cx="238125" cy="281781"/>
          </a:xfrm>
          <a:custGeom>
            <a:avLst/>
            <a:gdLst>
              <a:gd name="connsiteX0" fmla="*/ 0 w 285750"/>
              <a:gd name="connsiteY0" fmla="*/ 338137 h 338137"/>
              <a:gd name="connsiteX1" fmla="*/ 285750 w 285750"/>
              <a:gd name="connsiteY1" fmla="*/ 0 h 338137"/>
            </a:gdLst>
            <a:ahLst/>
            <a:cxnLst>
              <a:cxn ang="0">
                <a:pos x="connsiteX0" y="connsiteY0"/>
              </a:cxn>
              <a:cxn ang="0">
                <a:pos x="connsiteX1" y="connsiteY1"/>
              </a:cxn>
            </a:cxnLst>
            <a:rect l="l" t="t" r="r" b="b"/>
            <a:pathLst>
              <a:path w="285750" h="338137">
                <a:moveTo>
                  <a:pt x="0" y="338137"/>
                </a:moveTo>
                <a:lnTo>
                  <a:pt x="285750"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2" name="Freeform 2071"/>
          <p:cNvSpPr/>
          <p:nvPr/>
        </p:nvSpPr>
        <p:spPr bwMode="auto">
          <a:xfrm>
            <a:off x="7090553" y="2924970"/>
            <a:ext cx="222250" cy="170656"/>
          </a:xfrm>
          <a:custGeom>
            <a:avLst/>
            <a:gdLst>
              <a:gd name="connsiteX0" fmla="*/ 0 w 266700"/>
              <a:gd name="connsiteY0" fmla="*/ 0 h 204787"/>
              <a:gd name="connsiteX1" fmla="*/ 266700 w 266700"/>
              <a:gd name="connsiteY1" fmla="*/ 204787 h 204787"/>
            </a:gdLst>
            <a:ahLst/>
            <a:cxnLst>
              <a:cxn ang="0">
                <a:pos x="connsiteX0" y="connsiteY0"/>
              </a:cxn>
              <a:cxn ang="0">
                <a:pos x="connsiteX1" y="connsiteY1"/>
              </a:cxn>
            </a:cxnLst>
            <a:rect l="l" t="t" r="r" b="b"/>
            <a:pathLst>
              <a:path w="266700" h="204787">
                <a:moveTo>
                  <a:pt x="0" y="0"/>
                </a:moveTo>
                <a:lnTo>
                  <a:pt x="266700" y="204787"/>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3" name="Freeform 2072"/>
          <p:cNvSpPr/>
          <p:nvPr/>
        </p:nvSpPr>
        <p:spPr bwMode="auto">
          <a:xfrm>
            <a:off x="7082616" y="2921000"/>
            <a:ext cx="242094" cy="635000"/>
          </a:xfrm>
          <a:custGeom>
            <a:avLst/>
            <a:gdLst>
              <a:gd name="connsiteX0" fmla="*/ 0 w 290513"/>
              <a:gd name="connsiteY0" fmla="*/ 0 h 762000"/>
              <a:gd name="connsiteX1" fmla="*/ 290513 w 290513"/>
              <a:gd name="connsiteY1" fmla="*/ 762000 h 762000"/>
            </a:gdLst>
            <a:ahLst/>
            <a:cxnLst>
              <a:cxn ang="0">
                <a:pos x="connsiteX0" y="connsiteY0"/>
              </a:cxn>
              <a:cxn ang="0">
                <a:pos x="connsiteX1" y="connsiteY1"/>
              </a:cxn>
            </a:cxnLst>
            <a:rect l="l" t="t" r="r" b="b"/>
            <a:pathLst>
              <a:path w="290513" h="762000">
                <a:moveTo>
                  <a:pt x="0" y="0"/>
                </a:moveTo>
                <a:lnTo>
                  <a:pt x="290513" y="76200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4" name="Freeform 2073"/>
          <p:cNvSpPr/>
          <p:nvPr/>
        </p:nvSpPr>
        <p:spPr bwMode="auto">
          <a:xfrm>
            <a:off x="7082616" y="1821657"/>
            <a:ext cx="226219" cy="1103313"/>
          </a:xfrm>
          <a:custGeom>
            <a:avLst/>
            <a:gdLst>
              <a:gd name="connsiteX0" fmla="*/ 0 w 271463"/>
              <a:gd name="connsiteY0" fmla="*/ 1323975 h 1323975"/>
              <a:gd name="connsiteX1" fmla="*/ 271463 w 271463"/>
              <a:gd name="connsiteY1" fmla="*/ 0 h 1323975"/>
            </a:gdLst>
            <a:ahLst/>
            <a:cxnLst>
              <a:cxn ang="0">
                <a:pos x="connsiteX0" y="connsiteY0"/>
              </a:cxn>
              <a:cxn ang="0">
                <a:pos x="connsiteX1" y="connsiteY1"/>
              </a:cxn>
            </a:cxnLst>
            <a:rect l="l" t="t" r="r" b="b"/>
            <a:pathLst>
              <a:path w="271463" h="1323975">
                <a:moveTo>
                  <a:pt x="0" y="1323975"/>
                </a:moveTo>
                <a:lnTo>
                  <a:pt x="271463"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5" name="Freeform 2074"/>
          <p:cNvSpPr/>
          <p:nvPr/>
        </p:nvSpPr>
        <p:spPr bwMode="auto">
          <a:xfrm>
            <a:off x="5522897" y="1658937"/>
            <a:ext cx="1555750" cy="1266032"/>
          </a:xfrm>
          <a:custGeom>
            <a:avLst/>
            <a:gdLst>
              <a:gd name="connsiteX0" fmla="*/ 1866900 w 1866900"/>
              <a:gd name="connsiteY0" fmla="*/ 1519238 h 1519238"/>
              <a:gd name="connsiteX1" fmla="*/ 1090612 w 1866900"/>
              <a:gd name="connsiteY1" fmla="*/ 914400 h 1519238"/>
              <a:gd name="connsiteX2" fmla="*/ 0 w 1866900"/>
              <a:gd name="connsiteY2" fmla="*/ 0 h 1519238"/>
            </a:gdLst>
            <a:ahLst/>
            <a:cxnLst>
              <a:cxn ang="0">
                <a:pos x="connsiteX0" y="connsiteY0"/>
              </a:cxn>
              <a:cxn ang="0">
                <a:pos x="connsiteX1" y="connsiteY1"/>
              </a:cxn>
              <a:cxn ang="0">
                <a:pos x="connsiteX2" y="connsiteY2"/>
              </a:cxn>
            </a:cxnLst>
            <a:rect l="l" t="t" r="r" b="b"/>
            <a:pathLst>
              <a:path w="1866900" h="1519238">
                <a:moveTo>
                  <a:pt x="1866900" y="1519238"/>
                </a:moveTo>
                <a:cubicBezTo>
                  <a:pt x="1634331" y="1343422"/>
                  <a:pt x="1401762" y="1167606"/>
                  <a:pt x="1090612" y="914400"/>
                </a:cubicBezTo>
                <a:cubicBezTo>
                  <a:pt x="779462" y="661194"/>
                  <a:pt x="389731" y="330597"/>
                  <a:pt x="0"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6" name="Freeform 2075"/>
          <p:cNvSpPr/>
          <p:nvPr/>
        </p:nvSpPr>
        <p:spPr bwMode="auto">
          <a:xfrm>
            <a:off x="6392053" y="2928938"/>
            <a:ext cx="690563" cy="2147094"/>
          </a:xfrm>
          <a:custGeom>
            <a:avLst/>
            <a:gdLst>
              <a:gd name="connsiteX0" fmla="*/ 828675 w 828675"/>
              <a:gd name="connsiteY0" fmla="*/ 0 h 2576513"/>
              <a:gd name="connsiteX1" fmla="*/ 490538 w 828675"/>
              <a:gd name="connsiteY1" fmla="*/ 595313 h 2576513"/>
              <a:gd name="connsiteX2" fmla="*/ 123825 w 828675"/>
              <a:gd name="connsiteY2" fmla="*/ 1481138 h 2576513"/>
              <a:gd name="connsiteX3" fmla="*/ 0 w 828675"/>
              <a:gd name="connsiteY3" fmla="*/ 2576513 h 2576513"/>
            </a:gdLst>
            <a:ahLst/>
            <a:cxnLst>
              <a:cxn ang="0">
                <a:pos x="connsiteX0" y="connsiteY0"/>
              </a:cxn>
              <a:cxn ang="0">
                <a:pos x="connsiteX1" y="connsiteY1"/>
              </a:cxn>
              <a:cxn ang="0">
                <a:pos x="connsiteX2" y="connsiteY2"/>
              </a:cxn>
              <a:cxn ang="0">
                <a:pos x="connsiteX3" y="connsiteY3"/>
              </a:cxn>
            </a:cxnLst>
            <a:rect l="l" t="t" r="r" b="b"/>
            <a:pathLst>
              <a:path w="828675" h="2576513">
                <a:moveTo>
                  <a:pt x="828675" y="0"/>
                </a:moveTo>
                <a:cubicBezTo>
                  <a:pt x="718344" y="174228"/>
                  <a:pt x="608013" y="348457"/>
                  <a:pt x="490538" y="595313"/>
                </a:cubicBezTo>
                <a:cubicBezTo>
                  <a:pt x="373063" y="842169"/>
                  <a:pt x="205581" y="1150938"/>
                  <a:pt x="123825" y="1481138"/>
                </a:cubicBezTo>
                <a:cubicBezTo>
                  <a:pt x="42069" y="1811338"/>
                  <a:pt x="21034" y="2193925"/>
                  <a:pt x="0" y="2576513"/>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7" name="Freeform 2076"/>
          <p:cNvSpPr/>
          <p:nvPr/>
        </p:nvSpPr>
        <p:spPr bwMode="auto">
          <a:xfrm>
            <a:off x="6076717" y="2936875"/>
            <a:ext cx="997961" cy="2151063"/>
          </a:xfrm>
          <a:custGeom>
            <a:avLst/>
            <a:gdLst>
              <a:gd name="connsiteX0" fmla="*/ 1197553 w 1197553"/>
              <a:gd name="connsiteY0" fmla="*/ 0 h 2581275"/>
              <a:gd name="connsiteX1" fmla="*/ 492703 w 1197553"/>
              <a:gd name="connsiteY1" fmla="*/ 471488 h 2581275"/>
              <a:gd name="connsiteX2" fmla="*/ 25978 w 1197553"/>
              <a:gd name="connsiteY2" fmla="*/ 981075 h 2581275"/>
              <a:gd name="connsiteX3" fmla="*/ 68841 w 1197553"/>
              <a:gd name="connsiteY3" fmla="*/ 1971675 h 2581275"/>
              <a:gd name="connsiteX4" fmla="*/ 145041 w 1197553"/>
              <a:gd name="connsiteY4" fmla="*/ 2581275 h 2581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53" h="2581275">
                <a:moveTo>
                  <a:pt x="1197553" y="0"/>
                </a:moveTo>
                <a:cubicBezTo>
                  <a:pt x="942759" y="153988"/>
                  <a:pt x="687965" y="307976"/>
                  <a:pt x="492703" y="471488"/>
                </a:cubicBezTo>
                <a:cubicBezTo>
                  <a:pt x="297441" y="635000"/>
                  <a:pt x="96622" y="731044"/>
                  <a:pt x="25978" y="981075"/>
                </a:cubicBezTo>
                <a:cubicBezTo>
                  <a:pt x="-44666" y="1231106"/>
                  <a:pt x="48997" y="1704975"/>
                  <a:pt x="68841" y="1971675"/>
                </a:cubicBezTo>
                <a:cubicBezTo>
                  <a:pt x="88685" y="2238375"/>
                  <a:pt x="116863" y="2409825"/>
                  <a:pt x="145041" y="2581275"/>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8" name="Freeform 2077"/>
          <p:cNvSpPr/>
          <p:nvPr/>
        </p:nvSpPr>
        <p:spPr bwMode="auto">
          <a:xfrm>
            <a:off x="5169678" y="1670844"/>
            <a:ext cx="1908969" cy="1258093"/>
          </a:xfrm>
          <a:custGeom>
            <a:avLst/>
            <a:gdLst>
              <a:gd name="connsiteX0" fmla="*/ 2290763 w 2290763"/>
              <a:gd name="connsiteY0" fmla="*/ 1509712 h 1509712"/>
              <a:gd name="connsiteX1" fmla="*/ 1281113 w 2290763"/>
              <a:gd name="connsiteY1" fmla="*/ 1290637 h 1509712"/>
              <a:gd name="connsiteX2" fmla="*/ 738188 w 2290763"/>
              <a:gd name="connsiteY2" fmla="*/ 1066800 h 1509712"/>
              <a:gd name="connsiteX3" fmla="*/ 0 w 2290763"/>
              <a:gd name="connsiteY3" fmla="*/ 0 h 1509712"/>
              <a:gd name="connsiteX0" fmla="*/ 2290763 w 2290763"/>
              <a:gd name="connsiteY0" fmla="*/ 1509712 h 1509712"/>
              <a:gd name="connsiteX1" fmla="*/ 1443038 w 2290763"/>
              <a:gd name="connsiteY1" fmla="*/ 1357312 h 1509712"/>
              <a:gd name="connsiteX2" fmla="*/ 738188 w 2290763"/>
              <a:gd name="connsiteY2" fmla="*/ 1066800 h 1509712"/>
              <a:gd name="connsiteX3" fmla="*/ 0 w 2290763"/>
              <a:gd name="connsiteY3" fmla="*/ 0 h 1509712"/>
              <a:gd name="connsiteX0" fmla="*/ 2290763 w 2290763"/>
              <a:gd name="connsiteY0" fmla="*/ 1509712 h 1509712"/>
              <a:gd name="connsiteX1" fmla="*/ 1443038 w 2290763"/>
              <a:gd name="connsiteY1" fmla="*/ 1357312 h 1509712"/>
              <a:gd name="connsiteX2" fmla="*/ 738188 w 2290763"/>
              <a:gd name="connsiteY2" fmla="*/ 1066800 h 1509712"/>
              <a:gd name="connsiteX3" fmla="*/ 0 w 2290763"/>
              <a:gd name="connsiteY3" fmla="*/ 0 h 1509712"/>
            </a:gdLst>
            <a:ahLst/>
            <a:cxnLst>
              <a:cxn ang="0">
                <a:pos x="connsiteX0" y="connsiteY0"/>
              </a:cxn>
              <a:cxn ang="0">
                <a:pos x="connsiteX1" y="connsiteY1"/>
              </a:cxn>
              <a:cxn ang="0">
                <a:pos x="connsiteX2" y="connsiteY2"/>
              </a:cxn>
              <a:cxn ang="0">
                <a:pos x="connsiteX3" y="connsiteY3"/>
              </a:cxn>
            </a:cxnLst>
            <a:rect l="l" t="t" r="r" b="b"/>
            <a:pathLst>
              <a:path w="2290763" h="1509712">
                <a:moveTo>
                  <a:pt x="2290763" y="1509712"/>
                </a:moveTo>
                <a:cubicBezTo>
                  <a:pt x="1915319" y="1437084"/>
                  <a:pt x="1730376" y="1407318"/>
                  <a:pt x="1443038" y="1357312"/>
                </a:cubicBezTo>
                <a:cubicBezTo>
                  <a:pt x="1155700" y="1307306"/>
                  <a:pt x="978694" y="1293019"/>
                  <a:pt x="738188" y="1066800"/>
                </a:cubicBezTo>
                <a:cubicBezTo>
                  <a:pt x="497682" y="840581"/>
                  <a:pt x="262334" y="425847"/>
                  <a:pt x="0"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9" name="Freeform 2078"/>
          <p:cNvSpPr/>
          <p:nvPr/>
        </p:nvSpPr>
        <p:spPr bwMode="auto">
          <a:xfrm>
            <a:off x="5122053" y="1662907"/>
            <a:ext cx="1960563" cy="1355588"/>
          </a:xfrm>
          <a:custGeom>
            <a:avLst/>
            <a:gdLst>
              <a:gd name="connsiteX0" fmla="*/ 2352675 w 2352675"/>
              <a:gd name="connsiteY0" fmla="*/ 1514475 h 1626706"/>
              <a:gd name="connsiteX1" fmla="*/ 1519238 w 2352675"/>
              <a:gd name="connsiteY1" fmla="*/ 1595437 h 1626706"/>
              <a:gd name="connsiteX2" fmla="*/ 847725 w 2352675"/>
              <a:gd name="connsiteY2" fmla="*/ 1562100 h 1626706"/>
              <a:gd name="connsiteX3" fmla="*/ 347663 w 2352675"/>
              <a:gd name="connsiteY3" fmla="*/ 895350 h 1626706"/>
              <a:gd name="connsiteX4" fmla="*/ 0 w 2352675"/>
              <a:gd name="connsiteY4" fmla="*/ 0 h 1626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675" h="1626706">
                <a:moveTo>
                  <a:pt x="2352675" y="1514475"/>
                </a:moveTo>
                <a:cubicBezTo>
                  <a:pt x="2061369" y="1550987"/>
                  <a:pt x="1770063" y="1587500"/>
                  <a:pt x="1519238" y="1595437"/>
                </a:cubicBezTo>
                <a:cubicBezTo>
                  <a:pt x="1268413" y="1603374"/>
                  <a:pt x="1042987" y="1678781"/>
                  <a:pt x="847725" y="1562100"/>
                </a:cubicBezTo>
                <a:cubicBezTo>
                  <a:pt x="652462" y="1445419"/>
                  <a:pt x="488950" y="1155700"/>
                  <a:pt x="347663" y="895350"/>
                </a:cubicBezTo>
                <a:cubicBezTo>
                  <a:pt x="206376" y="635000"/>
                  <a:pt x="103188" y="317500"/>
                  <a:pt x="0"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5120" name="Freeform 5119"/>
          <p:cNvSpPr/>
          <p:nvPr/>
        </p:nvSpPr>
        <p:spPr bwMode="auto">
          <a:xfrm>
            <a:off x="6578584" y="1658938"/>
            <a:ext cx="515938" cy="1270000"/>
          </a:xfrm>
          <a:custGeom>
            <a:avLst/>
            <a:gdLst>
              <a:gd name="connsiteX0" fmla="*/ 619125 w 619125"/>
              <a:gd name="connsiteY0" fmla="*/ 1524000 h 1524000"/>
              <a:gd name="connsiteX1" fmla="*/ 0 w 619125"/>
              <a:gd name="connsiteY1" fmla="*/ 0 h 1524000"/>
            </a:gdLst>
            <a:ahLst/>
            <a:cxnLst>
              <a:cxn ang="0">
                <a:pos x="connsiteX0" y="connsiteY0"/>
              </a:cxn>
              <a:cxn ang="0">
                <a:pos x="connsiteX1" y="connsiteY1"/>
              </a:cxn>
            </a:cxnLst>
            <a:rect l="l" t="t" r="r" b="b"/>
            <a:pathLst>
              <a:path w="619125" h="1524000">
                <a:moveTo>
                  <a:pt x="619125" y="1524000"/>
                </a:moveTo>
                <a:lnTo>
                  <a:pt x="0"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5122" name="Freeform 5121"/>
          <p:cNvSpPr/>
          <p:nvPr/>
        </p:nvSpPr>
        <p:spPr bwMode="auto">
          <a:xfrm>
            <a:off x="7082615" y="2944813"/>
            <a:ext cx="234157" cy="1714500"/>
          </a:xfrm>
          <a:custGeom>
            <a:avLst/>
            <a:gdLst>
              <a:gd name="connsiteX0" fmla="*/ 0 w 280988"/>
              <a:gd name="connsiteY0" fmla="*/ 0 h 2057400"/>
              <a:gd name="connsiteX1" fmla="*/ 152400 w 280988"/>
              <a:gd name="connsiteY1" fmla="*/ 1004888 h 2057400"/>
              <a:gd name="connsiteX2" fmla="*/ 280988 w 280988"/>
              <a:gd name="connsiteY2" fmla="*/ 2057400 h 2057400"/>
            </a:gdLst>
            <a:ahLst/>
            <a:cxnLst>
              <a:cxn ang="0">
                <a:pos x="connsiteX0" y="connsiteY0"/>
              </a:cxn>
              <a:cxn ang="0">
                <a:pos x="connsiteX1" y="connsiteY1"/>
              </a:cxn>
              <a:cxn ang="0">
                <a:pos x="connsiteX2" y="connsiteY2"/>
              </a:cxn>
            </a:cxnLst>
            <a:rect l="l" t="t" r="r" b="b"/>
            <a:pathLst>
              <a:path w="280988" h="2057400">
                <a:moveTo>
                  <a:pt x="0" y="0"/>
                </a:moveTo>
                <a:cubicBezTo>
                  <a:pt x="52784" y="330994"/>
                  <a:pt x="105569" y="661988"/>
                  <a:pt x="152400" y="1004888"/>
                </a:cubicBezTo>
                <a:cubicBezTo>
                  <a:pt x="199231" y="1347788"/>
                  <a:pt x="240109" y="1702594"/>
                  <a:pt x="280988" y="205740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5123" name="Freeform 5122"/>
          <p:cNvSpPr/>
          <p:nvPr/>
        </p:nvSpPr>
        <p:spPr bwMode="auto">
          <a:xfrm>
            <a:off x="6951647" y="2928937"/>
            <a:ext cx="130968" cy="2155032"/>
          </a:xfrm>
          <a:custGeom>
            <a:avLst/>
            <a:gdLst>
              <a:gd name="connsiteX0" fmla="*/ 157162 w 157162"/>
              <a:gd name="connsiteY0" fmla="*/ 0 h 2586038"/>
              <a:gd name="connsiteX1" fmla="*/ 61912 w 157162"/>
              <a:gd name="connsiteY1" fmla="*/ 552450 h 2586038"/>
              <a:gd name="connsiteX2" fmla="*/ 0 w 157162"/>
              <a:gd name="connsiteY2" fmla="*/ 2586038 h 2586038"/>
            </a:gdLst>
            <a:ahLst/>
            <a:cxnLst>
              <a:cxn ang="0">
                <a:pos x="connsiteX0" y="connsiteY0"/>
              </a:cxn>
              <a:cxn ang="0">
                <a:pos x="connsiteX1" y="connsiteY1"/>
              </a:cxn>
              <a:cxn ang="0">
                <a:pos x="connsiteX2" y="connsiteY2"/>
              </a:cxn>
            </a:cxnLst>
            <a:rect l="l" t="t" r="r" b="b"/>
            <a:pathLst>
              <a:path w="157162" h="2586038">
                <a:moveTo>
                  <a:pt x="157162" y="0"/>
                </a:moveTo>
                <a:cubicBezTo>
                  <a:pt x="122634" y="60722"/>
                  <a:pt x="88106" y="121444"/>
                  <a:pt x="61912" y="552450"/>
                </a:cubicBezTo>
                <a:cubicBezTo>
                  <a:pt x="35718" y="983456"/>
                  <a:pt x="17859" y="1784747"/>
                  <a:pt x="0" y="2586038"/>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9" name="Oval 18"/>
          <p:cNvSpPr/>
          <p:nvPr/>
        </p:nvSpPr>
        <p:spPr bwMode="auto">
          <a:xfrm>
            <a:off x="7056456" y="2889250"/>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8" name="Oval 67"/>
          <p:cNvSpPr/>
          <p:nvPr/>
        </p:nvSpPr>
        <p:spPr bwMode="auto">
          <a:xfrm>
            <a:off x="5582128" y="3313374"/>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9" name="Oval 68"/>
          <p:cNvSpPr/>
          <p:nvPr/>
        </p:nvSpPr>
        <p:spPr bwMode="auto">
          <a:xfrm>
            <a:off x="7292660" y="5056188"/>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0" name="Oval 69"/>
          <p:cNvSpPr/>
          <p:nvPr/>
        </p:nvSpPr>
        <p:spPr bwMode="auto">
          <a:xfrm>
            <a:off x="3859691" y="1623218"/>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2" name="Oval 71"/>
          <p:cNvSpPr/>
          <p:nvPr/>
        </p:nvSpPr>
        <p:spPr bwMode="auto">
          <a:xfrm>
            <a:off x="3863660" y="3833813"/>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3" name="Oval 72"/>
          <p:cNvSpPr/>
          <p:nvPr/>
        </p:nvSpPr>
        <p:spPr bwMode="auto">
          <a:xfrm>
            <a:off x="4244660" y="5057663"/>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4" name="Oval 73"/>
          <p:cNvSpPr/>
          <p:nvPr/>
        </p:nvSpPr>
        <p:spPr bwMode="auto">
          <a:xfrm>
            <a:off x="3855722" y="5048250"/>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5" name="Oval 74"/>
          <p:cNvSpPr/>
          <p:nvPr/>
        </p:nvSpPr>
        <p:spPr bwMode="auto">
          <a:xfrm>
            <a:off x="7282290" y="1623219"/>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7" name="Oval 76"/>
          <p:cNvSpPr/>
          <p:nvPr/>
        </p:nvSpPr>
        <p:spPr bwMode="auto">
          <a:xfrm>
            <a:off x="6953032" y="1623219"/>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nvGrpSpPr>
          <p:cNvPr id="5126" name="Group 5125"/>
          <p:cNvGrpSpPr/>
          <p:nvPr/>
        </p:nvGrpSpPr>
        <p:grpSpPr>
          <a:xfrm>
            <a:off x="5692144" y="1856566"/>
            <a:ext cx="1242593" cy="897747"/>
            <a:chOff x="4094059" y="2227879"/>
            <a:chExt cx="1491111" cy="1077296"/>
          </a:xfrm>
        </p:grpSpPr>
        <p:sp>
          <p:nvSpPr>
            <p:cNvPr id="5125" name="Right Arrow 5124"/>
            <p:cNvSpPr/>
            <p:nvPr/>
          </p:nvSpPr>
          <p:spPr bwMode="auto">
            <a:xfrm rot="2481294">
              <a:off x="4652619" y="2686845"/>
              <a:ext cx="3429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9" name="Right Arrow 78"/>
            <p:cNvSpPr/>
            <p:nvPr/>
          </p:nvSpPr>
          <p:spPr bwMode="auto">
            <a:xfrm rot="2481294">
              <a:off x="5242270" y="3152775"/>
              <a:ext cx="3429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0" name="Right Arrow 79"/>
            <p:cNvSpPr/>
            <p:nvPr/>
          </p:nvSpPr>
          <p:spPr bwMode="auto">
            <a:xfrm rot="2481294">
              <a:off x="4094059" y="2227879"/>
              <a:ext cx="3429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sp>
        <p:nvSpPr>
          <p:cNvPr id="82" name="Oval 81"/>
          <p:cNvSpPr/>
          <p:nvPr/>
        </p:nvSpPr>
        <p:spPr bwMode="auto">
          <a:xfrm>
            <a:off x="7300597" y="2833688"/>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3" name="Freeform 82"/>
          <p:cNvSpPr/>
          <p:nvPr/>
        </p:nvSpPr>
        <p:spPr bwMode="auto">
          <a:xfrm>
            <a:off x="6985778" y="1651000"/>
            <a:ext cx="101600" cy="1276350"/>
          </a:xfrm>
          <a:custGeom>
            <a:avLst/>
            <a:gdLst>
              <a:gd name="connsiteX0" fmla="*/ 0 w 121920"/>
              <a:gd name="connsiteY0" fmla="*/ 0 h 1531620"/>
              <a:gd name="connsiteX1" fmla="*/ 121920 w 121920"/>
              <a:gd name="connsiteY1" fmla="*/ 1531620 h 1531620"/>
            </a:gdLst>
            <a:ahLst/>
            <a:cxnLst>
              <a:cxn ang="0">
                <a:pos x="connsiteX0" y="connsiteY0"/>
              </a:cxn>
              <a:cxn ang="0">
                <a:pos x="connsiteX1" y="connsiteY1"/>
              </a:cxn>
            </a:cxnLst>
            <a:rect l="l" t="t" r="r" b="b"/>
            <a:pathLst>
              <a:path w="121920" h="1531620">
                <a:moveTo>
                  <a:pt x="0" y="0"/>
                </a:moveTo>
                <a:lnTo>
                  <a:pt x="121920" y="153162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 name="Freeform 1"/>
          <p:cNvSpPr/>
          <p:nvPr/>
        </p:nvSpPr>
        <p:spPr bwMode="auto">
          <a:xfrm>
            <a:off x="4276142" y="1657048"/>
            <a:ext cx="0" cy="2080381"/>
          </a:xfrm>
          <a:custGeom>
            <a:avLst/>
            <a:gdLst>
              <a:gd name="connsiteX0" fmla="*/ 0 w 0"/>
              <a:gd name="connsiteY0" fmla="*/ 0 h 2496457"/>
              <a:gd name="connsiteX1" fmla="*/ 0 w 0"/>
              <a:gd name="connsiteY1" fmla="*/ 2496457 h 2496457"/>
              <a:gd name="connsiteX2" fmla="*/ 0 w 0"/>
              <a:gd name="connsiteY2" fmla="*/ 2496457 h 2496457"/>
            </a:gdLst>
            <a:ahLst/>
            <a:cxnLst>
              <a:cxn ang="0">
                <a:pos x="connsiteX0" y="connsiteY0"/>
              </a:cxn>
              <a:cxn ang="0">
                <a:pos x="connsiteX1" y="connsiteY1"/>
              </a:cxn>
              <a:cxn ang="0">
                <a:pos x="connsiteX2" y="connsiteY2"/>
              </a:cxn>
            </a:cxnLst>
            <a:rect l="l" t="t" r="r" b="b"/>
            <a:pathLst>
              <a:path h="2496457">
                <a:moveTo>
                  <a:pt x="0" y="0"/>
                </a:moveTo>
                <a:lnTo>
                  <a:pt x="0" y="2496457"/>
                </a:lnTo>
                <a:lnTo>
                  <a:pt x="0" y="2496457"/>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 name="Oval 8"/>
          <p:cNvSpPr/>
          <p:nvPr/>
        </p:nvSpPr>
        <p:spPr bwMode="auto">
          <a:xfrm>
            <a:off x="4248434" y="3712104"/>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7" name="Oval 16"/>
          <p:cNvSpPr/>
          <p:nvPr/>
        </p:nvSpPr>
        <p:spPr bwMode="auto">
          <a:xfrm>
            <a:off x="4256866" y="1627188"/>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mc:AlternateContent xmlns:mc="http://schemas.openxmlformats.org/markup-compatibility/2006" xmlns:a14="http://schemas.microsoft.com/office/drawing/2010/main">
        <mc:Choice Requires="a14">
          <p:sp>
            <p:nvSpPr>
              <p:cNvPr id="54" name="TextBox 53"/>
              <p:cNvSpPr txBox="1"/>
              <p:nvPr/>
            </p:nvSpPr>
            <p:spPr>
              <a:xfrm>
                <a:off x="4999656" y="5070153"/>
                <a:ext cx="1383199" cy="6159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i="1" dirty="0">
                          <a:latin typeface="Cambria Math"/>
                          <a:ea typeface="Cambria Math"/>
                        </a:rPr>
                        <m:t>𝐼</m:t>
                      </m:r>
                      <m:d>
                        <m:dPr>
                          <m:ctrlPr>
                            <a:rPr lang="en-US" sz="1500" i="1" dirty="0">
                              <a:latin typeface="Cambria Math" panose="02040503050406030204" pitchFamily="18" charset="0"/>
                              <a:ea typeface="Cambria Math"/>
                            </a:rPr>
                          </m:ctrlPr>
                        </m:dPr>
                        <m:e>
                          <m:r>
                            <a:rPr lang="en-US" sz="1500" i="1" dirty="0">
                              <a:latin typeface="Cambria Math"/>
                              <a:ea typeface="Cambria Math"/>
                            </a:rPr>
                            <m:t>𝑡</m:t>
                          </m:r>
                        </m:e>
                      </m:d>
                      <m:r>
                        <a:rPr lang="en-US" sz="1500" i="1" dirty="0">
                          <a:latin typeface="Cambria Math"/>
                          <a:ea typeface="Cambria Math"/>
                        </a:rPr>
                        <m:t>=</m:t>
                      </m:r>
                      <m:nary>
                        <m:naryPr>
                          <m:ctrlPr>
                            <a:rPr lang="en-US" sz="1500" i="1" dirty="0">
                              <a:latin typeface="Cambria Math" panose="02040503050406030204" pitchFamily="18" charset="0"/>
                              <a:ea typeface="Cambria Math"/>
                            </a:rPr>
                          </m:ctrlPr>
                        </m:naryPr>
                        <m:sub>
                          <m:r>
                            <m:rPr>
                              <m:brk m:alnAt="23"/>
                            </m:rPr>
                            <a:rPr lang="en-US" sz="1500" i="1" dirty="0">
                              <a:latin typeface="Cambria Math"/>
                              <a:ea typeface="Cambria Math"/>
                            </a:rPr>
                            <m:t>𝑎</m:t>
                          </m:r>
                        </m:sub>
                        <m:sup>
                          <m:r>
                            <a:rPr lang="en-US" sz="1500" i="1" dirty="0">
                              <a:latin typeface="Cambria Math"/>
                              <a:ea typeface="Cambria Math"/>
                            </a:rPr>
                            <m:t>𝑏</m:t>
                          </m:r>
                        </m:sup>
                        <m:e>
                          <m:r>
                            <a:rPr lang="en-US" sz="1500" i="1" dirty="0">
                              <a:latin typeface="Cambria Math"/>
                              <a:ea typeface="Cambria Math"/>
                            </a:rPr>
                            <m:t>𝛻</m:t>
                          </m:r>
                        </m:e>
                      </m:nary>
                      <m:r>
                        <a:rPr lang="en-US" sz="1500" i="1" dirty="0">
                          <a:latin typeface="Cambria Math"/>
                          <a:ea typeface="Cambria Math"/>
                        </a:rPr>
                        <m:t>𝜕</m:t>
                      </m:r>
                      <m:r>
                        <a:rPr lang="en-US" sz="1500" i="1" dirty="0">
                          <a:latin typeface="Cambria Math"/>
                          <a:ea typeface="Cambria Math"/>
                        </a:rPr>
                        <m:t>𝑡</m:t>
                      </m:r>
                    </m:oMath>
                  </m:oMathPara>
                </a14:m>
                <a:endParaRPr lang="en-US" sz="1500" dirty="0"/>
              </a:p>
            </p:txBody>
          </p:sp>
        </mc:Choice>
        <mc:Fallback xmlns="">
          <p:sp>
            <p:nvSpPr>
              <p:cNvPr id="54" name="TextBox 53"/>
              <p:cNvSpPr txBox="1">
                <a:spLocks noRot="1" noChangeAspect="1" noMove="1" noResize="1" noEditPoints="1" noAdjustHandles="1" noChangeArrowheads="1" noChangeShapeType="1" noTextEdit="1"/>
              </p:cNvSpPr>
              <p:nvPr/>
            </p:nvSpPr>
            <p:spPr>
              <a:xfrm>
                <a:off x="4999656" y="5070153"/>
                <a:ext cx="1383199" cy="615938"/>
              </a:xfrm>
              <a:prstGeom prst="rect">
                <a:avLst/>
              </a:prstGeom>
              <a:blipFill>
                <a:blip r:embed="rId6"/>
                <a:stretch>
                  <a:fillRect l="-9091" t="-138000" r="-7273" b="-2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230865" y="5444680"/>
                <a:ext cx="2051459" cy="3231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i="1">
                              <a:latin typeface="Cambria Math"/>
                              <a:ea typeface="Cambria Math"/>
                            </a:rPr>
                            <m:t>𝛼</m:t>
                          </m:r>
                        </m:e>
                        <m:sub>
                          <m:r>
                            <a:rPr lang="en-US" sz="1500" i="1">
                              <a:latin typeface="Cambria Math"/>
                            </a:rPr>
                            <m:t>0</m:t>
                          </m:r>
                        </m:sub>
                      </m:sSub>
                      <m:r>
                        <a:rPr lang="en-US" sz="1500">
                          <a:latin typeface="Cambria Math"/>
                        </a:rPr>
                        <m:t>,</m:t>
                      </m:r>
                      <m:sSub>
                        <m:sSubPr>
                          <m:ctrlPr>
                            <a:rPr lang="en-US" sz="1500" i="1">
                              <a:latin typeface="Cambria Math" panose="02040503050406030204" pitchFamily="18" charset="0"/>
                            </a:rPr>
                          </m:ctrlPr>
                        </m:sSubPr>
                        <m:e>
                          <m:r>
                            <a:rPr lang="en-US" sz="1500" i="1">
                              <a:latin typeface="Cambria Math"/>
                            </a:rPr>
                            <m:t>𝛽</m:t>
                          </m:r>
                        </m:e>
                        <m:sub>
                          <m:r>
                            <a:rPr lang="en-US" sz="1500" i="1">
                              <a:latin typeface="Cambria Math"/>
                            </a:rPr>
                            <m:t>0</m:t>
                          </m:r>
                        </m:sub>
                      </m:sSub>
                      <m:r>
                        <a:rPr lang="en-US" sz="1500" i="1">
                          <a:latin typeface="Cambria Math"/>
                        </a:rPr>
                        <m:t>,</m:t>
                      </m:r>
                      <m:sSub>
                        <m:sSubPr>
                          <m:ctrlPr>
                            <a:rPr lang="en-US" sz="1500" i="1">
                              <a:latin typeface="Cambria Math" panose="02040503050406030204" pitchFamily="18" charset="0"/>
                            </a:rPr>
                          </m:ctrlPr>
                        </m:sSubPr>
                        <m:e>
                          <m:r>
                            <a:rPr lang="en-US" sz="1500" i="1">
                              <a:latin typeface="Cambria Math"/>
                            </a:rPr>
                            <m:t>𝛼</m:t>
                          </m:r>
                        </m:e>
                        <m:sub>
                          <m:r>
                            <a:rPr lang="en-US" sz="1500" i="1">
                              <a:latin typeface="Cambria Math"/>
                            </a:rPr>
                            <m:t>1</m:t>
                          </m:r>
                        </m:sub>
                      </m:sSub>
                      <m:r>
                        <a:rPr lang="en-US" sz="1500" i="1">
                          <a:latin typeface="Cambria Math"/>
                        </a:rPr>
                        <m:t>,</m:t>
                      </m:r>
                      <m:sSub>
                        <m:sSubPr>
                          <m:ctrlPr>
                            <a:rPr lang="en-US" sz="1500" i="1">
                              <a:latin typeface="Cambria Math" panose="02040503050406030204" pitchFamily="18" charset="0"/>
                            </a:rPr>
                          </m:ctrlPr>
                        </m:sSubPr>
                        <m:e>
                          <m:r>
                            <a:rPr lang="en-US" sz="1500" i="1">
                              <a:latin typeface="Cambria Math"/>
                            </a:rPr>
                            <m:t>𝛽</m:t>
                          </m:r>
                        </m:e>
                        <m:sub>
                          <m:r>
                            <a:rPr lang="en-US" sz="1500" i="1">
                              <a:latin typeface="Cambria Math"/>
                            </a:rPr>
                            <m:t>1</m:t>
                          </m:r>
                        </m:sub>
                      </m:sSub>
                      <m:r>
                        <a:rPr lang="en-US" sz="1500" i="1">
                          <a:latin typeface="Cambria Math"/>
                        </a:rPr>
                        <m:t>,…,</m:t>
                      </m:r>
                      <m:sSub>
                        <m:sSubPr>
                          <m:ctrlPr>
                            <a:rPr lang="en-US" sz="1500" i="1">
                              <a:latin typeface="Cambria Math" panose="02040503050406030204" pitchFamily="18" charset="0"/>
                            </a:rPr>
                          </m:ctrlPr>
                        </m:sSubPr>
                        <m:e>
                          <m:r>
                            <a:rPr lang="en-US" sz="1500" i="1">
                              <a:latin typeface="Cambria Math"/>
                            </a:rPr>
                            <m:t>𝛼</m:t>
                          </m:r>
                        </m:e>
                        <m:sub>
                          <m:r>
                            <a:rPr lang="en-US" sz="1500" i="1">
                              <a:latin typeface="Cambria Math"/>
                            </a:rPr>
                            <m:t>𝑛</m:t>
                          </m:r>
                        </m:sub>
                      </m:sSub>
                      <m:r>
                        <a:rPr lang="en-US" sz="1500" i="1">
                          <a:latin typeface="Cambria Math"/>
                        </a:rPr>
                        <m:t>,</m:t>
                      </m:r>
                      <m:sSub>
                        <m:sSubPr>
                          <m:ctrlPr>
                            <a:rPr lang="en-US" sz="1500" i="1">
                              <a:latin typeface="Cambria Math" panose="02040503050406030204" pitchFamily="18" charset="0"/>
                            </a:rPr>
                          </m:ctrlPr>
                        </m:sSubPr>
                        <m:e>
                          <m:r>
                            <a:rPr lang="en-US" sz="1500" i="1">
                              <a:latin typeface="Cambria Math"/>
                              <a:ea typeface="Cambria Math"/>
                            </a:rPr>
                            <m:t>𝛽</m:t>
                          </m:r>
                        </m:e>
                        <m:sub>
                          <m:r>
                            <a:rPr lang="en-US" sz="1500" i="1">
                              <a:latin typeface="Cambria Math"/>
                              <a:ea typeface="Cambria Math"/>
                            </a:rPr>
                            <m:t>𝑛</m:t>
                          </m:r>
                        </m:sub>
                      </m:sSub>
                    </m:oMath>
                  </m:oMathPara>
                </a14:m>
                <a:endParaRPr lang="en-US" sz="1500" dirty="0"/>
              </a:p>
            </p:txBody>
          </p:sp>
        </mc:Choice>
        <mc:Fallback xmlns="">
          <p:sp>
            <p:nvSpPr>
              <p:cNvPr id="3" name="Rectangle 2"/>
              <p:cNvSpPr>
                <a:spLocks noRot="1" noChangeAspect="1" noMove="1" noResize="1" noEditPoints="1" noAdjustHandles="1" noChangeArrowheads="1" noChangeShapeType="1" noTextEdit="1"/>
              </p:cNvSpPr>
              <p:nvPr/>
            </p:nvSpPr>
            <p:spPr>
              <a:xfrm>
                <a:off x="8230865" y="5444680"/>
                <a:ext cx="2051459" cy="323165"/>
              </a:xfrm>
              <a:prstGeom prst="rect">
                <a:avLst/>
              </a:prstGeom>
              <a:blipFill>
                <a:blip r:embed="rId7"/>
                <a:stretch>
                  <a:fillRect b="-7692"/>
                </a:stretch>
              </a:blipFill>
            </p:spPr>
            <p:txBody>
              <a:bodyPr/>
              <a:lstStyle/>
              <a:p>
                <a:r>
                  <a:rPr lang="en-US">
                    <a:noFill/>
                  </a:rPr>
                  <a:t> </a:t>
                </a:r>
              </a:p>
            </p:txBody>
          </p:sp>
        </mc:Fallback>
      </mc:AlternateContent>
      <p:grpSp>
        <p:nvGrpSpPr>
          <p:cNvPr id="8" name="Group 7"/>
          <p:cNvGrpSpPr/>
          <p:nvPr/>
        </p:nvGrpSpPr>
        <p:grpSpPr>
          <a:xfrm>
            <a:off x="9228667" y="3376875"/>
            <a:ext cx="1127125" cy="1115751"/>
            <a:chOff x="11074400" y="4052249"/>
            <a:chExt cx="1352550" cy="1338901"/>
          </a:xfrm>
        </p:grpSpPr>
        <p:sp>
          <p:nvSpPr>
            <p:cNvPr id="4" name="Rectangle 3"/>
            <p:cNvSpPr/>
            <p:nvPr/>
          </p:nvSpPr>
          <p:spPr bwMode="auto">
            <a:xfrm>
              <a:off x="11074400" y="4052249"/>
              <a:ext cx="1352550" cy="315497"/>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5" name="Rectangle 4"/>
            <p:cNvSpPr/>
            <p:nvPr/>
          </p:nvSpPr>
          <p:spPr bwMode="auto">
            <a:xfrm>
              <a:off x="12090400" y="4367746"/>
              <a:ext cx="336550" cy="1023404"/>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grpSp>
        <p:nvGrpSpPr>
          <p:cNvPr id="10" name="Group 9"/>
          <p:cNvGrpSpPr/>
          <p:nvPr/>
        </p:nvGrpSpPr>
        <p:grpSpPr>
          <a:xfrm>
            <a:off x="10059458" y="2254250"/>
            <a:ext cx="600604" cy="849708"/>
            <a:chOff x="12071349" y="2705100"/>
            <a:chExt cx="720725" cy="1019650"/>
          </a:xfrm>
        </p:grpSpPr>
        <p:sp>
          <p:nvSpPr>
            <p:cNvPr id="6" name="Rectangle 5"/>
            <p:cNvSpPr/>
            <p:nvPr/>
          </p:nvSpPr>
          <p:spPr bwMode="auto">
            <a:xfrm>
              <a:off x="12071349" y="3679031"/>
              <a:ext cx="720725" cy="45719"/>
            </a:xfrm>
            <a:prstGeom prst="rect">
              <a:avLst/>
            </a:prstGeom>
            <a:solidFill>
              <a:srgbClr val="FF0000">
                <a:alpha val="27843"/>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 name="Rectangle 6"/>
            <p:cNvSpPr/>
            <p:nvPr/>
          </p:nvSpPr>
          <p:spPr bwMode="auto">
            <a:xfrm>
              <a:off x="12071350" y="2705100"/>
              <a:ext cx="45719" cy="973931"/>
            </a:xfrm>
            <a:prstGeom prst="rect">
              <a:avLst/>
            </a:prstGeom>
            <a:solidFill>
              <a:srgbClr val="FF0000">
                <a:alpha val="27843"/>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sp>
        <p:nvSpPr>
          <p:cNvPr id="60" name="Rectangle 59"/>
          <p:cNvSpPr/>
          <p:nvPr/>
        </p:nvSpPr>
        <p:spPr bwMode="auto">
          <a:xfrm>
            <a:off x="10038624" y="3099565"/>
            <a:ext cx="67913" cy="25440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1" name="Rectangle 60"/>
          <p:cNvSpPr/>
          <p:nvPr/>
        </p:nvSpPr>
        <p:spPr bwMode="auto">
          <a:xfrm>
            <a:off x="11727945" y="2522813"/>
            <a:ext cx="67913" cy="25440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2" name="Rectangle 61"/>
          <p:cNvSpPr/>
          <p:nvPr/>
        </p:nvSpPr>
        <p:spPr bwMode="auto">
          <a:xfrm>
            <a:off x="8357791" y="3673688"/>
            <a:ext cx="67913" cy="25440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3" name="Rectangle 62"/>
          <p:cNvSpPr/>
          <p:nvPr/>
        </p:nvSpPr>
        <p:spPr bwMode="auto">
          <a:xfrm rot="5400000">
            <a:off x="8774808" y="4936055"/>
            <a:ext cx="68990" cy="250427"/>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4" name="Rectangle 63"/>
          <p:cNvSpPr/>
          <p:nvPr/>
        </p:nvSpPr>
        <p:spPr bwMode="auto">
          <a:xfrm rot="5400000">
            <a:off x="8774808" y="1545715"/>
            <a:ext cx="68990" cy="250427"/>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5" name="Rectangle 64"/>
          <p:cNvSpPr/>
          <p:nvPr/>
        </p:nvSpPr>
        <p:spPr bwMode="auto">
          <a:xfrm>
            <a:off x="8727597" y="3717886"/>
            <a:ext cx="163413" cy="166005"/>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6" name="Rectangle 65"/>
          <p:cNvSpPr/>
          <p:nvPr/>
        </p:nvSpPr>
        <p:spPr bwMode="auto">
          <a:xfrm>
            <a:off x="11521025" y="2567011"/>
            <a:ext cx="163413" cy="166005"/>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7" name="Oval 66"/>
          <p:cNvSpPr/>
          <p:nvPr/>
        </p:nvSpPr>
        <p:spPr bwMode="auto">
          <a:xfrm>
            <a:off x="8318432" y="1610249"/>
            <a:ext cx="119466" cy="121361"/>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1" name="Oval 70"/>
          <p:cNvSpPr/>
          <p:nvPr/>
        </p:nvSpPr>
        <p:spPr bwMode="auto">
          <a:xfrm>
            <a:off x="11690823" y="4974403"/>
            <a:ext cx="119466" cy="121361"/>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6" name="Oval 75"/>
          <p:cNvSpPr/>
          <p:nvPr/>
        </p:nvSpPr>
        <p:spPr bwMode="auto">
          <a:xfrm>
            <a:off x="8332015" y="4974403"/>
            <a:ext cx="119466" cy="121361"/>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8" name="Oval 77"/>
          <p:cNvSpPr/>
          <p:nvPr/>
        </p:nvSpPr>
        <p:spPr bwMode="auto">
          <a:xfrm>
            <a:off x="9168399" y="1610249"/>
            <a:ext cx="119466" cy="121361"/>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nvGrpSpPr>
          <p:cNvPr id="84" name="Group 83"/>
          <p:cNvGrpSpPr/>
          <p:nvPr/>
        </p:nvGrpSpPr>
        <p:grpSpPr>
          <a:xfrm>
            <a:off x="3837327" y="1602216"/>
            <a:ext cx="3545765" cy="3537170"/>
            <a:chOff x="4604792" y="1922659"/>
            <a:chExt cx="4254918" cy="4244604"/>
          </a:xfrm>
        </p:grpSpPr>
        <p:sp>
          <p:nvSpPr>
            <p:cNvPr id="85" name="Oval 84"/>
            <p:cNvSpPr/>
            <p:nvPr/>
          </p:nvSpPr>
          <p:spPr bwMode="auto">
            <a:xfrm>
              <a:off x="8445673" y="3445233"/>
              <a:ext cx="121068" cy="119934"/>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6" name="Oval 85"/>
            <p:cNvSpPr/>
            <p:nvPr/>
          </p:nvSpPr>
          <p:spPr bwMode="auto">
            <a:xfrm>
              <a:off x="8729117" y="6045558"/>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7" name="Oval 86"/>
            <p:cNvSpPr/>
            <p:nvPr/>
          </p:nvSpPr>
          <p:spPr bwMode="auto">
            <a:xfrm>
              <a:off x="4609554" y="1925995"/>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8" name="Oval 87"/>
            <p:cNvSpPr/>
            <p:nvPr/>
          </p:nvSpPr>
          <p:spPr bwMode="auto">
            <a:xfrm>
              <a:off x="4614317" y="4578708"/>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9" name="Oval 88"/>
            <p:cNvSpPr/>
            <p:nvPr/>
          </p:nvSpPr>
          <p:spPr bwMode="auto">
            <a:xfrm>
              <a:off x="5071517" y="6047329"/>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0" name="Oval 89"/>
            <p:cNvSpPr/>
            <p:nvPr/>
          </p:nvSpPr>
          <p:spPr bwMode="auto">
            <a:xfrm>
              <a:off x="4604792" y="6036033"/>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1" name="Oval 90"/>
            <p:cNvSpPr/>
            <p:nvPr/>
          </p:nvSpPr>
          <p:spPr bwMode="auto">
            <a:xfrm>
              <a:off x="8716673" y="1925996"/>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2" name="Oval 91"/>
            <p:cNvSpPr/>
            <p:nvPr/>
          </p:nvSpPr>
          <p:spPr bwMode="auto">
            <a:xfrm>
              <a:off x="8321564" y="1925996"/>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3" name="Oval 92"/>
            <p:cNvSpPr/>
            <p:nvPr/>
          </p:nvSpPr>
          <p:spPr bwMode="auto">
            <a:xfrm>
              <a:off x="8738642" y="3378558"/>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4" name="Oval 93"/>
            <p:cNvSpPr/>
            <p:nvPr/>
          </p:nvSpPr>
          <p:spPr bwMode="auto">
            <a:xfrm>
              <a:off x="5076046" y="4432658"/>
              <a:ext cx="121068" cy="119934"/>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5" name="Oval 94"/>
            <p:cNvSpPr/>
            <p:nvPr/>
          </p:nvSpPr>
          <p:spPr bwMode="auto">
            <a:xfrm>
              <a:off x="5086164" y="1930758"/>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6" name="Oval 95"/>
            <p:cNvSpPr/>
            <p:nvPr/>
          </p:nvSpPr>
          <p:spPr bwMode="auto">
            <a:xfrm>
              <a:off x="6678918" y="3970414"/>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7" name="Oval 96"/>
            <p:cNvSpPr/>
            <p:nvPr/>
          </p:nvSpPr>
          <p:spPr bwMode="auto">
            <a:xfrm>
              <a:off x="5855954" y="1922659"/>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cxnSp>
        <p:nvCxnSpPr>
          <p:cNvPr id="14" name="Straight Arrow Connector 13"/>
          <p:cNvCxnSpPr/>
          <p:nvPr/>
        </p:nvCxnSpPr>
        <p:spPr bwMode="auto">
          <a:xfrm>
            <a:off x="8451480" y="5444679"/>
            <a:ext cx="660770"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98" name="Straight Arrow Connector 97"/>
          <p:cNvCxnSpPr/>
          <p:nvPr/>
        </p:nvCxnSpPr>
        <p:spPr bwMode="auto">
          <a:xfrm>
            <a:off x="9461844" y="5444233"/>
            <a:ext cx="660770"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99" name="Straight Arrow Connector 98"/>
          <p:cNvCxnSpPr/>
          <p:nvPr/>
        </p:nvCxnSpPr>
        <p:spPr bwMode="auto">
          <a:xfrm>
            <a:off x="10941961" y="5443788"/>
            <a:ext cx="660770"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00" name="TextBox 99">
            <a:extLst>
              <a:ext uri="{FF2B5EF4-FFF2-40B4-BE49-F238E27FC236}">
                <a16:creationId xmlns:a16="http://schemas.microsoft.com/office/drawing/2014/main" id="{B3F4DF6B-34E1-A04F-BAC8-CA75B83661F8}"/>
              </a:ext>
            </a:extLst>
          </p:cNvPr>
          <p:cNvSpPr txBox="1"/>
          <p:nvPr/>
        </p:nvSpPr>
        <p:spPr>
          <a:xfrm>
            <a:off x="4958994" y="1266465"/>
            <a:ext cx="1394934" cy="400110"/>
          </a:xfrm>
          <a:prstGeom prst="rect">
            <a:avLst/>
          </a:prstGeom>
          <a:noFill/>
        </p:spPr>
        <p:txBody>
          <a:bodyPr wrap="none" rtlCol="0">
            <a:spAutoFit/>
          </a:bodyPr>
          <a:lstStyle/>
          <a:p>
            <a:r>
              <a:rPr lang="en-US" sz="2000" dirty="0">
                <a:solidFill>
                  <a:schemeClr val="accent1"/>
                </a:solidFill>
                <a:latin typeface="Candara" panose="020E0502030303020204" pitchFamily="34" charset="0"/>
              </a:rPr>
              <a:t>continuous</a:t>
            </a:r>
          </a:p>
        </p:txBody>
      </p:sp>
      <p:sp>
        <p:nvSpPr>
          <p:cNvPr id="101" name="TextBox 100">
            <a:extLst>
              <a:ext uri="{FF2B5EF4-FFF2-40B4-BE49-F238E27FC236}">
                <a16:creationId xmlns:a16="http://schemas.microsoft.com/office/drawing/2014/main" id="{79E85D5D-9E54-1941-9021-E53D8E1B597F}"/>
              </a:ext>
            </a:extLst>
          </p:cNvPr>
          <p:cNvSpPr txBox="1"/>
          <p:nvPr/>
        </p:nvSpPr>
        <p:spPr>
          <a:xfrm>
            <a:off x="9623803" y="1283250"/>
            <a:ext cx="1074333" cy="400110"/>
          </a:xfrm>
          <a:prstGeom prst="rect">
            <a:avLst/>
          </a:prstGeom>
          <a:noFill/>
        </p:spPr>
        <p:txBody>
          <a:bodyPr wrap="none" rtlCol="0">
            <a:spAutoFit/>
          </a:bodyPr>
          <a:lstStyle/>
          <a:p>
            <a:r>
              <a:rPr lang="en-US" sz="2000" dirty="0">
                <a:solidFill>
                  <a:schemeClr val="accent1"/>
                </a:solidFill>
                <a:latin typeface="Candara" panose="020E0502030303020204" pitchFamily="34" charset="0"/>
              </a:rPr>
              <a:t>discrete</a:t>
            </a:r>
          </a:p>
        </p:txBody>
      </p:sp>
      <p:sp>
        <p:nvSpPr>
          <p:cNvPr id="102" name="Content Placeholder 2">
            <a:extLst>
              <a:ext uri="{FF2B5EF4-FFF2-40B4-BE49-F238E27FC236}">
                <a16:creationId xmlns:a16="http://schemas.microsoft.com/office/drawing/2014/main" id="{32DBA513-3BE0-F24A-9407-4AB29B011615}"/>
              </a:ext>
            </a:extLst>
          </p:cNvPr>
          <p:cNvSpPr>
            <a:spLocks noGrp="1"/>
          </p:cNvSpPr>
          <p:nvPr>
            <p:ph idx="1"/>
          </p:nvPr>
        </p:nvSpPr>
        <p:spPr>
          <a:xfrm>
            <a:off x="220980" y="1469008"/>
            <a:ext cx="11750040" cy="4803775"/>
          </a:xfrm>
        </p:spPr>
        <p:txBody>
          <a:bodyPr/>
          <a:lstStyle/>
          <a:p>
            <a:r>
              <a:rPr lang="en-US" dirty="0"/>
              <a:t>Values at cells</a:t>
            </a:r>
          </a:p>
          <a:p>
            <a:r>
              <a:rPr lang="en-US" dirty="0"/>
              <a:t>Gradients are </a:t>
            </a:r>
            <a:br>
              <a:rPr lang="en-US" dirty="0"/>
            </a:br>
            <a:r>
              <a:rPr lang="en-US" dirty="0"/>
              <a:t>“pairings” of cells</a:t>
            </a:r>
          </a:p>
          <a:p>
            <a:r>
              <a:rPr lang="en-US" dirty="0"/>
              <a:t>Critical points are </a:t>
            </a:r>
            <a:br>
              <a:rPr lang="en-US" dirty="0"/>
            </a:br>
            <a:r>
              <a:rPr lang="en-US" dirty="0"/>
              <a:t>unpaired cells</a:t>
            </a:r>
          </a:p>
          <a:p>
            <a:r>
              <a:rPr lang="en-US" dirty="0"/>
              <a:t>Integral lines are </a:t>
            </a:r>
            <a:br>
              <a:rPr lang="en-US" dirty="0"/>
            </a:br>
            <a:r>
              <a:rPr lang="en-US" dirty="0"/>
              <a:t>paths of paired </a:t>
            </a:r>
            <a:br>
              <a:rPr lang="en-US" dirty="0"/>
            </a:br>
            <a:r>
              <a:rPr lang="en-US" dirty="0"/>
              <a:t>cells</a:t>
            </a:r>
          </a:p>
        </p:txBody>
      </p:sp>
    </p:spTree>
    <p:extLst>
      <p:ext uri="{BB962C8B-B14F-4D97-AF65-F5344CB8AC3E}">
        <p14:creationId xmlns:p14="http://schemas.microsoft.com/office/powerpoint/2010/main" val="1114968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diati\Desktop\newtest\testmscvisus\Release\im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428" y="1610248"/>
            <a:ext cx="3619500" cy="3510915"/>
          </a:xfrm>
          <a:prstGeom prst="rect">
            <a:avLst/>
          </a:prstGeom>
          <a:solidFill>
            <a:srgbClr val="FFC000">
              <a:alpha val="47059"/>
            </a:srgbClr>
          </a:solidFill>
          <a:extLst/>
        </p:spPr>
      </p:pic>
      <p:sp>
        <p:nvSpPr>
          <p:cNvPr id="53" name="Rectangle 52"/>
          <p:cNvSpPr/>
          <p:nvPr/>
        </p:nvSpPr>
        <p:spPr bwMode="auto">
          <a:xfrm>
            <a:off x="3887771" y="1651000"/>
            <a:ext cx="3436938" cy="3436938"/>
          </a:xfrm>
          <a:prstGeom prst="rect">
            <a:avLst/>
          </a:pr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5121" name="Title 1"/>
          <p:cNvSpPr>
            <a:spLocks noGrp="1"/>
          </p:cNvSpPr>
          <p:nvPr>
            <p:ph type="title"/>
          </p:nvPr>
        </p:nvSpPr>
        <p:spPr/>
        <p:txBody>
          <a:bodyPr/>
          <a:lstStyle/>
          <a:p>
            <a:r>
              <a:rPr lang="en-US" dirty="0"/>
              <a:t>Discrete representations enable consistent analysis</a:t>
            </a:r>
          </a:p>
        </p:txBody>
      </p:sp>
      <p:pic>
        <p:nvPicPr>
          <p:cNvPr id="2054" name="Picture 6" descr="C:\Users\jediati\Desktop\newtest\testmscvisus\Release\im0.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76" y="1475268"/>
            <a:ext cx="3755609" cy="364294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jediati\Desktop\newtest\testmscvisus\Release\im0.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7829" y="1475268"/>
            <a:ext cx="3758656" cy="364589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bwMode="auto">
          <a:xfrm flipV="1">
            <a:off x="4272246" y="2921000"/>
            <a:ext cx="2827143" cy="8255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5090811" y="1662907"/>
            <a:ext cx="1063117" cy="341709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56" name="Freeform 2055"/>
          <p:cNvSpPr/>
          <p:nvPr/>
        </p:nvSpPr>
        <p:spPr bwMode="auto">
          <a:xfrm>
            <a:off x="3903647" y="2401095"/>
            <a:ext cx="361156" cy="1329531"/>
          </a:xfrm>
          <a:custGeom>
            <a:avLst/>
            <a:gdLst>
              <a:gd name="connsiteX0" fmla="*/ 433387 w 433387"/>
              <a:gd name="connsiteY0" fmla="*/ 1595437 h 1595437"/>
              <a:gd name="connsiteX1" fmla="*/ 133350 w 433387"/>
              <a:gd name="connsiteY1" fmla="*/ 490537 h 1595437"/>
              <a:gd name="connsiteX2" fmla="*/ 0 w 433387"/>
              <a:gd name="connsiteY2" fmla="*/ 0 h 1595437"/>
            </a:gdLst>
            <a:ahLst/>
            <a:cxnLst>
              <a:cxn ang="0">
                <a:pos x="connsiteX0" y="connsiteY0"/>
              </a:cxn>
              <a:cxn ang="0">
                <a:pos x="connsiteX1" y="connsiteY1"/>
              </a:cxn>
              <a:cxn ang="0">
                <a:pos x="connsiteX2" y="connsiteY2"/>
              </a:cxn>
            </a:cxnLst>
            <a:rect l="l" t="t" r="r" b="b"/>
            <a:pathLst>
              <a:path w="433387" h="1595437">
                <a:moveTo>
                  <a:pt x="433387" y="1595437"/>
                </a:moveTo>
                <a:lnTo>
                  <a:pt x="133350" y="490537"/>
                </a:lnTo>
                <a:lnTo>
                  <a:pt x="0"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57" name="Freeform 2056"/>
          <p:cNvSpPr/>
          <p:nvPr/>
        </p:nvSpPr>
        <p:spPr bwMode="auto">
          <a:xfrm>
            <a:off x="3895710" y="3746500"/>
            <a:ext cx="361156" cy="119063"/>
          </a:xfrm>
          <a:custGeom>
            <a:avLst/>
            <a:gdLst>
              <a:gd name="connsiteX0" fmla="*/ 433387 w 433387"/>
              <a:gd name="connsiteY0" fmla="*/ 0 h 142875"/>
              <a:gd name="connsiteX1" fmla="*/ 0 w 433387"/>
              <a:gd name="connsiteY1" fmla="*/ 142875 h 142875"/>
            </a:gdLst>
            <a:ahLst/>
            <a:cxnLst>
              <a:cxn ang="0">
                <a:pos x="connsiteX0" y="connsiteY0"/>
              </a:cxn>
              <a:cxn ang="0">
                <a:pos x="connsiteX1" y="connsiteY1"/>
              </a:cxn>
            </a:cxnLst>
            <a:rect l="l" t="t" r="r" b="b"/>
            <a:pathLst>
              <a:path w="433387" h="142875">
                <a:moveTo>
                  <a:pt x="433387" y="0"/>
                </a:moveTo>
                <a:lnTo>
                  <a:pt x="0" y="142875"/>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58" name="Freeform 2057"/>
          <p:cNvSpPr/>
          <p:nvPr/>
        </p:nvSpPr>
        <p:spPr bwMode="auto">
          <a:xfrm>
            <a:off x="3891740" y="3758407"/>
            <a:ext cx="388938" cy="873125"/>
          </a:xfrm>
          <a:custGeom>
            <a:avLst/>
            <a:gdLst>
              <a:gd name="connsiteX0" fmla="*/ 466725 w 466725"/>
              <a:gd name="connsiteY0" fmla="*/ 0 h 1047750"/>
              <a:gd name="connsiteX1" fmla="*/ 0 w 466725"/>
              <a:gd name="connsiteY1" fmla="*/ 1047750 h 1047750"/>
            </a:gdLst>
            <a:ahLst/>
            <a:cxnLst>
              <a:cxn ang="0">
                <a:pos x="connsiteX0" y="connsiteY0"/>
              </a:cxn>
              <a:cxn ang="0">
                <a:pos x="connsiteX1" y="connsiteY1"/>
              </a:cxn>
            </a:cxnLst>
            <a:rect l="l" t="t" r="r" b="b"/>
            <a:pathLst>
              <a:path w="466725" h="1047750">
                <a:moveTo>
                  <a:pt x="466725" y="0"/>
                </a:moveTo>
                <a:lnTo>
                  <a:pt x="0" y="104775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59" name="Freeform 2058"/>
          <p:cNvSpPr/>
          <p:nvPr/>
        </p:nvSpPr>
        <p:spPr bwMode="auto">
          <a:xfrm>
            <a:off x="4268772" y="3746500"/>
            <a:ext cx="3968" cy="1317625"/>
          </a:xfrm>
          <a:custGeom>
            <a:avLst/>
            <a:gdLst>
              <a:gd name="connsiteX0" fmla="*/ 4762 w 4762"/>
              <a:gd name="connsiteY0" fmla="*/ 0 h 1581150"/>
              <a:gd name="connsiteX1" fmla="*/ 0 w 4762"/>
              <a:gd name="connsiteY1" fmla="*/ 1581150 h 1581150"/>
            </a:gdLst>
            <a:ahLst/>
            <a:cxnLst>
              <a:cxn ang="0">
                <a:pos x="connsiteX0" y="connsiteY0"/>
              </a:cxn>
              <a:cxn ang="0">
                <a:pos x="connsiteX1" y="connsiteY1"/>
              </a:cxn>
            </a:cxnLst>
            <a:rect l="l" t="t" r="r" b="b"/>
            <a:pathLst>
              <a:path w="4762" h="1581150">
                <a:moveTo>
                  <a:pt x="4762" y="0"/>
                </a:moveTo>
                <a:cubicBezTo>
                  <a:pt x="3175" y="527050"/>
                  <a:pt x="1587" y="1054100"/>
                  <a:pt x="0" y="158115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0" name="Freeform 2059"/>
          <p:cNvSpPr/>
          <p:nvPr/>
        </p:nvSpPr>
        <p:spPr bwMode="auto">
          <a:xfrm>
            <a:off x="4284647" y="3758407"/>
            <a:ext cx="1583531" cy="1305718"/>
          </a:xfrm>
          <a:custGeom>
            <a:avLst/>
            <a:gdLst>
              <a:gd name="connsiteX0" fmla="*/ 0 w 1900237"/>
              <a:gd name="connsiteY0" fmla="*/ 0 h 1566862"/>
              <a:gd name="connsiteX1" fmla="*/ 847725 w 1900237"/>
              <a:gd name="connsiteY1" fmla="*/ 542925 h 1566862"/>
              <a:gd name="connsiteX2" fmla="*/ 1900237 w 1900237"/>
              <a:gd name="connsiteY2" fmla="*/ 1566862 h 1566862"/>
            </a:gdLst>
            <a:ahLst/>
            <a:cxnLst>
              <a:cxn ang="0">
                <a:pos x="connsiteX0" y="connsiteY0"/>
              </a:cxn>
              <a:cxn ang="0">
                <a:pos x="connsiteX1" y="connsiteY1"/>
              </a:cxn>
              <a:cxn ang="0">
                <a:pos x="connsiteX2" y="connsiteY2"/>
              </a:cxn>
            </a:cxnLst>
            <a:rect l="l" t="t" r="r" b="b"/>
            <a:pathLst>
              <a:path w="1900237" h="1566862">
                <a:moveTo>
                  <a:pt x="0" y="0"/>
                </a:moveTo>
                <a:cubicBezTo>
                  <a:pt x="265509" y="140890"/>
                  <a:pt x="531019" y="281781"/>
                  <a:pt x="847725" y="542925"/>
                </a:cubicBezTo>
                <a:cubicBezTo>
                  <a:pt x="1164431" y="804069"/>
                  <a:pt x="1532334" y="1185465"/>
                  <a:pt x="1900237" y="1566862"/>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1" name="Freeform 2060"/>
          <p:cNvSpPr/>
          <p:nvPr/>
        </p:nvSpPr>
        <p:spPr bwMode="auto">
          <a:xfrm>
            <a:off x="3887772" y="3468688"/>
            <a:ext cx="384968" cy="273844"/>
          </a:xfrm>
          <a:custGeom>
            <a:avLst/>
            <a:gdLst>
              <a:gd name="connsiteX0" fmla="*/ 461962 w 461962"/>
              <a:gd name="connsiteY0" fmla="*/ 328613 h 328613"/>
              <a:gd name="connsiteX1" fmla="*/ 0 w 461962"/>
              <a:gd name="connsiteY1" fmla="*/ 0 h 328613"/>
            </a:gdLst>
            <a:ahLst/>
            <a:cxnLst>
              <a:cxn ang="0">
                <a:pos x="connsiteX0" y="connsiteY0"/>
              </a:cxn>
              <a:cxn ang="0">
                <a:pos x="connsiteX1" y="connsiteY1"/>
              </a:cxn>
            </a:cxnLst>
            <a:rect l="l" t="t" r="r" b="b"/>
            <a:pathLst>
              <a:path w="461962" h="328613">
                <a:moveTo>
                  <a:pt x="461962" y="328613"/>
                </a:moveTo>
                <a:lnTo>
                  <a:pt x="0"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2" name="Freeform 2061"/>
          <p:cNvSpPr/>
          <p:nvPr/>
        </p:nvSpPr>
        <p:spPr bwMode="auto">
          <a:xfrm>
            <a:off x="4280678" y="3742532"/>
            <a:ext cx="1813719" cy="1337468"/>
          </a:xfrm>
          <a:custGeom>
            <a:avLst/>
            <a:gdLst>
              <a:gd name="connsiteX0" fmla="*/ 0 w 2176463"/>
              <a:gd name="connsiteY0" fmla="*/ 0 h 1604962"/>
              <a:gd name="connsiteX1" fmla="*/ 814388 w 2176463"/>
              <a:gd name="connsiteY1" fmla="*/ 52387 h 1604962"/>
              <a:gd name="connsiteX2" fmla="*/ 1366838 w 2176463"/>
              <a:gd name="connsiteY2" fmla="*/ 276225 h 1604962"/>
              <a:gd name="connsiteX3" fmla="*/ 1962150 w 2176463"/>
              <a:gd name="connsiteY3" fmla="*/ 1190625 h 1604962"/>
              <a:gd name="connsiteX4" fmla="*/ 2176463 w 2176463"/>
              <a:gd name="connsiteY4" fmla="*/ 1604962 h 160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463" h="1604962">
                <a:moveTo>
                  <a:pt x="0" y="0"/>
                </a:moveTo>
                <a:cubicBezTo>
                  <a:pt x="293291" y="3175"/>
                  <a:pt x="586582" y="6350"/>
                  <a:pt x="814388" y="52387"/>
                </a:cubicBezTo>
                <a:cubicBezTo>
                  <a:pt x="1042194" y="98424"/>
                  <a:pt x="1175544" y="86519"/>
                  <a:pt x="1366838" y="276225"/>
                </a:cubicBezTo>
                <a:cubicBezTo>
                  <a:pt x="1558132" y="465931"/>
                  <a:pt x="1827213" y="969169"/>
                  <a:pt x="1962150" y="1190625"/>
                </a:cubicBezTo>
                <a:cubicBezTo>
                  <a:pt x="2097087" y="1412081"/>
                  <a:pt x="2136775" y="1508521"/>
                  <a:pt x="2176463" y="1604962"/>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3" name="Freeform 2062"/>
          <p:cNvSpPr/>
          <p:nvPr/>
        </p:nvSpPr>
        <p:spPr bwMode="auto">
          <a:xfrm>
            <a:off x="4272741" y="3742532"/>
            <a:ext cx="797719" cy="1341438"/>
          </a:xfrm>
          <a:custGeom>
            <a:avLst/>
            <a:gdLst>
              <a:gd name="connsiteX0" fmla="*/ 0 w 957263"/>
              <a:gd name="connsiteY0" fmla="*/ 0 h 1609725"/>
              <a:gd name="connsiteX1" fmla="*/ 628650 w 957263"/>
              <a:gd name="connsiteY1" fmla="*/ 1052512 h 1609725"/>
              <a:gd name="connsiteX2" fmla="*/ 957263 w 957263"/>
              <a:gd name="connsiteY2" fmla="*/ 1609725 h 1609725"/>
            </a:gdLst>
            <a:ahLst/>
            <a:cxnLst>
              <a:cxn ang="0">
                <a:pos x="connsiteX0" y="connsiteY0"/>
              </a:cxn>
              <a:cxn ang="0">
                <a:pos x="connsiteX1" y="connsiteY1"/>
              </a:cxn>
              <a:cxn ang="0">
                <a:pos x="connsiteX2" y="connsiteY2"/>
              </a:cxn>
            </a:cxnLst>
            <a:rect l="l" t="t" r="r" b="b"/>
            <a:pathLst>
              <a:path w="957263" h="1609725">
                <a:moveTo>
                  <a:pt x="0" y="0"/>
                </a:moveTo>
                <a:lnTo>
                  <a:pt x="628650" y="1052512"/>
                </a:lnTo>
                <a:cubicBezTo>
                  <a:pt x="788194" y="1320800"/>
                  <a:pt x="872728" y="1465262"/>
                  <a:pt x="957263" y="1609725"/>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4" name="Freeform 2063"/>
          <p:cNvSpPr/>
          <p:nvPr/>
        </p:nvSpPr>
        <p:spPr bwMode="auto">
          <a:xfrm>
            <a:off x="4284647" y="1654969"/>
            <a:ext cx="577193" cy="2071688"/>
          </a:xfrm>
          <a:custGeom>
            <a:avLst/>
            <a:gdLst>
              <a:gd name="connsiteX0" fmla="*/ 0 w 692631"/>
              <a:gd name="connsiteY0" fmla="*/ 2486025 h 2486025"/>
              <a:gd name="connsiteX1" fmla="*/ 476250 w 692631"/>
              <a:gd name="connsiteY1" fmla="*/ 1395412 h 2486025"/>
              <a:gd name="connsiteX2" fmla="*/ 666750 w 692631"/>
              <a:gd name="connsiteY2" fmla="*/ 452437 h 2486025"/>
              <a:gd name="connsiteX3" fmla="*/ 685800 w 692631"/>
              <a:gd name="connsiteY3" fmla="*/ 0 h 2486025"/>
            </a:gdLst>
            <a:ahLst/>
            <a:cxnLst>
              <a:cxn ang="0">
                <a:pos x="connsiteX0" y="connsiteY0"/>
              </a:cxn>
              <a:cxn ang="0">
                <a:pos x="connsiteX1" y="connsiteY1"/>
              </a:cxn>
              <a:cxn ang="0">
                <a:pos x="connsiteX2" y="connsiteY2"/>
              </a:cxn>
              <a:cxn ang="0">
                <a:pos x="connsiteX3" y="connsiteY3"/>
              </a:cxn>
            </a:cxnLst>
            <a:rect l="l" t="t" r="r" b="b"/>
            <a:pathLst>
              <a:path w="692631" h="2486025">
                <a:moveTo>
                  <a:pt x="0" y="2486025"/>
                </a:moveTo>
                <a:cubicBezTo>
                  <a:pt x="182562" y="2110184"/>
                  <a:pt x="365125" y="1734343"/>
                  <a:pt x="476250" y="1395412"/>
                </a:cubicBezTo>
                <a:cubicBezTo>
                  <a:pt x="587375" y="1056481"/>
                  <a:pt x="631825" y="685006"/>
                  <a:pt x="666750" y="452437"/>
                </a:cubicBezTo>
                <a:cubicBezTo>
                  <a:pt x="701675" y="219868"/>
                  <a:pt x="693737" y="109934"/>
                  <a:pt x="685800"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5" name="Freeform 2064"/>
          <p:cNvSpPr/>
          <p:nvPr/>
        </p:nvSpPr>
        <p:spPr bwMode="auto">
          <a:xfrm>
            <a:off x="4272740" y="1654969"/>
            <a:ext cx="1011138" cy="2087563"/>
          </a:xfrm>
          <a:custGeom>
            <a:avLst/>
            <a:gdLst>
              <a:gd name="connsiteX0" fmla="*/ 0 w 1213365"/>
              <a:gd name="connsiteY0" fmla="*/ 2505075 h 2505075"/>
              <a:gd name="connsiteX1" fmla="*/ 571500 w 1213365"/>
              <a:gd name="connsiteY1" fmla="*/ 2209800 h 2505075"/>
              <a:gd name="connsiteX2" fmla="*/ 1071563 w 1213365"/>
              <a:gd name="connsiteY2" fmla="*/ 1785937 h 2505075"/>
              <a:gd name="connsiteX3" fmla="*/ 1209675 w 1213365"/>
              <a:gd name="connsiteY3" fmla="*/ 1366837 h 2505075"/>
              <a:gd name="connsiteX4" fmla="*/ 962025 w 1213365"/>
              <a:gd name="connsiteY4" fmla="*/ 0 h 250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365" h="2505075">
                <a:moveTo>
                  <a:pt x="0" y="2505075"/>
                </a:moveTo>
                <a:cubicBezTo>
                  <a:pt x="196453" y="2417365"/>
                  <a:pt x="392906" y="2329656"/>
                  <a:pt x="571500" y="2209800"/>
                </a:cubicBezTo>
                <a:cubicBezTo>
                  <a:pt x="750094" y="2089944"/>
                  <a:pt x="965201" y="1926431"/>
                  <a:pt x="1071563" y="1785937"/>
                </a:cubicBezTo>
                <a:cubicBezTo>
                  <a:pt x="1177926" y="1645443"/>
                  <a:pt x="1227931" y="1664493"/>
                  <a:pt x="1209675" y="1366837"/>
                </a:cubicBezTo>
                <a:cubicBezTo>
                  <a:pt x="1191419" y="1069181"/>
                  <a:pt x="1076722" y="534590"/>
                  <a:pt x="962025"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6" name="Freeform 2065"/>
          <p:cNvSpPr/>
          <p:nvPr/>
        </p:nvSpPr>
        <p:spPr bwMode="auto">
          <a:xfrm>
            <a:off x="4280678" y="1662907"/>
            <a:ext cx="855313" cy="2075656"/>
          </a:xfrm>
          <a:custGeom>
            <a:avLst/>
            <a:gdLst>
              <a:gd name="connsiteX0" fmla="*/ 0 w 1026376"/>
              <a:gd name="connsiteY0" fmla="*/ 2490787 h 2490787"/>
              <a:gd name="connsiteX1" fmla="*/ 661988 w 1026376"/>
              <a:gd name="connsiteY1" fmla="*/ 1885950 h 2490787"/>
              <a:gd name="connsiteX2" fmla="*/ 1014413 w 1026376"/>
              <a:gd name="connsiteY2" fmla="*/ 1233487 h 2490787"/>
              <a:gd name="connsiteX3" fmla="*/ 909638 w 1026376"/>
              <a:gd name="connsiteY3" fmla="*/ 0 h 2490787"/>
            </a:gdLst>
            <a:ahLst/>
            <a:cxnLst>
              <a:cxn ang="0">
                <a:pos x="connsiteX0" y="connsiteY0"/>
              </a:cxn>
              <a:cxn ang="0">
                <a:pos x="connsiteX1" y="connsiteY1"/>
              </a:cxn>
              <a:cxn ang="0">
                <a:pos x="connsiteX2" y="connsiteY2"/>
              </a:cxn>
              <a:cxn ang="0">
                <a:pos x="connsiteX3" y="connsiteY3"/>
              </a:cxn>
            </a:cxnLst>
            <a:rect l="l" t="t" r="r" b="b"/>
            <a:pathLst>
              <a:path w="1026376" h="2490787">
                <a:moveTo>
                  <a:pt x="0" y="2490787"/>
                </a:moveTo>
                <a:cubicBezTo>
                  <a:pt x="246459" y="2293143"/>
                  <a:pt x="492919" y="2095500"/>
                  <a:pt x="661988" y="1885950"/>
                </a:cubicBezTo>
                <a:cubicBezTo>
                  <a:pt x="831057" y="1676400"/>
                  <a:pt x="973138" y="1547812"/>
                  <a:pt x="1014413" y="1233487"/>
                </a:cubicBezTo>
                <a:cubicBezTo>
                  <a:pt x="1055688" y="919162"/>
                  <a:pt x="982663" y="459581"/>
                  <a:pt x="909638"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8" name="Freeform 2067"/>
          <p:cNvSpPr/>
          <p:nvPr/>
        </p:nvSpPr>
        <p:spPr bwMode="auto">
          <a:xfrm>
            <a:off x="4276709" y="3639789"/>
            <a:ext cx="1849438" cy="1436243"/>
          </a:xfrm>
          <a:custGeom>
            <a:avLst/>
            <a:gdLst>
              <a:gd name="connsiteX0" fmla="*/ 0 w 2219325"/>
              <a:gd name="connsiteY0" fmla="*/ 123292 h 1723492"/>
              <a:gd name="connsiteX1" fmla="*/ 752475 w 2219325"/>
              <a:gd name="connsiteY1" fmla="*/ 32804 h 1723492"/>
              <a:gd name="connsiteX2" fmla="*/ 1328737 w 2219325"/>
              <a:gd name="connsiteY2" fmla="*/ 47092 h 1723492"/>
              <a:gd name="connsiteX3" fmla="*/ 1728787 w 2219325"/>
              <a:gd name="connsiteY3" fmla="*/ 566204 h 1723492"/>
              <a:gd name="connsiteX4" fmla="*/ 2219325 w 2219325"/>
              <a:gd name="connsiteY4" fmla="*/ 1723492 h 172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325" h="1723492">
                <a:moveTo>
                  <a:pt x="0" y="123292"/>
                </a:moveTo>
                <a:cubicBezTo>
                  <a:pt x="265509" y="84398"/>
                  <a:pt x="531019" y="45504"/>
                  <a:pt x="752475" y="32804"/>
                </a:cubicBezTo>
                <a:cubicBezTo>
                  <a:pt x="973931" y="20104"/>
                  <a:pt x="1166018" y="-41808"/>
                  <a:pt x="1328737" y="47092"/>
                </a:cubicBezTo>
                <a:cubicBezTo>
                  <a:pt x="1491456" y="135992"/>
                  <a:pt x="1580356" y="286804"/>
                  <a:pt x="1728787" y="566204"/>
                </a:cubicBezTo>
                <a:cubicBezTo>
                  <a:pt x="1877218" y="845604"/>
                  <a:pt x="2048271" y="1284548"/>
                  <a:pt x="2219325" y="1723492"/>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0" name="Freeform 2069"/>
          <p:cNvSpPr/>
          <p:nvPr/>
        </p:nvSpPr>
        <p:spPr bwMode="auto">
          <a:xfrm>
            <a:off x="7090553" y="2865438"/>
            <a:ext cx="222250" cy="47625"/>
          </a:xfrm>
          <a:custGeom>
            <a:avLst/>
            <a:gdLst>
              <a:gd name="connsiteX0" fmla="*/ 0 w 266700"/>
              <a:gd name="connsiteY0" fmla="*/ 57150 h 57150"/>
              <a:gd name="connsiteX1" fmla="*/ 266700 w 266700"/>
              <a:gd name="connsiteY1" fmla="*/ 0 h 57150"/>
            </a:gdLst>
            <a:ahLst/>
            <a:cxnLst>
              <a:cxn ang="0">
                <a:pos x="connsiteX0" y="connsiteY0"/>
              </a:cxn>
              <a:cxn ang="0">
                <a:pos x="connsiteX1" y="connsiteY1"/>
              </a:cxn>
            </a:cxnLst>
            <a:rect l="l" t="t" r="r" b="b"/>
            <a:pathLst>
              <a:path w="266700" h="57150">
                <a:moveTo>
                  <a:pt x="0" y="57150"/>
                </a:moveTo>
                <a:lnTo>
                  <a:pt x="266700"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1" name="Freeform 2070"/>
          <p:cNvSpPr/>
          <p:nvPr/>
        </p:nvSpPr>
        <p:spPr bwMode="auto">
          <a:xfrm>
            <a:off x="7094522" y="2639220"/>
            <a:ext cx="238125" cy="281781"/>
          </a:xfrm>
          <a:custGeom>
            <a:avLst/>
            <a:gdLst>
              <a:gd name="connsiteX0" fmla="*/ 0 w 285750"/>
              <a:gd name="connsiteY0" fmla="*/ 338137 h 338137"/>
              <a:gd name="connsiteX1" fmla="*/ 285750 w 285750"/>
              <a:gd name="connsiteY1" fmla="*/ 0 h 338137"/>
            </a:gdLst>
            <a:ahLst/>
            <a:cxnLst>
              <a:cxn ang="0">
                <a:pos x="connsiteX0" y="connsiteY0"/>
              </a:cxn>
              <a:cxn ang="0">
                <a:pos x="connsiteX1" y="connsiteY1"/>
              </a:cxn>
            </a:cxnLst>
            <a:rect l="l" t="t" r="r" b="b"/>
            <a:pathLst>
              <a:path w="285750" h="338137">
                <a:moveTo>
                  <a:pt x="0" y="338137"/>
                </a:moveTo>
                <a:lnTo>
                  <a:pt x="285750"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2" name="Freeform 2071"/>
          <p:cNvSpPr/>
          <p:nvPr/>
        </p:nvSpPr>
        <p:spPr bwMode="auto">
          <a:xfrm>
            <a:off x="7090553" y="2924970"/>
            <a:ext cx="222250" cy="170656"/>
          </a:xfrm>
          <a:custGeom>
            <a:avLst/>
            <a:gdLst>
              <a:gd name="connsiteX0" fmla="*/ 0 w 266700"/>
              <a:gd name="connsiteY0" fmla="*/ 0 h 204787"/>
              <a:gd name="connsiteX1" fmla="*/ 266700 w 266700"/>
              <a:gd name="connsiteY1" fmla="*/ 204787 h 204787"/>
            </a:gdLst>
            <a:ahLst/>
            <a:cxnLst>
              <a:cxn ang="0">
                <a:pos x="connsiteX0" y="connsiteY0"/>
              </a:cxn>
              <a:cxn ang="0">
                <a:pos x="connsiteX1" y="connsiteY1"/>
              </a:cxn>
            </a:cxnLst>
            <a:rect l="l" t="t" r="r" b="b"/>
            <a:pathLst>
              <a:path w="266700" h="204787">
                <a:moveTo>
                  <a:pt x="0" y="0"/>
                </a:moveTo>
                <a:lnTo>
                  <a:pt x="266700" y="204787"/>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3" name="Freeform 2072"/>
          <p:cNvSpPr/>
          <p:nvPr/>
        </p:nvSpPr>
        <p:spPr bwMode="auto">
          <a:xfrm>
            <a:off x="7082616" y="2921000"/>
            <a:ext cx="242094" cy="635000"/>
          </a:xfrm>
          <a:custGeom>
            <a:avLst/>
            <a:gdLst>
              <a:gd name="connsiteX0" fmla="*/ 0 w 290513"/>
              <a:gd name="connsiteY0" fmla="*/ 0 h 762000"/>
              <a:gd name="connsiteX1" fmla="*/ 290513 w 290513"/>
              <a:gd name="connsiteY1" fmla="*/ 762000 h 762000"/>
            </a:gdLst>
            <a:ahLst/>
            <a:cxnLst>
              <a:cxn ang="0">
                <a:pos x="connsiteX0" y="connsiteY0"/>
              </a:cxn>
              <a:cxn ang="0">
                <a:pos x="connsiteX1" y="connsiteY1"/>
              </a:cxn>
            </a:cxnLst>
            <a:rect l="l" t="t" r="r" b="b"/>
            <a:pathLst>
              <a:path w="290513" h="762000">
                <a:moveTo>
                  <a:pt x="0" y="0"/>
                </a:moveTo>
                <a:lnTo>
                  <a:pt x="290513" y="76200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4" name="Freeform 2073"/>
          <p:cNvSpPr/>
          <p:nvPr/>
        </p:nvSpPr>
        <p:spPr bwMode="auto">
          <a:xfrm>
            <a:off x="7082616" y="1821657"/>
            <a:ext cx="226219" cy="1103313"/>
          </a:xfrm>
          <a:custGeom>
            <a:avLst/>
            <a:gdLst>
              <a:gd name="connsiteX0" fmla="*/ 0 w 271463"/>
              <a:gd name="connsiteY0" fmla="*/ 1323975 h 1323975"/>
              <a:gd name="connsiteX1" fmla="*/ 271463 w 271463"/>
              <a:gd name="connsiteY1" fmla="*/ 0 h 1323975"/>
            </a:gdLst>
            <a:ahLst/>
            <a:cxnLst>
              <a:cxn ang="0">
                <a:pos x="connsiteX0" y="connsiteY0"/>
              </a:cxn>
              <a:cxn ang="0">
                <a:pos x="connsiteX1" y="connsiteY1"/>
              </a:cxn>
            </a:cxnLst>
            <a:rect l="l" t="t" r="r" b="b"/>
            <a:pathLst>
              <a:path w="271463" h="1323975">
                <a:moveTo>
                  <a:pt x="0" y="1323975"/>
                </a:moveTo>
                <a:lnTo>
                  <a:pt x="271463"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5" name="Freeform 2074"/>
          <p:cNvSpPr/>
          <p:nvPr/>
        </p:nvSpPr>
        <p:spPr bwMode="auto">
          <a:xfrm>
            <a:off x="5522897" y="1658937"/>
            <a:ext cx="1555750" cy="1266032"/>
          </a:xfrm>
          <a:custGeom>
            <a:avLst/>
            <a:gdLst>
              <a:gd name="connsiteX0" fmla="*/ 1866900 w 1866900"/>
              <a:gd name="connsiteY0" fmla="*/ 1519238 h 1519238"/>
              <a:gd name="connsiteX1" fmla="*/ 1090612 w 1866900"/>
              <a:gd name="connsiteY1" fmla="*/ 914400 h 1519238"/>
              <a:gd name="connsiteX2" fmla="*/ 0 w 1866900"/>
              <a:gd name="connsiteY2" fmla="*/ 0 h 1519238"/>
            </a:gdLst>
            <a:ahLst/>
            <a:cxnLst>
              <a:cxn ang="0">
                <a:pos x="connsiteX0" y="connsiteY0"/>
              </a:cxn>
              <a:cxn ang="0">
                <a:pos x="connsiteX1" y="connsiteY1"/>
              </a:cxn>
              <a:cxn ang="0">
                <a:pos x="connsiteX2" y="connsiteY2"/>
              </a:cxn>
            </a:cxnLst>
            <a:rect l="l" t="t" r="r" b="b"/>
            <a:pathLst>
              <a:path w="1866900" h="1519238">
                <a:moveTo>
                  <a:pt x="1866900" y="1519238"/>
                </a:moveTo>
                <a:cubicBezTo>
                  <a:pt x="1634331" y="1343422"/>
                  <a:pt x="1401762" y="1167606"/>
                  <a:pt x="1090612" y="914400"/>
                </a:cubicBezTo>
                <a:cubicBezTo>
                  <a:pt x="779462" y="661194"/>
                  <a:pt x="389731" y="330597"/>
                  <a:pt x="0"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6" name="Freeform 2075"/>
          <p:cNvSpPr/>
          <p:nvPr/>
        </p:nvSpPr>
        <p:spPr bwMode="auto">
          <a:xfrm>
            <a:off x="6392053" y="2928938"/>
            <a:ext cx="690563" cy="2147094"/>
          </a:xfrm>
          <a:custGeom>
            <a:avLst/>
            <a:gdLst>
              <a:gd name="connsiteX0" fmla="*/ 828675 w 828675"/>
              <a:gd name="connsiteY0" fmla="*/ 0 h 2576513"/>
              <a:gd name="connsiteX1" fmla="*/ 490538 w 828675"/>
              <a:gd name="connsiteY1" fmla="*/ 595313 h 2576513"/>
              <a:gd name="connsiteX2" fmla="*/ 123825 w 828675"/>
              <a:gd name="connsiteY2" fmla="*/ 1481138 h 2576513"/>
              <a:gd name="connsiteX3" fmla="*/ 0 w 828675"/>
              <a:gd name="connsiteY3" fmla="*/ 2576513 h 2576513"/>
            </a:gdLst>
            <a:ahLst/>
            <a:cxnLst>
              <a:cxn ang="0">
                <a:pos x="connsiteX0" y="connsiteY0"/>
              </a:cxn>
              <a:cxn ang="0">
                <a:pos x="connsiteX1" y="connsiteY1"/>
              </a:cxn>
              <a:cxn ang="0">
                <a:pos x="connsiteX2" y="connsiteY2"/>
              </a:cxn>
              <a:cxn ang="0">
                <a:pos x="connsiteX3" y="connsiteY3"/>
              </a:cxn>
            </a:cxnLst>
            <a:rect l="l" t="t" r="r" b="b"/>
            <a:pathLst>
              <a:path w="828675" h="2576513">
                <a:moveTo>
                  <a:pt x="828675" y="0"/>
                </a:moveTo>
                <a:cubicBezTo>
                  <a:pt x="718344" y="174228"/>
                  <a:pt x="608013" y="348457"/>
                  <a:pt x="490538" y="595313"/>
                </a:cubicBezTo>
                <a:cubicBezTo>
                  <a:pt x="373063" y="842169"/>
                  <a:pt x="205581" y="1150938"/>
                  <a:pt x="123825" y="1481138"/>
                </a:cubicBezTo>
                <a:cubicBezTo>
                  <a:pt x="42069" y="1811338"/>
                  <a:pt x="21034" y="2193925"/>
                  <a:pt x="0" y="2576513"/>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7" name="Freeform 2076"/>
          <p:cNvSpPr/>
          <p:nvPr/>
        </p:nvSpPr>
        <p:spPr bwMode="auto">
          <a:xfrm>
            <a:off x="6076717" y="2936875"/>
            <a:ext cx="997961" cy="2151063"/>
          </a:xfrm>
          <a:custGeom>
            <a:avLst/>
            <a:gdLst>
              <a:gd name="connsiteX0" fmla="*/ 1197553 w 1197553"/>
              <a:gd name="connsiteY0" fmla="*/ 0 h 2581275"/>
              <a:gd name="connsiteX1" fmla="*/ 492703 w 1197553"/>
              <a:gd name="connsiteY1" fmla="*/ 471488 h 2581275"/>
              <a:gd name="connsiteX2" fmla="*/ 25978 w 1197553"/>
              <a:gd name="connsiteY2" fmla="*/ 981075 h 2581275"/>
              <a:gd name="connsiteX3" fmla="*/ 68841 w 1197553"/>
              <a:gd name="connsiteY3" fmla="*/ 1971675 h 2581275"/>
              <a:gd name="connsiteX4" fmla="*/ 145041 w 1197553"/>
              <a:gd name="connsiteY4" fmla="*/ 2581275 h 2581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53" h="2581275">
                <a:moveTo>
                  <a:pt x="1197553" y="0"/>
                </a:moveTo>
                <a:cubicBezTo>
                  <a:pt x="942759" y="153988"/>
                  <a:pt x="687965" y="307976"/>
                  <a:pt x="492703" y="471488"/>
                </a:cubicBezTo>
                <a:cubicBezTo>
                  <a:pt x="297441" y="635000"/>
                  <a:pt x="96622" y="731044"/>
                  <a:pt x="25978" y="981075"/>
                </a:cubicBezTo>
                <a:cubicBezTo>
                  <a:pt x="-44666" y="1231106"/>
                  <a:pt x="48997" y="1704975"/>
                  <a:pt x="68841" y="1971675"/>
                </a:cubicBezTo>
                <a:cubicBezTo>
                  <a:pt x="88685" y="2238375"/>
                  <a:pt x="116863" y="2409825"/>
                  <a:pt x="145041" y="2581275"/>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8" name="Freeform 2077"/>
          <p:cNvSpPr/>
          <p:nvPr/>
        </p:nvSpPr>
        <p:spPr bwMode="auto">
          <a:xfrm>
            <a:off x="5169678" y="1670844"/>
            <a:ext cx="1908969" cy="1258093"/>
          </a:xfrm>
          <a:custGeom>
            <a:avLst/>
            <a:gdLst>
              <a:gd name="connsiteX0" fmla="*/ 2290763 w 2290763"/>
              <a:gd name="connsiteY0" fmla="*/ 1509712 h 1509712"/>
              <a:gd name="connsiteX1" fmla="*/ 1281113 w 2290763"/>
              <a:gd name="connsiteY1" fmla="*/ 1290637 h 1509712"/>
              <a:gd name="connsiteX2" fmla="*/ 738188 w 2290763"/>
              <a:gd name="connsiteY2" fmla="*/ 1066800 h 1509712"/>
              <a:gd name="connsiteX3" fmla="*/ 0 w 2290763"/>
              <a:gd name="connsiteY3" fmla="*/ 0 h 1509712"/>
              <a:gd name="connsiteX0" fmla="*/ 2290763 w 2290763"/>
              <a:gd name="connsiteY0" fmla="*/ 1509712 h 1509712"/>
              <a:gd name="connsiteX1" fmla="*/ 1443038 w 2290763"/>
              <a:gd name="connsiteY1" fmla="*/ 1357312 h 1509712"/>
              <a:gd name="connsiteX2" fmla="*/ 738188 w 2290763"/>
              <a:gd name="connsiteY2" fmla="*/ 1066800 h 1509712"/>
              <a:gd name="connsiteX3" fmla="*/ 0 w 2290763"/>
              <a:gd name="connsiteY3" fmla="*/ 0 h 1509712"/>
              <a:gd name="connsiteX0" fmla="*/ 2290763 w 2290763"/>
              <a:gd name="connsiteY0" fmla="*/ 1509712 h 1509712"/>
              <a:gd name="connsiteX1" fmla="*/ 1443038 w 2290763"/>
              <a:gd name="connsiteY1" fmla="*/ 1357312 h 1509712"/>
              <a:gd name="connsiteX2" fmla="*/ 738188 w 2290763"/>
              <a:gd name="connsiteY2" fmla="*/ 1066800 h 1509712"/>
              <a:gd name="connsiteX3" fmla="*/ 0 w 2290763"/>
              <a:gd name="connsiteY3" fmla="*/ 0 h 1509712"/>
            </a:gdLst>
            <a:ahLst/>
            <a:cxnLst>
              <a:cxn ang="0">
                <a:pos x="connsiteX0" y="connsiteY0"/>
              </a:cxn>
              <a:cxn ang="0">
                <a:pos x="connsiteX1" y="connsiteY1"/>
              </a:cxn>
              <a:cxn ang="0">
                <a:pos x="connsiteX2" y="connsiteY2"/>
              </a:cxn>
              <a:cxn ang="0">
                <a:pos x="connsiteX3" y="connsiteY3"/>
              </a:cxn>
            </a:cxnLst>
            <a:rect l="l" t="t" r="r" b="b"/>
            <a:pathLst>
              <a:path w="2290763" h="1509712">
                <a:moveTo>
                  <a:pt x="2290763" y="1509712"/>
                </a:moveTo>
                <a:cubicBezTo>
                  <a:pt x="1915319" y="1437084"/>
                  <a:pt x="1730376" y="1407318"/>
                  <a:pt x="1443038" y="1357312"/>
                </a:cubicBezTo>
                <a:cubicBezTo>
                  <a:pt x="1155700" y="1307306"/>
                  <a:pt x="978694" y="1293019"/>
                  <a:pt x="738188" y="1066800"/>
                </a:cubicBezTo>
                <a:cubicBezTo>
                  <a:pt x="497682" y="840581"/>
                  <a:pt x="262334" y="425847"/>
                  <a:pt x="0"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9" name="Freeform 2078"/>
          <p:cNvSpPr/>
          <p:nvPr/>
        </p:nvSpPr>
        <p:spPr bwMode="auto">
          <a:xfrm>
            <a:off x="5122053" y="1662907"/>
            <a:ext cx="1960563" cy="1355588"/>
          </a:xfrm>
          <a:custGeom>
            <a:avLst/>
            <a:gdLst>
              <a:gd name="connsiteX0" fmla="*/ 2352675 w 2352675"/>
              <a:gd name="connsiteY0" fmla="*/ 1514475 h 1626706"/>
              <a:gd name="connsiteX1" fmla="*/ 1519238 w 2352675"/>
              <a:gd name="connsiteY1" fmla="*/ 1595437 h 1626706"/>
              <a:gd name="connsiteX2" fmla="*/ 847725 w 2352675"/>
              <a:gd name="connsiteY2" fmla="*/ 1562100 h 1626706"/>
              <a:gd name="connsiteX3" fmla="*/ 347663 w 2352675"/>
              <a:gd name="connsiteY3" fmla="*/ 895350 h 1626706"/>
              <a:gd name="connsiteX4" fmla="*/ 0 w 2352675"/>
              <a:gd name="connsiteY4" fmla="*/ 0 h 1626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675" h="1626706">
                <a:moveTo>
                  <a:pt x="2352675" y="1514475"/>
                </a:moveTo>
                <a:cubicBezTo>
                  <a:pt x="2061369" y="1550987"/>
                  <a:pt x="1770063" y="1587500"/>
                  <a:pt x="1519238" y="1595437"/>
                </a:cubicBezTo>
                <a:cubicBezTo>
                  <a:pt x="1268413" y="1603374"/>
                  <a:pt x="1042987" y="1678781"/>
                  <a:pt x="847725" y="1562100"/>
                </a:cubicBezTo>
                <a:cubicBezTo>
                  <a:pt x="652462" y="1445419"/>
                  <a:pt x="488950" y="1155700"/>
                  <a:pt x="347663" y="895350"/>
                </a:cubicBezTo>
                <a:cubicBezTo>
                  <a:pt x="206376" y="635000"/>
                  <a:pt x="103188" y="317500"/>
                  <a:pt x="0"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5120" name="Freeform 5119"/>
          <p:cNvSpPr/>
          <p:nvPr/>
        </p:nvSpPr>
        <p:spPr bwMode="auto">
          <a:xfrm>
            <a:off x="6578584" y="1658938"/>
            <a:ext cx="515938" cy="1270000"/>
          </a:xfrm>
          <a:custGeom>
            <a:avLst/>
            <a:gdLst>
              <a:gd name="connsiteX0" fmla="*/ 619125 w 619125"/>
              <a:gd name="connsiteY0" fmla="*/ 1524000 h 1524000"/>
              <a:gd name="connsiteX1" fmla="*/ 0 w 619125"/>
              <a:gd name="connsiteY1" fmla="*/ 0 h 1524000"/>
            </a:gdLst>
            <a:ahLst/>
            <a:cxnLst>
              <a:cxn ang="0">
                <a:pos x="connsiteX0" y="connsiteY0"/>
              </a:cxn>
              <a:cxn ang="0">
                <a:pos x="connsiteX1" y="connsiteY1"/>
              </a:cxn>
            </a:cxnLst>
            <a:rect l="l" t="t" r="r" b="b"/>
            <a:pathLst>
              <a:path w="619125" h="1524000">
                <a:moveTo>
                  <a:pt x="619125" y="1524000"/>
                </a:moveTo>
                <a:lnTo>
                  <a:pt x="0"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5122" name="Freeform 5121"/>
          <p:cNvSpPr/>
          <p:nvPr/>
        </p:nvSpPr>
        <p:spPr bwMode="auto">
          <a:xfrm>
            <a:off x="7082615" y="2944813"/>
            <a:ext cx="234157" cy="1714500"/>
          </a:xfrm>
          <a:custGeom>
            <a:avLst/>
            <a:gdLst>
              <a:gd name="connsiteX0" fmla="*/ 0 w 280988"/>
              <a:gd name="connsiteY0" fmla="*/ 0 h 2057400"/>
              <a:gd name="connsiteX1" fmla="*/ 152400 w 280988"/>
              <a:gd name="connsiteY1" fmla="*/ 1004888 h 2057400"/>
              <a:gd name="connsiteX2" fmla="*/ 280988 w 280988"/>
              <a:gd name="connsiteY2" fmla="*/ 2057400 h 2057400"/>
            </a:gdLst>
            <a:ahLst/>
            <a:cxnLst>
              <a:cxn ang="0">
                <a:pos x="connsiteX0" y="connsiteY0"/>
              </a:cxn>
              <a:cxn ang="0">
                <a:pos x="connsiteX1" y="connsiteY1"/>
              </a:cxn>
              <a:cxn ang="0">
                <a:pos x="connsiteX2" y="connsiteY2"/>
              </a:cxn>
            </a:cxnLst>
            <a:rect l="l" t="t" r="r" b="b"/>
            <a:pathLst>
              <a:path w="280988" h="2057400">
                <a:moveTo>
                  <a:pt x="0" y="0"/>
                </a:moveTo>
                <a:cubicBezTo>
                  <a:pt x="52784" y="330994"/>
                  <a:pt x="105569" y="661988"/>
                  <a:pt x="152400" y="1004888"/>
                </a:cubicBezTo>
                <a:cubicBezTo>
                  <a:pt x="199231" y="1347788"/>
                  <a:pt x="240109" y="1702594"/>
                  <a:pt x="280988" y="205740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5123" name="Freeform 5122"/>
          <p:cNvSpPr/>
          <p:nvPr/>
        </p:nvSpPr>
        <p:spPr bwMode="auto">
          <a:xfrm>
            <a:off x="6951647" y="2928937"/>
            <a:ext cx="130968" cy="2155032"/>
          </a:xfrm>
          <a:custGeom>
            <a:avLst/>
            <a:gdLst>
              <a:gd name="connsiteX0" fmla="*/ 157162 w 157162"/>
              <a:gd name="connsiteY0" fmla="*/ 0 h 2586038"/>
              <a:gd name="connsiteX1" fmla="*/ 61912 w 157162"/>
              <a:gd name="connsiteY1" fmla="*/ 552450 h 2586038"/>
              <a:gd name="connsiteX2" fmla="*/ 0 w 157162"/>
              <a:gd name="connsiteY2" fmla="*/ 2586038 h 2586038"/>
            </a:gdLst>
            <a:ahLst/>
            <a:cxnLst>
              <a:cxn ang="0">
                <a:pos x="connsiteX0" y="connsiteY0"/>
              </a:cxn>
              <a:cxn ang="0">
                <a:pos x="connsiteX1" y="connsiteY1"/>
              </a:cxn>
              <a:cxn ang="0">
                <a:pos x="connsiteX2" y="connsiteY2"/>
              </a:cxn>
            </a:cxnLst>
            <a:rect l="l" t="t" r="r" b="b"/>
            <a:pathLst>
              <a:path w="157162" h="2586038">
                <a:moveTo>
                  <a:pt x="157162" y="0"/>
                </a:moveTo>
                <a:cubicBezTo>
                  <a:pt x="122634" y="60722"/>
                  <a:pt x="88106" y="121444"/>
                  <a:pt x="61912" y="552450"/>
                </a:cubicBezTo>
                <a:cubicBezTo>
                  <a:pt x="35718" y="983456"/>
                  <a:pt x="17859" y="1784747"/>
                  <a:pt x="0" y="2586038"/>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9" name="Oval 18"/>
          <p:cNvSpPr/>
          <p:nvPr/>
        </p:nvSpPr>
        <p:spPr bwMode="auto">
          <a:xfrm>
            <a:off x="7056456" y="2889250"/>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8" name="Oval 67"/>
          <p:cNvSpPr/>
          <p:nvPr/>
        </p:nvSpPr>
        <p:spPr bwMode="auto">
          <a:xfrm>
            <a:off x="5582128" y="3313374"/>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9" name="Oval 68"/>
          <p:cNvSpPr/>
          <p:nvPr/>
        </p:nvSpPr>
        <p:spPr bwMode="auto">
          <a:xfrm>
            <a:off x="7292660" y="5056188"/>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0" name="Oval 69"/>
          <p:cNvSpPr/>
          <p:nvPr/>
        </p:nvSpPr>
        <p:spPr bwMode="auto">
          <a:xfrm>
            <a:off x="3859691" y="1623218"/>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2" name="Oval 71"/>
          <p:cNvSpPr/>
          <p:nvPr/>
        </p:nvSpPr>
        <p:spPr bwMode="auto">
          <a:xfrm>
            <a:off x="3863660" y="3833813"/>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3" name="Oval 72"/>
          <p:cNvSpPr/>
          <p:nvPr/>
        </p:nvSpPr>
        <p:spPr bwMode="auto">
          <a:xfrm>
            <a:off x="4244660" y="5057663"/>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4" name="Oval 73"/>
          <p:cNvSpPr/>
          <p:nvPr/>
        </p:nvSpPr>
        <p:spPr bwMode="auto">
          <a:xfrm>
            <a:off x="3855722" y="5048250"/>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5" name="Oval 74"/>
          <p:cNvSpPr/>
          <p:nvPr/>
        </p:nvSpPr>
        <p:spPr bwMode="auto">
          <a:xfrm>
            <a:off x="7282290" y="1623219"/>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7" name="Oval 76"/>
          <p:cNvSpPr/>
          <p:nvPr/>
        </p:nvSpPr>
        <p:spPr bwMode="auto">
          <a:xfrm>
            <a:off x="6953032" y="1623219"/>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nvGrpSpPr>
          <p:cNvPr id="5126" name="Group 5125"/>
          <p:cNvGrpSpPr/>
          <p:nvPr/>
        </p:nvGrpSpPr>
        <p:grpSpPr>
          <a:xfrm>
            <a:off x="5692144" y="1856566"/>
            <a:ext cx="1242593" cy="897747"/>
            <a:chOff x="4094059" y="2227879"/>
            <a:chExt cx="1491111" cy="1077296"/>
          </a:xfrm>
        </p:grpSpPr>
        <p:sp>
          <p:nvSpPr>
            <p:cNvPr id="5125" name="Right Arrow 5124"/>
            <p:cNvSpPr/>
            <p:nvPr/>
          </p:nvSpPr>
          <p:spPr bwMode="auto">
            <a:xfrm rot="2481294">
              <a:off x="4652619" y="2686845"/>
              <a:ext cx="3429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9" name="Right Arrow 78"/>
            <p:cNvSpPr/>
            <p:nvPr/>
          </p:nvSpPr>
          <p:spPr bwMode="auto">
            <a:xfrm rot="2481294">
              <a:off x="5242270" y="3152775"/>
              <a:ext cx="3429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0" name="Right Arrow 79"/>
            <p:cNvSpPr/>
            <p:nvPr/>
          </p:nvSpPr>
          <p:spPr bwMode="auto">
            <a:xfrm rot="2481294">
              <a:off x="4094059" y="2227879"/>
              <a:ext cx="3429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sp>
        <p:nvSpPr>
          <p:cNvPr id="82" name="Oval 81"/>
          <p:cNvSpPr/>
          <p:nvPr/>
        </p:nvSpPr>
        <p:spPr bwMode="auto">
          <a:xfrm>
            <a:off x="7300597" y="2833688"/>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3" name="Freeform 82"/>
          <p:cNvSpPr/>
          <p:nvPr/>
        </p:nvSpPr>
        <p:spPr bwMode="auto">
          <a:xfrm>
            <a:off x="6985778" y="1651000"/>
            <a:ext cx="101600" cy="1276350"/>
          </a:xfrm>
          <a:custGeom>
            <a:avLst/>
            <a:gdLst>
              <a:gd name="connsiteX0" fmla="*/ 0 w 121920"/>
              <a:gd name="connsiteY0" fmla="*/ 0 h 1531620"/>
              <a:gd name="connsiteX1" fmla="*/ 121920 w 121920"/>
              <a:gd name="connsiteY1" fmla="*/ 1531620 h 1531620"/>
            </a:gdLst>
            <a:ahLst/>
            <a:cxnLst>
              <a:cxn ang="0">
                <a:pos x="connsiteX0" y="connsiteY0"/>
              </a:cxn>
              <a:cxn ang="0">
                <a:pos x="connsiteX1" y="connsiteY1"/>
              </a:cxn>
            </a:cxnLst>
            <a:rect l="l" t="t" r="r" b="b"/>
            <a:pathLst>
              <a:path w="121920" h="1531620">
                <a:moveTo>
                  <a:pt x="0" y="0"/>
                </a:moveTo>
                <a:lnTo>
                  <a:pt x="121920" y="153162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 name="Freeform 1"/>
          <p:cNvSpPr/>
          <p:nvPr/>
        </p:nvSpPr>
        <p:spPr bwMode="auto">
          <a:xfrm>
            <a:off x="4276142" y="1657048"/>
            <a:ext cx="0" cy="2080381"/>
          </a:xfrm>
          <a:custGeom>
            <a:avLst/>
            <a:gdLst>
              <a:gd name="connsiteX0" fmla="*/ 0 w 0"/>
              <a:gd name="connsiteY0" fmla="*/ 0 h 2496457"/>
              <a:gd name="connsiteX1" fmla="*/ 0 w 0"/>
              <a:gd name="connsiteY1" fmla="*/ 2496457 h 2496457"/>
              <a:gd name="connsiteX2" fmla="*/ 0 w 0"/>
              <a:gd name="connsiteY2" fmla="*/ 2496457 h 2496457"/>
            </a:gdLst>
            <a:ahLst/>
            <a:cxnLst>
              <a:cxn ang="0">
                <a:pos x="connsiteX0" y="connsiteY0"/>
              </a:cxn>
              <a:cxn ang="0">
                <a:pos x="connsiteX1" y="connsiteY1"/>
              </a:cxn>
              <a:cxn ang="0">
                <a:pos x="connsiteX2" y="connsiteY2"/>
              </a:cxn>
            </a:cxnLst>
            <a:rect l="l" t="t" r="r" b="b"/>
            <a:pathLst>
              <a:path h="2496457">
                <a:moveTo>
                  <a:pt x="0" y="0"/>
                </a:moveTo>
                <a:lnTo>
                  <a:pt x="0" y="2496457"/>
                </a:lnTo>
                <a:lnTo>
                  <a:pt x="0" y="2496457"/>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 name="Oval 8"/>
          <p:cNvSpPr/>
          <p:nvPr/>
        </p:nvSpPr>
        <p:spPr bwMode="auto">
          <a:xfrm>
            <a:off x="4248434" y="3712104"/>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7" name="Oval 16"/>
          <p:cNvSpPr/>
          <p:nvPr/>
        </p:nvSpPr>
        <p:spPr bwMode="auto">
          <a:xfrm>
            <a:off x="4256866" y="1627188"/>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54" name="TextBox 53"/>
          <p:cNvSpPr txBox="1"/>
          <p:nvPr/>
        </p:nvSpPr>
        <p:spPr>
          <a:xfrm>
            <a:off x="4368292" y="5145977"/>
            <a:ext cx="2847585" cy="323165"/>
          </a:xfrm>
          <a:prstGeom prst="rect">
            <a:avLst/>
          </a:prstGeom>
          <a:noFill/>
        </p:spPr>
        <p:txBody>
          <a:bodyPr wrap="square" rtlCol="0">
            <a:spAutoFit/>
          </a:bodyPr>
          <a:lstStyle/>
          <a:p>
            <a:pPr algn="ctr"/>
            <a:r>
              <a:rPr lang="en-US" sz="1500" dirty="0"/>
              <a:t>Integral lines originating at </a:t>
            </a:r>
            <a:r>
              <a:rPr lang="en-US" sz="1500" i="1" dirty="0"/>
              <a:t>p</a:t>
            </a:r>
            <a:endParaRPr lang="en-US" sz="1500" dirty="0"/>
          </a:p>
        </p:txBody>
      </p:sp>
      <mc:AlternateContent xmlns:mc="http://schemas.openxmlformats.org/markup-compatibility/2006" xmlns:a14="http://schemas.microsoft.com/office/drawing/2010/main">
        <mc:Choice Requires="a14">
          <p:sp>
            <p:nvSpPr>
              <p:cNvPr id="3" name="Rectangle 2"/>
              <p:cNvSpPr/>
              <p:nvPr/>
            </p:nvSpPr>
            <p:spPr>
              <a:xfrm>
                <a:off x="9122260" y="5131974"/>
                <a:ext cx="2049794" cy="323165"/>
              </a:xfrm>
              <a:prstGeom prst="rect">
                <a:avLst/>
              </a:prstGeom>
            </p:spPr>
            <p:txBody>
              <a:bodyPr wrap="square">
                <a:spAutoFit/>
              </a:bodyPr>
              <a:lstStyle/>
              <a:p>
                <a:pPr algn="ctr"/>
                <a:r>
                  <a:rPr lang="en-US" sz="1500" dirty="0"/>
                  <a:t>paths ending at </a:t>
                </a:r>
                <a14:m>
                  <m:oMath xmlns:m="http://schemas.openxmlformats.org/officeDocument/2006/math">
                    <m:r>
                      <m:rPr>
                        <m:sty m:val="p"/>
                      </m:rPr>
                      <a:rPr lang="en-US" sz="1500" i="1">
                        <a:latin typeface="Cambria Math"/>
                      </a:rPr>
                      <m:t>α</m:t>
                    </m:r>
                  </m:oMath>
                </a14:m>
                <a:endParaRPr lang="en-US" sz="1500" dirty="0"/>
              </a:p>
            </p:txBody>
          </p:sp>
        </mc:Choice>
        <mc:Fallback xmlns="">
          <p:sp>
            <p:nvSpPr>
              <p:cNvPr id="3" name="Rectangle 2"/>
              <p:cNvSpPr>
                <a:spLocks noRot="1" noChangeAspect="1" noMove="1" noResize="1" noEditPoints="1" noAdjustHandles="1" noChangeArrowheads="1" noChangeShapeType="1" noTextEdit="1"/>
              </p:cNvSpPr>
              <p:nvPr/>
            </p:nvSpPr>
            <p:spPr>
              <a:xfrm>
                <a:off x="9122260" y="5131974"/>
                <a:ext cx="2049794" cy="323165"/>
              </a:xfrm>
              <a:prstGeom prst="rect">
                <a:avLst/>
              </a:prstGeom>
              <a:blipFill>
                <a:blip r:embed="rId6"/>
                <a:stretch>
                  <a:fillRect t="-3704" b="-14815"/>
                </a:stretch>
              </a:blipFill>
            </p:spPr>
            <p:txBody>
              <a:bodyPr/>
              <a:lstStyle/>
              <a:p>
                <a:r>
                  <a:rPr lang="en-US">
                    <a:noFill/>
                  </a:rPr>
                  <a:t> </a:t>
                </a:r>
              </a:p>
            </p:txBody>
          </p:sp>
        </mc:Fallback>
      </mc:AlternateContent>
      <p:grpSp>
        <p:nvGrpSpPr>
          <p:cNvPr id="8" name="Group 7"/>
          <p:cNvGrpSpPr/>
          <p:nvPr/>
        </p:nvGrpSpPr>
        <p:grpSpPr>
          <a:xfrm>
            <a:off x="8318432" y="1610248"/>
            <a:ext cx="3491857" cy="3485515"/>
            <a:chOff x="9982118" y="1932298"/>
            <a:chExt cx="4190228" cy="4182618"/>
          </a:xfrm>
        </p:grpSpPr>
        <p:sp>
          <p:nvSpPr>
            <p:cNvPr id="60" name="Rectangle 59"/>
            <p:cNvSpPr/>
            <p:nvPr/>
          </p:nvSpPr>
          <p:spPr bwMode="auto">
            <a:xfrm>
              <a:off x="12046348" y="3719478"/>
              <a:ext cx="81495" cy="3052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1" name="Rectangle 60"/>
            <p:cNvSpPr/>
            <p:nvPr/>
          </p:nvSpPr>
          <p:spPr bwMode="auto">
            <a:xfrm>
              <a:off x="14073534" y="3027376"/>
              <a:ext cx="81495" cy="3052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2" name="Rectangle 61"/>
            <p:cNvSpPr/>
            <p:nvPr/>
          </p:nvSpPr>
          <p:spPr bwMode="auto">
            <a:xfrm>
              <a:off x="10029349" y="4408426"/>
              <a:ext cx="81495" cy="3052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3" name="Rectangle 62"/>
            <p:cNvSpPr/>
            <p:nvPr/>
          </p:nvSpPr>
          <p:spPr bwMode="auto">
            <a:xfrm rot="5400000">
              <a:off x="10529769" y="5923266"/>
              <a:ext cx="82788" cy="300512"/>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4" name="Rectangle 63"/>
            <p:cNvSpPr/>
            <p:nvPr/>
          </p:nvSpPr>
          <p:spPr bwMode="auto">
            <a:xfrm rot="5400000">
              <a:off x="10529769" y="1854858"/>
              <a:ext cx="82788" cy="300512"/>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5" name="Rectangle 64"/>
            <p:cNvSpPr/>
            <p:nvPr/>
          </p:nvSpPr>
          <p:spPr bwMode="auto">
            <a:xfrm>
              <a:off x="10473116" y="4461463"/>
              <a:ext cx="196095" cy="19920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6" name="Rectangle 65"/>
            <p:cNvSpPr/>
            <p:nvPr/>
          </p:nvSpPr>
          <p:spPr bwMode="auto">
            <a:xfrm>
              <a:off x="13825230" y="3080413"/>
              <a:ext cx="196095" cy="19920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7" name="Oval 66"/>
            <p:cNvSpPr/>
            <p:nvPr/>
          </p:nvSpPr>
          <p:spPr bwMode="auto">
            <a:xfrm>
              <a:off x="9982118" y="1932298"/>
              <a:ext cx="143359" cy="145633"/>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1" name="Oval 70"/>
            <p:cNvSpPr/>
            <p:nvPr/>
          </p:nvSpPr>
          <p:spPr bwMode="auto">
            <a:xfrm>
              <a:off x="14028987" y="5969283"/>
              <a:ext cx="143359" cy="145633"/>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6" name="Oval 75"/>
            <p:cNvSpPr/>
            <p:nvPr/>
          </p:nvSpPr>
          <p:spPr bwMode="auto">
            <a:xfrm>
              <a:off x="9998417" y="5969283"/>
              <a:ext cx="143359" cy="145633"/>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8" name="Oval 77"/>
            <p:cNvSpPr/>
            <p:nvPr/>
          </p:nvSpPr>
          <p:spPr bwMode="auto">
            <a:xfrm>
              <a:off x="11002078" y="1932298"/>
              <a:ext cx="143359" cy="145633"/>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grpSp>
        <p:nvGrpSpPr>
          <p:cNvPr id="11" name="Group 10"/>
          <p:cNvGrpSpPr/>
          <p:nvPr/>
        </p:nvGrpSpPr>
        <p:grpSpPr>
          <a:xfrm>
            <a:off x="8933390" y="1664376"/>
            <a:ext cx="2853213" cy="1712499"/>
            <a:chOff x="10720068" y="1997250"/>
            <a:chExt cx="3423855" cy="2054999"/>
          </a:xfrm>
          <a:solidFill>
            <a:srgbClr val="00B0F0"/>
          </a:solidFill>
        </p:grpSpPr>
        <p:sp>
          <p:nvSpPr>
            <p:cNvPr id="7" name="Rectangle 6"/>
            <p:cNvSpPr/>
            <p:nvPr/>
          </p:nvSpPr>
          <p:spPr bwMode="auto">
            <a:xfrm>
              <a:off x="12071350" y="2705100"/>
              <a:ext cx="45719" cy="973931"/>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1" name="Rectangle 80"/>
            <p:cNvSpPr/>
            <p:nvPr/>
          </p:nvSpPr>
          <p:spPr bwMode="auto">
            <a:xfrm>
              <a:off x="10720068" y="2005114"/>
              <a:ext cx="45719" cy="2047135"/>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4" name="Rectangle 83"/>
            <p:cNvSpPr/>
            <p:nvPr/>
          </p:nvSpPr>
          <p:spPr bwMode="auto">
            <a:xfrm>
              <a:off x="11050897" y="2009599"/>
              <a:ext cx="45719" cy="1692291"/>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5" name="Rectangle 84"/>
            <p:cNvSpPr/>
            <p:nvPr/>
          </p:nvSpPr>
          <p:spPr bwMode="auto">
            <a:xfrm>
              <a:off x="11398560" y="2010394"/>
              <a:ext cx="45719" cy="1692291"/>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6" name="Rectangle 85"/>
            <p:cNvSpPr/>
            <p:nvPr/>
          </p:nvSpPr>
          <p:spPr bwMode="auto">
            <a:xfrm>
              <a:off x="11727815" y="2005631"/>
              <a:ext cx="45719" cy="1692291"/>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7" name="Rectangle 86"/>
            <p:cNvSpPr/>
            <p:nvPr/>
          </p:nvSpPr>
          <p:spPr bwMode="auto">
            <a:xfrm>
              <a:off x="12072936" y="2036269"/>
              <a:ext cx="45719" cy="1692291"/>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8" name="Rectangle 87"/>
            <p:cNvSpPr/>
            <p:nvPr/>
          </p:nvSpPr>
          <p:spPr bwMode="auto">
            <a:xfrm>
              <a:off x="12408851" y="2002631"/>
              <a:ext cx="45719" cy="1383518"/>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9" name="Rectangle 88"/>
            <p:cNvSpPr/>
            <p:nvPr/>
          </p:nvSpPr>
          <p:spPr bwMode="auto">
            <a:xfrm>
              <a:off x="12747942" y="2016907"/>
              <a:ext cx="45719" cy="345293"/>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0" name="Rectangle 89"/>
            <p:cNvSpPr/>
            <p:nvPr/>
          </p:nvSpPr>
          <p:spPr bwMode="auto">
            <a:xfrm>
              <a:off x="13424216" y="2016906"/>
              <a:ext cx="45719" cy="677484"/>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1" name="Rectangle 90"/>
            <p:cNvSpPr/>
            <p:nvPr/>
          </p:nvSpPr>
          <p:spPr bwMode="auto">
            <a:xfrm>
              <a:off x="13762998" y="2004041"/>
              <a:ext cx="45719" cy="1023335"/>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2" name="Rectangle 91"/>
            <p:cNvSpPr/>
            <p:nvPr/>
          </p:nvSpPr>
          <p:spPr bwMode="auto">
            <a:xfrm>
              <a:off x="13081961" y="2008803"/>
              <a:ext cx="45719" cy="345293"/>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3" name="Rectangle 92"/>
            <p:cNvSpPr/>
            <p:nvPr/>
          </p:nvSpPr>
          <p:spPr bwMode="auto">
            <a:xfrm>
              <a:off x="14098204" y="2004041"/>
              <a:ext cx="45719" cy="1023335"/>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4" name="Rectangle 93"/>
            <p:cNvSpPr/>
            <p:nvPr/>
          </p:nvSpPr>
          <p:spPr bwMode="auto">
            <a:xfrm>
              <a:off x="12415052" y="3337418"/>
              <a:ext cx="1379535" cy="45719"/>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5" name="Rectangle 94"/>
            <p:cNvSpPr/>
            <p:nvPr/>
          </p:nvSpPr>
          <p:spPr bwMode="auto">
            <a:xfrm>
              <a:off x="12095795" y="3676030"/>
              <a:ext cx="1379535" cy="45719"/>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6" name="Rectangle 95"/>
            <p:cNvSpPr/>
            <p:nvPr/>
          </p:nvSpPr>
          <p:spPr bwMode="auto">
            <a:xfrm>
              <a:off x="12415052" y="3004516"/>
              <a:ext cx="1032023" cy="45719"/>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7" name="Rectangle 96"/>
            <p:cNvSpPr/>
            <p:nvPr/>
          </p:nvSpPr>
          <p:spPr bwMode="auto">
            <a:xfrm>
              <a:off x="12415053" y="2659112"/>
              <a:ext cx="689768" cy="45988"/>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8" name="Rectangle 97"/>
            <p:cNvSpPr/>
            <p:nvPr/>
          </p:nvSpPr>
          <p:spPr bwMode="auto">
            <a:xfrm>
              <a:off x="10765787" y="1997250"/>
              <a:ext cx="3348494" cy="45719"/>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dirty="0">
                <a:latin typeface="Arial" pitchFamily="-107" charset="0"/>
                <a:ea typeface="ＭＳ Ｐゴシック" pitchFamily="-107" charset="-128"/>
                <a:cs typeface="ＭＳ Ｐゴシック" pitchFamily="-107" charset="-128"/>
              </a:endParaRPr>
            </a:p>
          </p:txBody>
        </p:sp>
      </p:grpSp>
      <p:grpSp>
        <p:nvGrpSpPr>
          <p:cNvPr id="13" name="Group 12"/>
          <p:cNvGrpSpPr/>
          <p:nvPr/>
        </p:nvGrpSpPr>
        <p:grpSpPr>
          <a:xfrm>
            <a:off x="8929303" y="2819282"/>
            <a:ext cx="2851648" cy="2276482"/>
            <a:chOff x="10715163" y="3383138"/>
            <a:chExt cx="3421977" cy="2731778"/>
          </a:xfrm>
          <a:solidFill>
            <a:srgbClr val="FFC000"/>
          </a:solidFill>
        </p:grpSpPr>
        <p:sp>
          <p:nvSpPr>
            <p:cNvPr id="99" name="Rectangle 98"/>
            <p:cNvSpPr/>
            <p:nvPr/>
          </p:nvSpPr>
          <p:spPr bwMode="auto">
            <a:xfrm>
              <a:off x="13761661" y="3702684"/>
              <a:ext cx="45719" cy="2346009"/>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0" name="Rectangle 99"/>
            <p:cNvSpPr/>
            <p:nvPr/>
          </p:nvSpPr>
          <p:spPr bwMode="auto">
            <a:xfrm>
              <a:off x="10715163" y="6048694"/>
              <a:ext cx="3302542" cy="66222"/>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dirty="0">
                <a:latin typeface="Arial" pitchFamily="-107" charset="0"/>
                <a:ea typeface="ＭＳ Ｐゴシック" pitchFamily="-107" charset="-128"/>
                <a:cs typeface="ＭＳ Ｐゴシック" pitchFamily="-107" charset="-128"/>
              </a:endParaRPr>
            </a:p>
          </p:txBody>
        </p:sp>
        <p:sp>
          <p:nvSpPr>
            <p:cNvPr id="101" name="Rectangle 100"/>
            <p:cNvSpPr/>
            <p:nvPr/>
          </p:nvSpPr>
          <p:spPr bwMode="auto">
            <a:xfrm>
              <a:off x="13424223" y="4052249"/>
              <a:ext cx="51107" cy="2042164"/>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2" name="Rectangle 101"/>
            <p:cNvSpPr/>
            <p:nvPr/>
          </p:nvSpPr>
          <p:spPr bwMode="auto">
            <a:xfrm>
              <a:off x="13082437" y="4052249"/>
              <a:ext cx="51107" cy="2042164"/>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3" name="Rectangle 102"/>
            <p:cNvSpPr/>
            <p:nvPr/>
          </p:nvSpPr>
          <p:spPr bwMode="auto">
            <a:xfrm>
              <a:off x="12745247" y="4052249"/>
              <a:ext cx="51107" cy="2042164"/>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4" name="Rectangle 103"/>
            <p:cNvSpPr/>
            <p:nvPr/>
          </p:nvSpPr>
          <p:spPr bwMode="auto">
            <a:xfrm>
              <a:off x="12415052" y="4052249"/>
              <a:ext cx="51107" cy="2042164"/>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5" name="Rectangle 104"/>
            <p:cNvSpPr/>
            <p:nvPr/>
          </p:nvSpPr>
          <p:spPr bwMode="auto">
            <a:xfrm>
              <a:off x="12061541" y="4367745"/>
              <a:ext cx="55528" cy="1726667"/>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6" name="Rectangle 105"/>
            <p:cNvSpPr/>
            <p:nvPr/>
          </p:nvSpPr>
          <p:spPr bwMode="auto">
            <a:xfrm>
              <a:off x="11722910" y="5073331"/>
              <a:ext cx="55528" cy="1021081"/>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7" name="Rectangle 106"/>
            <p:cNvSpPr/>
            <p:nvPr/>
          </p:nvSpPr>
          <p:spPr bwMode="auto">
            <a:xfrm>
              <a:off x="11393655" y="5391150"/>
              <a:ext cx="55528" cy="703262"/>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8" name="Rectangle 107"/>
            <p:cNvSpPr/>
            <p:nvPr/>
          </p:nvSpPr>
          <p:spPr bwMode="auto">
            <a:xfrm>
              <a:off x="11050897" y="5036819"/>
              <a:ext cx="55528" cy="1021081"/>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9" name="Rectangle 108"/>
            <p:cNvSpPr/>
            <p:nvPr/>
          </p:nvSpPr>
          <p:spPr bwMode="auto">
            <a:xfrm>
              <a:off x="10715163" y="4713706"/>
              <a:ext cx="55528" cy="1328393"/>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10" name="Rectangle 109"/>
            <p:cNvSpPr/>
            <p:nvPr/>
          </p:nvSpPr>
          <p:spPr bwMode="auto">
            <a:xfrm>
              <a:off x="10715163" y="4340708"/>
              <a:ext cx="1401906" cy="67717"/>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dirty="0">
                <a:latin typeface="Arial" pitchFamily="-107" charset="0"/>
                <a:ea typeface="ＭＳ Ｐゴシック" pitchFamily="-107" charset="-128"/>
                <a:cs typeface="ＭＳ Ｐゴシック" pitchFamily="-107" charset="-128"/>
              </a:endParaRPr>
            </a:p>
          </p:txBody>
        </p:sp>
        <p:sp>
          <p:nvSpPr>
            <p:cNvPr id="111" name="Rectangle 110"/>
            <p:cNvSpPr/>
            <p:nvPr/>
          </p:nvSpPr>
          <p:spPr bwMode="auto">
            <a:xfrm>
              <a:off x="11052664" y="4018390"/>
              <a:ext cx="1401906" cy="67717"/>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dirty="0">
                <a:latin typeface="Arial" pitchFamily="-107" charset="0"/>
                <a:ea typeface="ＭＳ Ｐゴシック" pitchFamily="-107" charset="-128"/>
                <a:cs typeface="ＭＳ Ｐゴシック" pitchFamily="-107" charset="-128"/>
              </a:endParaRPr>
            </a:p>
          </p:txBody>
        </p:sp>
        <p:sp>
          <p:nvSpPr>
            <p:cNvPr id="112" name="Rectangle 111"/>
            <p:cNvSpPr/>
            <p:nvPr/>
          </p:nvSpPr>
          <p:spPr bwMode="auto">
            <a:xfrm>
              <a:off x="11052663" y="4679847"/>
              <a:ext cx="1064405" cy="67717"/>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dirty="0">
                <a:latin typeface="Arial" pitchFamily="-107" charset="0"/>
                <a:ea typeface="ＭＳ Ｐゴシック" pitchFamily="-107" charset="-128"/>
                <a:cs typeface="ＭＳ Ｐゴシック" pitchFamily="-107" charset="-128"/>
              </a:endParaRPr>
            </a:p>
          </p:txBody>
        </p:sp>
        <p:sp>
          <p:nvSpPr>
            <p:cNvPr id="113" name="Rectangle 112"/>
            <p:cNvSpPr/>
            <p:nvPr/>
          </p:nvSpPr>
          <p:spPr bwMode="auto">
            <a:xfrm>
              <a:off x="11393655" y="5026125"/>
              <a:ext cx="693440" cy="67717"/>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dirty="0">
                <a:latin typeface="Arial" pitchFamily="-107" charset="0"/>
                <a:ea typeface="ＭＳ Ｐゴシック" pitchFamily="-107" charset="-128"/>
                <a:cs typeface="ＭＳ Ｐゴシック" pitchFamily="-107" charset="-128"/>
              </a:endParaRPr>
            </a:p>
          </p:txBody>
        </p:sp>
        <p:sp>
          <p:nvSpPr>
            <p:cNvPr id="122" name="Rectangle 121"/>
            <p:cNvSpPr/>
            <p:nvPr/>
          </p:nvSpPr>
          <p:spPr bwMode="auto">
            <a:xfrm>
              <a:off x="14091421" y="3383138"/>
              <a:ext cx="45719" cy="2586146"/>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grpSp>
        <p:nvGrpSpPr>
          <p:cNvPr id="15" name="Group 14"/>
          <p:cNvGrpSpPr/>
          <p:nvPr/>
        </p:nvGrpSpPr>
        <p:grpSpPr>
          <a:xfrm>
            <a:off x="8359115" y="1664782"/>
            <a:ext cx="319062" cy="2008908"/>
            <a:chOff x="10030938" y="1997738"/>
            <a:chExt cx="382874" cy="2410689"/>
          </a:xfrm>
          <a:solidFill>
            <a:srgbClr val="FFFF00">
              <a:alpha val="61176"/>
            </a:srgbClr>
          </a:solidFill>
        </p:grpSpPr>
        <p:sp>
          <p:nvSpPr>
            <p:cNvPr id="114" name="Rectangle 113"/>
            <p:cNvSpPr/>
            <p:nvPr/>
          </p:nvSpPr>
          <p:spPr bwMode="auto">
            <a:xfrm>
              <a:off x="10141775" y="1997738"/>
              <a:ext cx="234293" cy="45719"/>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dirty="0">
                <a:latin typeface="Arial" pitchFamily="-107" charset="0"/>
                <a:ea typeface="ＭＳ Ｐゴシック" pitchFamily="-107" charset="-128"/>
                <a:cs typeface="ＭＳ Ｐゴシック" pitchFamily="-107" charset="-128"/>
              </a:endParaRPr>
            </a:p>
          </p:txBody>
        </p:sp>
        <p:sp>
          <p:nvSpPr>
            <p:cNvPr id="115" name="Rectangle 114"/>
            <p:cNvSpPr/>
            <p:nvPr/>
          </p:nvSpPr>
          <p:spPr bwMode="auto">
            <a:xfrm>
              <a:off x="10368092" y="2016906"/>
              <a:ext cx="45719" cy="2035342"/>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16" name="Rectangle 115"/>
            <p:cNvSpPr/>
            <p:nvPr/>
          </p:nvSpPr>
          <p:spPr bwMode="auto">
            <a:xfrm>
              <a:off x="10053798" y="4340709"/>
              <a:ext cx="360014" cy="67718"/>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dirty="0">
                <a:latin typeface="Arial" pitchFamily="-107" charset="0"/>
                <a:ea typeface="ＭＳ Ｐゴシック" pitchFamily="-107" charset="-128"/>
                <a:cs typeface="ＭＳ Ｐゴシック" pitchFamily="-107" charset="-128"/>
              </a:endParaRPr>
            </a:p>
          </p:txBody>
        </p:sp>
        <p:sp>
          <p:nvSpPr>
            <p:cNvPr id="117" name="Rectangle 116"/>
            <p:cNvSpPr/>
            <p:nvPr/>
          </p:nvSpPr>
          <p:spPr bwMode="auto">
            <a:xfrm>
              <a:off x="10030938" y="2077968"/>
              <a:ext cx="45719" cy="2289778"/>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grpSp>
        <p:nvGrpSpPr>
          <p:cNvPr id="20" name="Group 19"/>
          <p:cNvGrpSpPr/>
          <p:nvPr/>
        </p:nvGrpSpPr>
        <p:grpSpPr>
          <a:xfrm>
            <a:off x="8360571" y="3956303"/>
            <a:ext cx="323518" cy="1123697"/>
            <a:chOff x="10032685" y="4747564"/>
            <a:chExt cx="388222" cy="1348436"/>
          </a:xfrm>
          <a:solidFill>
            <a:srgbClr val="00FF00"/>
          </a:solidFill>
        </p:grpSpPr>
        <p:sp>
          <p:nvSpPr>
            <p:cNvPr id="118" name="Rectangle 117"/>
            <p:cNvSpPr/>
            <p:nvPr/>
          </p:nvSpPr>
          <p:spPr bwMode="auto">
            <a:xfrm>
              <a:off x="10113102" y="6042099"/>
              <a:ext cx="277849" cy="53901"/>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dirty="0">
                <a:latin typeface="Arial" pitchFamily="-107" charset="0"/>
                <a:ea typeface="ＭＳ Ｐゴシック" pitchFamily="-107" charset="-128"/>
                <a:cs typeface="ＭＳ Ｐゴシック" pitchFamily="-107" charset="-128"/>
              </a:endParaRPr>
            </a:p>
          </p:txBody>
        </p:sp>
        <p:sp>
          <p:nvSpPr>
            <p:cNvPr id="119" name="Rectangle 118"/>
            <p:cNvSpPr/>
            <p:nvPr/>
          </p:nvSpPr>
          <p:spPr bwMode="auto">
            <a:xfrm>
              <a:off x="10032685" y="4747564"/>
              <a:ext cx="45719" cy="1200306"/>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21" name="Rectangle 120"/>
            <p:cNvSpPr/>
            <p:nvPr/>
          </p:nvSpPr>
          <p:spPr bwMode="auto">
            <a:xfrm>
              <a:off x="10368091" y="4747564"/>
              <a:ext cx="52816" cy="1301130"/>
            </a:xfrm>
            <a:prstGeom prst="rect">
              <a:avLst/>
            </a:prstGeom>
            <a:grp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grpSp>
        <p:nvGrpSpPr>
          <p:cNvPr id="29" name="Group 28"/>
          <p:cNvGrpSpPr/>
          <p:nvPr/>
        </p:nvGrpSpPr>
        <p:grpSpPr>
          <a:xfrm>
            <a:off x="12598457" y="1762765"/>
            <a:ext cx="3262041" cy="3295133"/>
            <a:chOff x="10128072" y="2077968"/>
            <a:chExt cx="3914449" cy="3954159"/>
          </a:xfrm>
        </p:grpSpPr>
        <p:grpSp>
          <p:nvGrpSpPr>
            <p:cNvPr id="28" name="Group 27"/>
            <p:cNvGrpSpPr/>
            <p:nvPr/>
          </p:nvGrpSpPr>
          <p:grpSpPr>
            <a:xfrm>
              <a:off x="10128072" y="2077968"/>
              <a:ext cx="3914449" cy="3954159"/>
              <a:chOff x="10128072" y="2077968"/>
              <a:chExt cx="3914449" cy="3954159"/>
            </a:xfrm>
          </p:grpSpPr>
          <p:sp>
            <p:nvSpPr>
              <p:cNvPr id="21" name="Rectangle 20"/>
              <p:cNvSpPr/>
              <p:nvPr/>
            </p:nvSpPr>
            <p:spPr bwMode="auto">
              <a:xfrm>
                <a:off x="10490578" y="4713705"/>
                <a:ext cx="196095" cy="1318422"/>
              </a:xfrm>
              <a:prstGeom prst="rect">
                <a:avLst/>
              </a:prstGeom>
              <a:solidFill>
                <a:srgbClr val="7030A0">
                  <a:alpha val="32941"/>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23" name="Rectangle 122"/>
              <p:cNvSpPr/>
              <p:nvPr/>
            </p:nvSpPr>
            <p:spPr bwMode="auto">
              <a:xfrm>
                <a:off x="12178415" y="3733641"/>
                <a:ext cx="1354705" cy="242408"/>
              </a:xfrm>
              <a:prstGeom prst="rect">
                <a:avLst/>
              </a:prstGeom>
              <a:solidFill>
                <a:srgbClr val="7030A0">
                  <a:alpha val="32941"/>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24" name="Rectangle 123"/>
              <p:cNvSpPr/>
              <p:nvPr/>
            </p:nvSpPr>
            <p:spPr bwMode="auto">
              <a:xfrm>
                <a:off x="13533121" y="3410795"/>
                <a:ext cx="509400" cy="226910"/>
              </a:xfrm>
              <a:prstGeom prst="rect">
                <a:avLst/>
              </a:prstGeom>
              <a:solidFill>
                <a:srgbClr val="7030A0">
                  <a:alpha val="32941"/>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25" name="Rectangle 124"/>
              <p:cNvSpPr/>
              <p:nvPr/>
            </p:nvSpPr>
            <p:spPr bwMode="auto">
              <a:xfrm>
                <a:off x="13533120" y="3637705"/>
                <a:ext cx="228541" cy="338344"/>
              </a:xfrm>
              <a:prstGeom prst="rect">
                <a:avLst/>
              </a:prstGeom>
              <a:solidFill>
                <a:srgbClr val="7030A0">
                  <a:alpha val="32941"/>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26" name="Rectangle 125"/>
              <p:cNvSpPr/>
              <p:nvPr/>
            </p:nvSpPr>
            <p:spPr bwMode="auto">
              <a:xfrm>
                <a:off x="10822327" y="3733641"/>
                <a:ext cx="1201589" cy="242408"/>
              </a:xfrm>
              <a:prstGeom prst="rect">
                <a:avLst/>
              </a:prstGeom>
              <a:solidFill>
                <a:srgbClr val="7030A0">
                  <a:alpha val="32941"/>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27" name="Rectangle 126"/>
              <p:cNvSpPr/>
              <p:nvPr/>
            </p:nvSpPr>
            <p:spPr bwMode="auto">
              <a:xfrm>
                <a:off x="10440670" y="2077968"/>
                <a:ext cx="228541" cy="2296598"/>
              </a:xfrm>
              <a:prstGeom prst="rect">
                <a:avLst/>
              </a:prstGeom>
              <a:solidFill>
                <a:srgbClr val="7030A0">
                  <a:alpha val="32941"/>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28" name="Rectangle 127"/>
              <p:cNvSpPr/>
              <p:nvPr/>
            </p:nvSpPr>
            <p:spPr bwMode="auto">
              <a:xfrm>
                <a:off x="10128072" y="4437569"/>
                <a:ext cx="285739" cy="226910"/>
              </a:xfrm>
              <a:prstGeom prst="rect">
                <a:avLst/>
              </a:prstGeom>
              <a:solidFill>
                <a:srgbClr val="7030A0">
                  <a:alpha val="32941"/>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29" name="Rectangle 128"/>
              <p:cNvSpPr/>
              <p:nvPr/>
            </p:nvSpPr>
            <p:spPr bwMode="auto">
              <a:xfrm>
                <a:off x="10669211" y="4099821"/>
                <a:ext cx="332867" cy="226910"/>
              </a:xfrm>
              <a:prstGeom prst="rect">
                <a:avLst/>
              </a:prstGeom>
              <a:solidFill>
                <a:srgbClr val="7030A0">
                  <a:alpha val="32941"/>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sp>
          <p:nvSpPr>
            <p:cNvPr id="130" name="Rectangle 129"/>
            <p:cNvSpPr/>
            <p:nvPr/>
          </p:nvSpPr>
          <p:spPr bwMode="auto">
            <a:xfrm>
              <a:off x="10822327" y="3976049"/>
              <a:ext cx="179751" cy="123772"/>
            </a:xfrm>
            <a:prstGeom prst="rect">
              <a:avLst/>
            </a:prstGeom>
            <a:solidFill>
              <a:srgbClr val="7030A0">
                <a:alpha val="32941"/>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sp>
        <p:nvSpPr>
          <p:cNvPr id="22" name="Freeform 21"/>
          <p:cNvSpPr/>
          <p:nvPr/>
        </p:nvSpPr>
        <p:spPr bwMode="auto">
          <a:xfrm>
            <a:off x="3879850" y="1644650"/>
            <a:ext cx="393700" cy="2222500"/>
          </a:xfrm>
          <a:custGeom>
            <a:avLst/>
            <a:gdLst>
              <a:gd name="connsiteX0" fmla="*/ 0 w 472440"/>
              <a:gd name="connsiteY0" fmla="*/ 0 h 2667000"/>
              <a:gd name="connsiteX1" fmla="*/ 472440 w 472440"/>
              <a:gd name="connsiteY1" fmla="*/ 0 h 2667000"/>
              <a:gd name="connsiteX2" fmla="*/ 472440 w 472440"/>
              <a:gd name="connsiteY2" fmla="*/ 2522220 h 2667000"/>
              <a:gd name="connsiteX3" fmla="*/ 7620 w 472440"/>
              <a:gd name="connsiteY3" fmla="*/ 2667000 h 2667000"/>
              <a:gd name="connsiteX4" fmla="*/ 0 w 472440"/>
              <a:gd name="connsiteY4" fmla="*/ 0 h 266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 h="2667000">
                <a:moveTo>
                  <a:pt x="0" y="0"/>
                </a:moveTo>
                <a:lnTo>
                  <a:pt x="472440" y="0"/>
                </a:lnTo>
                <a:lnTo>
                  <a:pt x="472440" y="2522220"/>
                </a:lnTo>
                <a:lnTo>
                  <a:pt x="7620" y="2667000"/>
                </a:lnTo>
                <a:lnTo>
                  <a:pt x="0" y="0"/>
                </a:lnTo>
                <a:close/>
              </a:path>
            </a:pathLst>
          </a:custGeom>
          <a:solidFill>
            <a:srgbClr val="FFFF00">
              <a:alpha val="52941"/>
            </a:srgbClr>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3" name="Freeform 22"/>
          <p:cNvSpPr/>
          <p:nvPr/>
        </p:nvSpPr>
        <p:spPr bwMode="auto">
          <a:xfrm>
            <a:off x="4267200" y="1644650"/>
            <a:ext cx="2813050" cy="2101850"/>
          </a:xfrm>
          <a:custGeom>
            <a:avLst/>
            <a:gdLst>
              <a:gd name="connsiteX0" fmla="*/ 7620 w 3375660"/>
              <a:gd name="connsiteY0" fmla="*/ 0 h 2522220"/>
              <a:gd name="connsiteX1" fmla="*/ 3268980 w 3375660"/>
              <a:gd name="connsiteY1" fmla="*/ 0 h 2522220"/>
              <a:gd name="connsiteX2" fmla="*/ 3375660 w 3375660"/>
              <a:gd name="connsiteY2" fmla="*/ 1531620 h 2522220"/>
              <a:gd name="connsiteX3" fmla="*/ 0 w 3375660"/>
              <a:gd name="connsiteY3" fmla="*/ 2522220 h 2522220"/>
            </a:gdLst>
            <a:ahLst/>
            <a:cxnLst>
              <a:cxn ang="0">
                <a:pos x="connsiteX0" y="connsiteY0"/>
              </a:cxn>
              <a:cxn ang="0">
                <a:pos x="connsiteX1" y="connsiteY1"/>
              </a:cxn>
              <a:cxn ang="0">
                <a:pos x="connsiteX2" y="connsiteY2"/>
              </a:cxn>
              <a:cxn ang="0">
                <a:pos x="connsiteX3" y="connsiteY3"/>
              </a:cxn>
            </a:cxnLst>
            <a:rect l="l" t="t" r="r" b="b"/>
            <a:pathLst>
              <a:path w="3375660" h="2522220">
                <a:moveTo>
                  <a:pt x="7620" y="0"/>
                </a:moveTo>
                <a:lnTo>
                  <a:pt x="3268980" y="0"/>
                </a:lnTo>
                <a:lnTo>
                  <a:pt x="3375660" y="1531620"/>
                </a:lnTo>
                <a:lnTo>
                  <a:pt x="0" y="2522220"/>
                </a:lnTo>
              </a:path>
            </a:pathLst>
          </a:custGeom>
          <a:solidFill>
            <a:srgbClr val="00B0F0">
              <a:alpha val="43922"/>
            </a:srgbClr>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5" name="Freeform 24"/>
          <p:cNvSpPr/>
          <p:nvPr/>
        </p:nvSpPr>
        <p:spPr bwMode="auto">
          <a:xfrm>
            <a:off x="3873500" y="3746500"/>
            <a:ext cx="396875" cy="1349375"/>
          </a:xfrm>
          <a:custGeom>
            <a:avLst/>
            <a:gdLst>
              <a:gd name="connsiteX0" fmla="*/ 0 w 476250"/>
              <a:gd name="connsiteY0" fmla="*/ 146050 h 1619250"/>
              <a:gd name="connsiteX1" fmla="*/ 476250 w 476250"/>
              <a:gd name="connsiteY1" fmla="*/ 0 h 1619250"/>
              <a:gd name="connsiteX2" fmla="*/ 476250 w 476250"/>
              <a:gd name="connsiteY2" fmla="*/ 1619250 h 1619250"/>
              <a:gd name="connsiteX3" fmla="*/ 12700 w 476250"/>
              <a:gd name="connsiteY3" fmla="*/ 1619250 h 1619250"/>
              <a:gd name="connsiteX4" fmla="*/ 0 w 476250"/>
              <a:gd name="connsiteY4" fmla="*/ 146050 h 161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 h="1619250">
                <a:moveTo>
                  <a:pt x="0" y="146050"/>
                </a:moveTo>
                <a:lnTo>
                  <a:pt x="476250" y="0"/>
                </a:lnTo>
                <a:lnTo>
                  <a:pt x="476250" y="1619250"/>
                </a:lnTo>
                <a:lnTo>
                  <a:pt x="12700" y="1619250"/>
                </a:lnTo>
                <a:lnTo>
                  <a:pt x="0" y="146050"/>
                </a:lnTo>
                <a:close/>
              </a:path>
            </a:pathLst>
          </a:custGeom>
          <a:solidFill>
            <a:srgbClr val="00FF00">
              <a:alpha val="47843"/>
            </a:srgbClr>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6" name="Freeform 25"/>
          <p:cNvSpPr/>
          <p:nvPr/>
        </p:nvSpPr>
        <p:spPr bwMode="auto">
          <a:xfrm>
            <a:off x="4270375" y="2862792"/>
            <a:ext cx="3053292" cy="2222500"/>
          </a:xfrm>
          <a:custGeom>
            <a:avLst/>
            <a:gdLst>
              <a:gd name="connsiteX0" fmla="*/ 0 w 3663950"/>
              <a:gd name="connsiteY0" fmla="*/ 1054100 h 2667000"/>
              <a:gd name="connsiteX1" fmla="*/ 3663950 w 3663950"/>
              <a:gd name="connsiteY1" fmla="*/ 0 h 2667000"/>
              <a:gd name="connsiteX2" fmla="*/ 3663950 w 3663950"/>
              <a:gd name="connsiteY2" fmla="*/ 2667000 h 2667000"/>
              <a:gd name="connsiteX3" fmla="*/ 0 w 3663950"/>
              <a:gd name="connsiteY3" fmla="*/ 2667000 h 2667000"/>
            </a:gdLst>
            <a:ahLst/>
            <a:cxnLst>
              <a:cxn ang="0">
                <a:pos x="connsiteX0" y="connsiteY0"/>
              </a:cxn>
              <a:cxn ang="0">
                <a:pos x="connsiteX1" y="connsiteY1"/>
              </a:cxn>
              <a:cxn ang="0">
                <a:pos x="connsiteX2" y="connsiteY2"/>
              </a:cxn>
              <a:cxn ang="0">
                <a:pos x="connsiteX3" y="connsiteY3"/>
              </a:cxn>
            </a:cxnLst>
            <a:rect l="l" t="t" r="r" b="b"/>
            <a:pathLst>
              <a:path w="3663950" h="2667000">
                <a:moveTo>
                  <a:pt x="0" y="1054100"/>
                </a:moveTo>
                <a:lnTo>
                  <a:pt x="3663950" y="0"/>
                </a:lnTo>
                <a:lnTo>
                  <a:pt x="3663950" y="2667000"/>
                </a:lnTo>
                <a:lnTo>
                  <a:pt x="0" y="2667000"/>
                </a:lnTo>
              </a:path>
            </a:pathLst>
          </a:custGeom>
          <a:solidFill>
            <a:srgbClr val="FFC000">
              <a:alpha val="47059"/>
            </a:srgbClr>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7" name="Freeform 26"/>
          <p:cNvSpPr/>
          <p:nvPr/>
        </p:nvSpPr>
        <p:spPr bwMode="auto">
          <a:xfrm>
            <a:off x="6995583" y="1645708"/>
            <a:ext cx="333375" cy="1270000"/>
          </a:xfrm>
          <a:custGeom>
            <a:avLst/>
            <a:gdLst>
              <a:gd name="connsiteX0" fmla="*/ 0 w 400050"/>
              <a:gd name="connsiteY0" fmla="*/ 0 h 1524000"/>
              <a:gd name="connsiteX1" fmla="*/ 114300 w 400050"/>
              <a:gd name="connsiteY1" fmla="*/ 1524000 h 1524000"/>
              <a:gd name="connsiteX2" fmla="*/ 400050 w 400050"/>
              <a:gd name="connsiteY2" fmla="*/ 1454150 h 1524000"/>
              <a:gd name="connsiteX3" fmla="*/ 400050 w 400050"/>
              <a:gd name="connsiteY3" fmla="*/ 0 h 1524000"/>
              <a:gd name="connsiteX4" fmla="*/ 0 w 40005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1524000">
                <a:moveTo>
                  <a:pt x="0" y="0"/>
                </a:moveTo>
                <a:lnTo>
                  <a:pt x="114300" y="1524000"/>
                </a:lnTo>
                <a:lnTo>
                  <a:pt x="400050" y="1454150"/>
                </a:lnTo>
                <a:lnTo>
                  <a:pt x="400050" y="0"/>
                </a:lnTo>
                <a:lnTo>
                  <a:pt x="0" y="0"/>
                </a:lnTo>
                <a:close/>
              </a:path>
            </a:pathLst>
          </a:custGeom>
          <a:solidFill>
            <a:srgbClr val="FF00FF">
              <a:alpha val="41176"/>
            </a:srgbClr>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30" name="Rectangle 29"/>
          <p:cNvSpPr/>
          <p:nvPr/>
        </p:nvSpPr>
        <p:spPr bwMode="auto">
          <a:xfrm>
            <a:off x="8437898" y="3712104"/>
            <a:ext cx="224185" cy="187768"/>
          </a:xfrm>
          <a:prstGeom prst="rect">
            <a:avLst/>
          </a:prstGeom>
          <a:solidFill>
            <a:srgbClr val="DA10D0">
              <a:alpha val="50196"/>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50" name="Rectangle 149"/>
          <p:cNvSpPr/>
          <p:nvPr/>
        </p:nvSpPr>
        <p:spPr bwMode="auto">
          <a:xfrm>
            <a:off x="8709205" y="3417841"/>
            <a:ext cx="499876" cy="187768"/>
          </a:xfrm>
          <a:prstGeom prst="rect">
            <a:avLst/>
          </a:prstGeom>
          <a:solidFill>
            <a:srgbClr val="0D19FF">
              <a:alpha val="50196"/>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51" name="Rectangle 150"/>
          <p:cNvSpPr/>
          <p:nvPr/>
        </p:nvSpPr>
        <p:spPr bwMode="auto">
          <a:xfrm>
            <a:off x="8980511" y="3123578"/>
            <a:ext cx="1058113" cy="185101"/>
          </a:xfrm>
          <a:prstGeom prst="rect">
            <a:avLst/>
          </a:prstGeom>
          <a:solidFill>
            <a:srgbClr val="0D19FF">
              <a:alpha val="50196"/>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52" name="Rectangle 151"/>
          <p:cNvSpPr/>
          <p:nvPr/>
        </p:nvSpPr>
        <p:spPr bwMode="auto">
          <a:xfrm>
            <a:off x="8984870" y="3298216"/>
            <a:ext cx="224210" cy="119624"/>
          </a:xfrm>
          <a:prstGeom prst="rect">
            <a:avLst/>
          </a:prstGeom>
          <a:solidFill>
            <a:srgbClr val="0D19FF">
              <a:alpha val="50196"/>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56" name="Rectangle 155"/>
          <p:cNvSpPr/>
          <p:nvPr/>
        </p:nvSpPr>
        <p:spPr bwMode="auto">
          <a:xfrm>
            <a:off x="8710306" y="1731610"/>
            <a:ext cx="224210" cy="1874465"/>
          </a:xfrm>
          <a:prstGeom prst="rect">
            <a:avLst/>
          </a:prstGeom>
          <a:solidFill>
            <a:srgbClr val="C00000">
              <a:alpha val="50196"/>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57" name="Rectangle 156"/>
          <p:cNvSpPr/>
          <p:nvPr/>
        </p:nvSpPr>
        <p:spPr bwMode="auto">
          <a:xfrm>
            <a:off x="8697198" y="3956303"/>
            <a:ext cx="224210" cy="1018100"/>
          </a:xfrm>
          <a:prstGeom prst="rect">
            <a:avLst/>
          </a:prstGeom>
          <a:solidFill>
            <a:srgbClr val="C00000">
              <a:alpha val="50196"/>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58" name="Rectangle 157"/>
          <p:cNvSpPr/>
          <p:nvPr/>
        </p:nvSpPr>
        <p:spPr bwMode="auto">
          <a:xfrm>
            <a:off x="10117474" y="3132414"/>
            <a:ext cx="1128060" cy="185101"/>
          </a:xfrm>
          <a:prstGeom prst="rect">
            <a:avLst/>
          </a:prstGeom>
          <a:solidFill>
            <a:srgbClr val="0D19FF">
              <a:alpha val="50196"/>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59" name="Rectangle 158"/>
          <p:cNvSpPr/>
          <p:nvPr/>
        </p:nvSpPr>
        <p:spPr bwMode="auto">
          <a:xfrm>
            <a:off x="11245534" y="2833688"/>
            <a:ext cx="224210" cy="474024"/>
          </a:xfrm>
          <a:prstGeom prst="rect">
            <a:avLst/>
          </a:prstGeom>
          <a:solidFill>
            <a:srgbClr val="0D19FF">
              <a:alpha val="50196"/>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60" name="Rectangle 159"/>
          <p:cNvSpPr/>
          <p:nvPr/>
        </p:nvSpPr>
        <p:spPr bwMode="auto">
          <a:xfrm>
            <a:off x="11473020" y="2837038"/>
            <a:ext cx="217803" cy="187768"/>
          </a:xfrm>
          <a:prstGeom prst="rect">
            <a:avLst/>
          </a:prstGeom>
          <a:solidFill>
            <a:srgbClr val="0D19FF">
              <a:alpha val="50196"/>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cxnSp>
        <p:nvCxnSpPr>
          <p:cNvPr id="2048" name="Straight Connector 2047"/>
          <p:cNvCxnSpPr>
            <a:stCxn id="145" idx="6"/>
            <a:endCxn id="136" idx="7"/>
          </p:cNvCxnSpPr>
          <p:nvPr/>
        </p:nvCxnSpPr>
        <p:spPr bwMode="auto">
          <a:xfrm flipV="1">
            <a:off x="4330929" y="2885664"/>
            <a:ext cx="2793248" cy="858190"/>
          </a:xfrm>
          <a:prstGeom prst="line">
            <a:avLst/>
          </a:prstGeom>
          <a:solidFill>
            <a:schemeClr val="accent1"/>
          </a:solidFill>
          <a:ln w="38100" cap="flat" cmpd="sng" algn="ctr">
            <a:solidFill>
              <a:srgbClr val="0D19FF"/>
            </a:solidFill>
            <a:prstDash val="solid"/>
            <a:round/>
            <a:headEnd type="none" w="med" len="med"/>
            <a:tailEnd type="none" w="med" len="med"/>
          </a:ln>
          <a:effectLst/>
        </p:spPr>
      </p:cxnSp>
      <p:cxnSp>
        <p:nvCxnSpPr>
          <p:cNvPr id="163" name="Straight Connector 162"/>
          <p:cNvCxnSpPr>
            <a:endCxn id="22" idx="1"/>
          </p:cNvCxnSpPr>
          <p:nvPr/>
        </p:nvCxnSpPr>
        <p:spPr bwMode="auto">
          <a:xfrm flipV="1">
            <a:off x="4259230" y="1644650"/>
            <a:ext cx="14320" cy="2076332"/>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165" name="Straight Connector 164"/>
          <p:cNvCxnSpPr>
            <a:stCxn id="26" idx="3"/>
          </p:cNvCxnSpPr>
          <p:nvPr/>
        </p:nvCxnSpPr>
        <p:spPr bwMode="auto">
          <a:xfrm flipV="1">
            <a:off x="4270375" y="3775604"/>
            <a:ext cx="11113" cy="13096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67" name="Straight Connector 166"/>
          <p:cNvCxnSpPr>
            <a:stCxn id="25" idx="1"/>
          </p:cNvCxnSpPr>
          <p:nvPr/>
        </p:nvCxnSpPr>
        <p:spPr bwMode="auto">
          <a:xfrm flipH="1">
            <a:off x="3938871" y="3746500"/>
            <a:ext cx="331504" cy="97098"/>
          </a:xfrm>
          <a:prstGeom prst="line">
            <a:avLst/>
          </a:prstGeom>
          <a:solidFill>
            <a:schemeClr val="accent1"/>
          </a:solidFill>
          <a:ln w="38100" cap="flat" cmpd="sng" algn="ctr">
            <a:solidFill>
              <a:srgbClr val="DA10D0"/>
            </a:solidFill>
            <a:prstDash val="solid"/>
            <a:round/>
            <a:headEnd type="none" w="med" len="med"/>
            <a:tailEnd type="none" w="med" len="med"/>
          </a:ln>
          <a:effectLst/>
        </p:spPr>
      </p:cxnSp>
      <p:cxnSp>
        <p:nvCxnSpPr>
          <p:cNvPr id="169" name="Straight Connector 168"/>
          <p:cNvCxnSpPr>
            <a:stCxn id="144" idx="3"/>
          </p:cNvCxnSpPr>
          <p:nvPr/>
        </p:nvCxnSpPr>
        <p:spPr bwMode="auto">
          <a:xfrm flipH="1">
            <a:off x="7122573" y="2900774"/>
            <a:ext cx="174404" cy="37788"/>
          </a:xfrm>
          <a:prstGeom prst="line">
            <a:avLst/>
          </a:prstGeom>
          <a:solidFill>
            <a:schemeClr val="accent1"/>
          </a:solidFill>
          <a:ln w="38100" cap="flat" cmpd="sng" algn="ctr">
            <a:solidFill>
              <a:srgbClr val="DA10D0"/>
            </a:solidFill>
            <a:prstDash val="solid"/>
            <a:round/>
            <a:headEnd type="none" w="med" len="med"/>
            <a:tailEnd type="none" w="med" len="med"/>
          </a:ln>
          <a:effectLst/>
        </p:spPr>
      </p:cxnSp>
      <p:cxnSp>
        <p:nvCxnSpPr>
          <p:cNvPr id="171" name="Straight Connector 170"/>
          <p:cNvCxnSpPr>
            <a:stCxn id="143" idx="0"/>
          </p:cNvCxnSpPr>
          <p:nvPr/>
        </p:nvCxnSpPr>
        <p:spPr bwMode="auto">
          <a:xfrm>
            <a:off x="6985082" y="1604997"/>
            <a:ext cx="97534" cy="1293877"/>
          </a:xfrm>
          <a:prstGeom prst="line">
            <a:avLst/>
          </a:prstGeom>
          <a:solidFill>
            <a:schemeClr val="accent1"/>
          </a:solidFill>
          <a:ln w="38100" cap="flat" cmpd="sng" algn="ctr">
            <a:solidFill>
              <a:srgbClr val="DA10D0"/>
            </a:solidFill>
            <a:prstDash val="solid"/>
            <a:round/>
            <a:headEnd type="none" w="med" len="med"/>
            <a:tailEnd type="none" w="med" len="med"/>
          </a:ln>
          <a:effectLst/>
        </p:spPr>
      </p:cxnSp>
      <p:grpSp>
        <p:nvGrpSpPr>
          <p:cNvPr id="135" name="Group 134"/>
          <p:cNvGrpSpPr/>
          <p:nvPr/>
        </p:nvGrpSpPr>
        <p:grpSpPr>
          <a:xfrm>
            <a:off x="3837327" y="1602216"/>
            <a:ext cx="3545765" cy="3537170"/>
            <a:chOff x="4604792" y="1922659"/>
            <a:chExt cx="4254918" cy="4244604"/>
          </a:xfrm>
        </p:grpSpPr>
        <p:sp>
          <p:nvSpPr>
            <p:cNvPr id="136" name="Oval 135"/>
            <p:cNvSpPr/>
            <p:nvPr/>
          </p:nvSpPr>
          <p:spPr bwMode="auto">
            <a:xfrm>
              <a:off x="8445673" y="3445233"/>
              <a:ext cx="121068" cy="119934"/>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37" name="Oval 136"/>
            <p:cNvSpPr/>
            <p:nvPr/>
          </p:nvSpPr>
          <p:spPr bwMode="auto">
            <a:xfrm>
              <a:off x="8729117" y="6045558"/>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38" name="Oval 137"/>
            <p:cNvSpPr/>
            <p:nvPr/>
          </p:nvSpPr>
          <p:spPr bwMode="auto">
            <a:xfrm>
              <a:off x="4609554" y="1925995"/>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39" name="Oval 138"/>
            <p:cNvSpPr/>
            <p:nvPr/>
          </p:nvSpPr>
          <p:spPr bwMode="auto">
            <a:xfrm>
              <a:off x="4614317" y="4578708"/>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40" name="Oval 139"/>
            <p:cNvSpPr/>
            <p:nvPr/>
          </p:nvSpPr>
          <p:spPr bwMode="auto">
            <a:xfrm>
              <a:off x="5071517" y="6047329"/>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41" name="Oval 140"/>
            <p:cNvSpPr/>
            <p:nvPr/>
          </p:nvSpPr>
          <p:spPr bwMode="auto">
            <a:xfrm>
              <a:off x="4604792" y="6036033"/>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42" name="Oval 141"/>
            <p:cNvSpPr/>
            <p:nvPr/>
          </p:nvSpPr>
          <p:spPr bwMode="auto">
            <a:xfrm>
              <a:off x="8716673" y="1925996"/>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43" name="Oval 142"/>
            <p:cNvSpPr/>
            <p:nvPr/>
          </p:nvSpPr>
          <p:spPr bwMode="auto">
            <a:xfrm>
              <a:off x="8321564" y="1925996"/>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44" name="Oval 143"/>
            <p:cNvSpPr/>
            <p:nvPr/>
          </p:nvSpPr>
          <p:spPr bwMode="auto">
            <a:xfrm>
              <a:off x="8738642" y="3378558"/>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45" name="Oval 144"/>
            <p:cNvSpPr/>
            <p:nvPr/>
          </p:nvSpPr>
          <p:spPr bwMode="auto">
            <a:xfrm>
              <a:off x="5076046" y="4432658"/>
              <a:ext cx="121068" cy="119934"/>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46" name="Oval 145"/>
            <p:cNvSpPr/>
            <p:nvPr/>
          </p:nvSpPr>
          <p:spPr bwMode="auto">
            <a:xfrm>
              <a:off x="5086164" y="1930758"/>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47" name="Oval 146"/>
            <p:cNvSpPr/>
            <p:nvPr/>
          </p:nvSpPr>
          <p:spPr bwMode="auto">
            <a:xfrm>
              <a:off x="6678918" y="3970414"/>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48" name="Oval 147"/>
            <p:cNvSpPr/>
            <p:nvPr/>
          </p:nvSpPr>
          <p:spPr bwMode="auto">
            <a:xfrm>
              <a:off x="5855954" y="1922659"/>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sp>
        <p:nvSpPr>
          <p:cNvPr id="161" name="TextBox 160">
            <a:extLst>
              <a:ext uri="{FF2B5EF4-FFF2-40B4-BE49-F238E27FC236}">
                <a16:creationId xmlns:a16="http://schemas.microsoft.com/office/drawing/2014/main" id="{DC94F9CC-B3BD-D949-AB1A-9C24E87DB6F7}"/>
              </a:ext>
            </a:extLst>
          </p:cNvPr>
          <p:cNvSpPr txBox="1"/>
          <p:nvPr/>
        </p:nvSpPr>
        <p:spPr>
          <a:xfrm>
            <a:off x="4958994" y="1266465"/>
            <a:ext cx="1394934" cy="400110"/>
          </a:xfrm>
          <a:prstGeom prst="rect">
            <a:avLst/>
          </a:prstGeom>
          <a:noFill/>
        </p:spPr>
        <p:txBody>
          <a:bodyPr wrap="none" rtlCol="0">
            <a:spAutoFit/>
          </a:bodyPr>
          <a:lstStyle/>
          <a:p>
            <a:r>
              <a:rPr lang="en-US" sz="2000" dirty="0">
                <a:solidFill>
                  <a:schemeClr val="accent1"/>
                </a:solidFill>
                <a:latin typeface="Candara" panose="020E0502030303020204" pitchFamily="34" charset="0"/>
              </a:rPr>
              <a:t>continuous</a:t>
            </a:r>
          </a:p>
        </p:txBody>
      </p:sp>
      <p:sp>
        <p:nvSpPr>
          <p:cNvPr id="162" name="TextBox 161">
            <a:extLst>
              <a:ext uri="{FF2B5EF4-FFF2-40B4-BE49-F238E27FC236}">
                <a16:creationId xmlns:a16="http://schemas.microsoft.com/office/drawing/2014/main" id="{29E07B65-4EEF-9548-B632-64504A694EF7}"/>
              </a:ext>
            </a:extLst>
          </p:cNvPr>
          <p:cNvSpPr txBox="1"/>
          <p:nvPr/>
        </p:nvSpPr>
        <p:spPr>
          <a:xfrm>
            <a:off x="9623803" y="1283250"/>
            <a:ext cx="1074333" cy="400110"/>
          </a:xfrm>
          <a:prstGeom prst="rect">
            <a:avLst/>
          </a:prstGeom>
          <a:noFill/>
        </p:spPr>
        <p:txBody>
          <a:bodyPr wrap="none" rtlCol="0">
            <a:spAutoFit/>
          </a:bodyPr>
          <a:lstStyle/>
          <a:p>
            <a:r>
              <a:rPr lang="en-US" sz="2000" dirty="0">
                <a:solidFill>
                  <a:schemeClr val="accent1"/>
                </a:solidFill>
                <a:latin typeface="Candara" panose="020E0502030303020204" pitchFamily="34" charset="0"/>
              </a:rPr>
              <a:t>discrete</a:t>
            </a:r>
          </a:p>
        </p:txBody>
      </p:sp>
      <p:sp>
        <p:nvSpPr>
          <p:cNvPr id="164" name="Content Placeholder 2">
            <a:extLst>
              <a:ext uri="{FF2B5EF4-FFF2-40B4-BE49-F238E27FC236}">
                <a16:creationId xmlns:a16="http://schemas.microsoft.com/office/drawing/2014/main" id="{C4668D1D-B1F8-EB4C-AC19-30B5A67E094A}"/>
              </a:ext>
            </a:extLst>
          </p:cNvPr>
          <p:cNvSpPr>
            <a:spLocks noGrp="1"/>
          </p:cNvSpPr>
          <p:nvPr>
            <p:ph idx="1"/>
          </p:nvPr>
        </p:nvSpPr>
        <p:spPr>
          <a:xfrm>
            <a:off x="220980" y="1469008"/>
            <a:ext cx="11750040" cy="4803775"/>
          </a:xfrm>
        </p:spPr>
        <p:txBody>
          <a:bodyPr>
            <a:normAutofit/>
          </a:bodyPr>
          <a:lstStyle/>
          <a:p>
            <a:r>
              <a:rPr lang="en-US" dirty="0"/>
              <a:t>Values at cells</a:t>
            </a:r>
          </a:p>
          <a:p>
            <a:r>
              <a:rPr lang="en-US" dirty="0"/>
              <a:t>Gradients are </a:t>
            </a:r>
            <a:br>
              <a:rPr lang="en-US" dirty="0"/>
            </a:br>
            <a:r>
              <a:rPr lang="en-US" dirty="0"/>
              <a:t>“pairings” of cells</a:t>
            </a:r>
          </a:p>
          <a:p>
            <a:r>
              <a:rPr lang="en-US" dirty="0"/>
              <a:t>Critical points are </a:t>
            </a:r>
            <a:br>
              <a:rPr lang="en-US" dirty="0"/>
            </a:br>
            <a:r>
              <a:rPr lang="en-US" dirty="0"/>
              <a:t>unpaired cells</a:t>
            </a:r>
          </a:p>
          <a:p>
            <a:r>
              <a:rPr lang="en-US" dirty="0"/>
              <a:t>Integral lines are </a:t>
            </a:r>
            <a:br>
              <a:rPr lang="en-US" dirty="0"/>
            </a:br>
            <a:r>
              <a:rPr lang="en-US" dirty="0"/>
              <a:t>paths of paired </a:t>
            </a:r>
            <a:br>
              <a:rPr lang="en-US" dirty="0"/>
            </a:br>
            <a:r>
              <a:rPr lang="en-US" dirty="0"/>
              <a:t>cells</a:t>
            </a:r>
          </a:p>
          <a:p>
            <a:endParaRPr lang="en-US" dirty="0"/>
          </a:p>
          <a:p>
            <a:endParaRPr lang="en-US" dirty="0"/>
          </a:p>
          <a:p>
            <a:r>
              <a:rPr lang="en-US" dirty="0"/>
              <a:t>Topological decomposition can be computed consistently via graph traversals</a:t>
            </a:r>
          </a:p>
        </p:txBody>
      </p:sp>
    </p:spTree>
    <p:extLst>
      <p:ext uri="{BB962C8B-B14F-4D97-AF65-F5344CB8AC3E}">
        <p14:creationId xmlns:p14="http://schemas.microsoft.com/office/powerpoint/2010/main" val="3731679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C4789-FC69-4B4B-B588-C7EEC0766553}"/>
              </a:ext>
            </a:extLst>
          </p:cNvPr>
          <p:cNvSpPr>
            <a:spLocks noGrp="1"/>
          </p:cNvSpPr>
          <p:nvPr>
            <p:ph type="title"/>
          </p:nvPr>
        </p:nvSpPr>
        <p:spPr/>
        <p:txBody>
          <a:bodyPr/>
          <a:lstStyle/>
          <a:p>
            <a:r>
              <a:rPr lang="en-US" dirty="0"/>
              <a:t>Scientific Computing and Imaging Institute is a world leader in analysis and visualization of scientific data</a:t>
            </a:r>
          </a:p>
        </p:txBody>
      </p:sp>
      <p:pic>
        <p:nvPicPr>
          <p:cNvPr id="5" name="Content Placeholder 4">
            <a:extLst>
              <a:ext uri="{FF2B5EF4-FFF2-40B4-BE49-F238E27FC236}">
                <a16:creationId xmlns:a16="http://schemas.microsoft.com/office/drawing/2014/main" id="{DA8B1523-4BB9-C945-9B72-C19A8A76B8F5}"/>
              </a:ext>
            </a:extLst>
          </p:cNvPr>
          <p:cNvPicPr>
            <a:picLocks noGrp="1" noChangeAspect="1"/>
          </p:cNvPicPr>
          <p:nvPr>
            <p:ph idx="1"/>
          </p:nvPr>
        </p:nvPicPr>
        <p:blipFill>
          <a:blip r:embed="rId2"/>
          <a:stretch>
            <a:fillRect/>
          </a:stretch>
        </p:blipFill>
        <p:spPr>
          <a:xfrm>
            <a:off x="8017566" y="1520922"/>
            <a:ext cx="4225980" cy="5468917"/>
          </a:xfrm>
          <a:effectLst>
            <a:softEdge rad="127000"/>
          </a:effectLst>
        </p:spPr>
      </p:pic>
      <p:pic>
        <p:nvPicPr>
          <p:cNvPr id="1025" name="Picture 1" descr="page8image3872">
            <a:extLst>
              <a:ext uri="{FF2B5EF4-FFF2-40B4-BE49-F238E27FC236}">
                <a16:creationId xmlns:a16="http://schemas.microsoft.com/office/drawing/2014/main" id="{4D36C38A-B66A-9E43-BDD9-C8019F8F0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44" y="4157652"/>
            <a:ext cx="6745358" cy="270034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D2CBEADA-57EC-FC4A-A95C-F1C49535AB7F}"/>
              </a:ext>
            </a:extLst>
          </p:cNvPr>
          <p:cNvSpPr txBox="1">
            <a:spLocks/>
          </p:cNvSpPr>
          <p:nvPr/>
        </p:nvSpPr>
        <p:spPr>
          <a:xfrm>
            <a:off x="220980" y="1469008"/>
            <a:ext cx="11750040" cy="4803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Scientific computing, biomedical computing</a:t>
            </a:r>
          </a:p>
          <a:p>
            <a:endParaRPr lang="en-US" sz="1000" dirty="0"/>
          </a:p>
          <a:p>
            <a:r>
              <a:rPr lang="en-US" sz="2200" dirty="0"/>
              <a:t>Scientific visualization, Information visualization</a:t>
            </a:r>
          </a:p>
          <a:p>
            <a:endParaRPr lang="en-US" sz="1000" dirty="0"/>
          </a:p>
          <a:p>
            <a:r>
              <a:rPr lang="en-US" sz="2200" dirty="0"/>
              <a:t>Image analysis</a:t>
            </a:r>
          </a:p>
          <a:p>
            <a:endParaRPr lang="en-US" sz="1000" dirty="0"/>
          </a:p>
          <a:p>
            <a:r>
              <a:rPr lang="en-US" sz="2200" dirty="0"/>
              <a:t>Computer graphics</a:t>
            </a:r>
          </a:p>
        </p:txBody>
      </p:sp>
    </p:spTree>
    <p:extLst>
      <p:ext uri="{BB962C8B-B14F-4D97-AF65-F5344CB8AC3E}">
        <p14:creationId xmlns:p14="http://schemas.microsoft.com/office/powerpoint/2010/main" val="2293375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diati\Desktop\newtest\testmscvisus\Release\im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428" y="1610248"/>
            <a:ext cx="3619500" cy="3510915"/>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bwMode="auto">
          <a:xfrm>
            <a:off x="3887771" y="1651000"/>
            <a:ext cx="3436938" cy="3436938"/>
          </a:xfrm>
          <a:prstGeom prst="rect">
            <a:avLst/>
          </a:pr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5121" name="Title 1"/>
          <p:cNvSpPr>
            <a:spLocks noGrp="1"/>
          </p:cNvSpPr>
          <p:nvPr>
            <p:ph type="title"/>
          </p:nvPr>
        </p:nvSpPr>
        <p:spPr/>
        <p:txBody>
          <a:bodyPr/>
          <a:lstStyle/>
          <a:p>
            <a:r>
              <a:rPr lang="en-US" dirty="0"/>
              <a:t>Discrete representations enable consistent analysis</a:t>
            </a:r>
          </a:p>
        </p:txBody>
      </p:sp>
      <p:pic>
        <p:nvPicPr>
          <p:cNvPr id="2054" name="Picture 6" descr="C:\Users\jediati\Desktop\newtest\testmscvisus\Release\im0.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76" y="1475268"/>
            <a:ext cx="3755609" cy="364294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jediati\Desktop\newtest\testmscvisus\Release\im0.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7829" y="1475268"/>
            <a:ext cx="3758656" cy="364589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bwMode="auto">
          <a:xfrm flipV="1">
            <a:off x="4272246" y="2921000"/>
            <a:ext cx="2827143" cy="8255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5090811" y="1662907"/>
            <a:ext cx="1063117" cy="341709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56" name="Freeform 2055"/>
          <p:cNvSpPr/>
          <p:nvPr/>
        </p:nvSpPr>
        <p:spPr bwMode="auto">
          <a:xfrm>
            <a:off x="3903647" y="2401095"/>
            <a:ext cx="361156" cy="1329531"/>
          </a:xfrm>
          <a:custGeom>
            <a:avLst/>
            <a:gdLst>
              <a:gd name="connsiteX0" fmla="*/ 433387 w 433387"/>
              <a:gd name="connsiteY0" fmla="*/ 1595437 h 1595437"/>
              <a:gd name="connsiteX1" fmla="*/ 133350 w 433387"/>
              <a:gd name="connsiteY1" fmla="*/ 490537 h 1595437"/>
              <a:gd name="connsiteX2" fmla="*/ 0 w 433387"/>
              <a:gd name="connsiteY2" fmla="*/ 0 h 1595437"/>
            </a:gdLst>
            <a:ahLst/>
            <a:cxnLst>
              <a:cxn ang="0">
                <a:pos x="connsiteX0" y="connsiteY0"/>
              </a:cxn>
              <a:cxn ang="0">
                <a:pos x="connsiteX1" y="connsiteY1"/>
              </a:cxn>
              <a:cxn ang="0">
                <a:pos x="connsiteX2" y="connsiteY2"/>
              </a:cxn>
            </a:cxnLst>
            <a:rect l="l" t="t" r="r" b="b"/>
            <a:pathLst>
              <a:path w="433387" h="1595437">
                <a:moveTo>
                  <a:pt x="433387" y="1595437"/>
                </a:moveTo>
                <a:lnTo>
                  <a:pt x="133350" y="490537"/>
                </a:lnTo>
                <a:lnTo>
                  <a:pt x="0"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57" name="Freeform 2056"/>
          <p:cNvSpPr/>
          <p:nvPr/>
        </p:nvSpPr>
        <p:spPr bwMode="auto">
          <a:xfrm>
            <a:off x="3895710" y="3746500"/>
            <a:ext cx="361156" cy="119063"/>
          </a:xfrm>
          <a:custGeom>
            <a:avLst/>
            <a:gdLst>
              <a:gd name="connsiteX0" fmla="*/ 433387 w 433387"/>
              <a:gd name="connsiteY0" fmla="*/ 0 h 142875"/>
              <a:gd name="connsiteX1" fmla="*/ 0 w 433387"/>
              <a:gd name="connsiteY1" fmla="*/ 142875 h 142875"/>
            </a:gdLst>
            <a:ahLst/>
            <a:cxnLst>
              <a:cxn ang="0">
                <a:pos x="connsiteX0" y="connsiteY0"/>
              </a:cxn>
              <a:cxn ang="0">
                <a:pos x="connsiteX1" y="connsiteY1"/>
              </a:cxn>
            </a:cxnLst>
            <a:rect l="l" t="t" r="r" b="b"/>
            <a:pathLst>
              <a:path w="433387" h="142875">
                <a:moveTo>
                  <a:pt x="433387" y="0"/>
                </a:moveTo>
                <a:lnTo>
                  <a:pt x="0" y="142875"/>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58" name="Freeform 2057"/>
          <p:cNvSpPr/>
          <p:nvPr/>
        </p:nvSpPr>
        <p:spPr bwMode="auto">
          <a:xfrm>
            <a:off x="3891740" y="3758407"/>
            <a:ext cx="388938" cy="873125"/>
          </a:xfrm>
          <a:custGeom>
            <a:avLst/>
            <a:gdLst>
              <a:gd name="connsiteX0" fmla="*/ 466725 w 466725"/>
              <a:gd name="connsiteY0" fmla="*/ 0 h 1047750"/>
              <a:gd name="connsiteX1" fmla="*/ 0 w 466725"/>
              <a:gd name="connsiteY1" fmla="*/ 1047750 h 1047750"/>
            </a:gdLst>
            <a:ahLst/>
            <a:cxnLst>
              <a:cxn ang="0">
                <a:pos x="connsiteX0" y="connsiteY0"/>
              </a:cxn>
              <a:cxn ang="0">
                <a:pos x="connsiteX1" y="connsiteY1"/>
              </a:cxn>
            </a:cxnLst>
            <a:rect l="l" t="t" r="r" b="b"/>
            <a:pathLst>
              <a:path w="466725" h="1047750">
                <a:moveTo>
                  <a:pt x="466725" y="0"/>
                </a:moveTo>
                <a:lnTo>
                  <a:pt x="0" y="104775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59" name="Freeform 2058"/>
          <p:cNvSpPr/>
          <p:nvPr/>
        </p:nvSpPr>
        <p:spPr bwMode="auto">
          <a:xfrm>
            <a:off x="4268772" y="3746500"/>
            <a:ext cx="3968" cy="1317625"/>
          </a:xfrm>
          <a:custGeom>
            <a:avLst/>
            <a:gdLst>
              <a:gd name="connsiteX0" fmla="*/ 4762 w 4762"/>
              <a:gd name="connsiteY0" fmla="*/ 0 h 1581150"/>
              <a:gd name="connsiteX1" fmla="*/ 0 w 4762"/>
              <a:gd name="connsiteY1" fmla="*/ 1581150 h 1581150"/>
            </a:gdLst>
            <a:ahLst/>
            <a:cxnLst>
              <a:cxn ang="0">
                <a:pos x="connsiteX0" y="connsiteY0"/>
              </a:cxn>
              <a:cxn ang="0">
                <a:pos x="connsiteX1" y="connsiteY1"/>
              </a:cxn>
            </a:cxnLst>
            <a:rect l="l" t="t" r="r" b="b"/>
            <a:pathLst>
              <a:path w="4762" h="1581150">
                <a:moveTo>
                  <a:pt x="4762" y="0"/>
                </a:moveTo>
                <a:cubicBezTo>
                  <a:pt x="3175" y="527050"/>
                  <a:pt x="1587" y="1054100"/>
                  <a:pt x="0" y="158115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0" name="Freeform 2059"/>
          <p:cNvSpPr/>
          <p:nvPr/>
        </p:nvSpPr>
        <p:spPr bwMode="auto">
          <a:xfrm>
            <a:off x="4284647" y="3758407"/>
            <a:ext cx="1583531" cy="1305718"/>
          </a:xfrm>
          <a:custGeom>
            <a:avLst/>
            <a:gdLst>
              <a:gd name="connsiteX0" fmla="*/ 0 w 1900237"/>
              <a:gd name="connsiteY0" fmla="*/ 0 h 1566862"/>
              <a:gd name="connsiteX1" fmla="*/ 847725 w 1900237"/>
              <a:gd name="connsiteY1" fmla="*/ 542925 h 1566862"/>
              <a:gd name="connsiteX2" fmla="*/ 1900237 w 1900237"/>
              <a:gd name="connsiteY2" fmla="*/ 1566862 h 1566862"/>
            </a:gdLst>
            <a:ahLst/>
            <a:cxnLst>
              <a:cxn ang="0">
                <a:pos x="connsiteX0" y="connsiteY0"/>
              </a:cxn>
              <a:cxn ang="0">
                <a:pos x="connsiteX1" y="connsiteY1"/>
              </a:cxn>
              <a:cxn ang="0">
                <a:pos x="connsiteX2" y="connsiteY2"/>
              </a:cxn>
            </a:cxnLst>
            <a:rect l="l" t="t" r="r" b="b"/>
            <a:pathLst>
              <a:path w="1900237" h="1566862">
                <a:moveTo>
                  <a:pt x="0" y="0"/>
                </a:moveTo>
                <a:cubicBezTo>
                  <a:pt x="265509" y="140890"/>
                  <a:pt x="531019" y="281781"/>
                  <a:pt x="847725" y="542925"/>
                </a:cubicBezTo>
                <a:cubicBezTo>
                  <a:pt x="1164431" y="804069"/>
                  <a:pt x="1532334" y="1185465"/>
                  <a:pt x="1900237" y="1566862"/>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1" name="Freeform 2060"/>
          <p:cNvSpPr/>
          <p:nvPr/>
        </p:nvSpPr>
        <p:spPr bwMode="auto">
          <a:xfrm>
            <a:off x="3887772" y="3468688"/>
            <a:ext cx="384968" cy="273844"/>
          </a:xfrm>
          <a:custGeom>
            <a:avLst/>
            <a:gdLst>
              <a:gd name="connsiteX0" fmla="*/ 461962 w 461962"/>
              <a:gd name="connsiteY0" fmla="*/ 328613 h 328613"/>
              <a:gd name="connsiteX1" fmla="*/ 0 w 461962"/>
              <a:gd name="connsiteY1" fmla="*/ 0 h 328613"/>
            </a:gdLst>
            <a:ahLst/>
            <a:cxnLst>
              <a:cxn ang="0">
                <a:pos x="connsiteX0" y="connsiteY0"/>
              </a:cxn>
              <a:cxn ang="0">
                <a:pos x="connsiteX1" y="connsiteY1"/>
              </a:cxn>
            </a:cxnLst>
            <a:rect l="l" t="t" r="r" b="b"/>
            <a:pathLst>
              <a:path w="461962" h="328613">
                <a:moveTo>
                  <a:pt x="461962" y="328613"/>
                </a:moveTo>
                <a:lnTo>
                  <a:pt x="0"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2" name="Freeform 2061"/>
          <p:cNvSpPr/>
          <p:nvPr/>
        </p:nvSpPr>
        <p:spPr bwMode="auto">
          <a:xfrm>
            <a:off x="4280678" y="3742532"/>
            <a:ext cx="1813719" cy="1337468"/>
          </a:xfrm>
          <a:custGeom>
            <a:avLst/>
            <a:gdLst>
              <a:gd name="connsiteX0" fmla="*/ 0 w 2176463"/>
              <a:gd name="connsiteY0" fmla="*/ 0 h 1604962"/>
              <a:gd name="connsiteX1" fmla="*/ 814388 w 2176463"/>
              <a:gd name="connsiteY1" fmla="*/ 52387 h 1604962"/>
              <a:gd name="connsiteX2" fmla="*/ 1366838 w 2176463"/>
              <a:gd name="connsiteY2" fmla="*/ 276225 h 1604962"/>
              <a:gd name="connsiteX3" fmla="*/ 1962150 w 2176463"/>
              <a:gd name="connsiteY3" fmla="*/ 1190625 h 1604962"/>
              <a:gd name="connsiteX4" fmla="*/ 2176463 w 2176463"/>
              <a:gd name="connsiteY4" fmla="*/ 1604962 h 160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463" h="1604962">
                <a:moveTo>
                  <a:pt x="0" y="0"/>
                </a:moveTo>
                <a:cubicBezTo>
                  <a:pt x="293291" y="3175"/>
                  <a:pt x="586582" y="6350"/>
                  <a:pt x="814388" y="52387"/>
                </a:cubicBezTo>
                <a:cubicBezTo>
                  <a:pt x="1042194" y="98424"/>
                  <a:pt x="1175544" y="86519"/>
                  <a:pt x="1366838" y="276225"/>
                </a:cubicBezTo>
                <a:cubicBezTo>
                  <a:pt x="1558132" y="465931"/>
                  <a:pt x="1827213" y="969169"/>
                  <a:pt x="1962150" y="1190625"/>
                </a:cubicBezTo>
                <a:cubicBezTo>
                  <a:pt x="2097087" y="1412081"/>
                  <a:pt x="2136775" y="1508521"/>
                  <a:pt x="2176463" y="1604962"/>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3" name="Freeform 2062"/>
          <p:cNvSpPr/>
          <p:nvPr/>
        </p:nvSpPr>
        <p:spPr bwMode="auto">
          <a:xfrm>
            <a:off x="4272741" y="3742532"/>
            <a:ext cx="797719" cy="1341438"/>
          </a:xfrm>
          <a:custGeom>
            <a:avLst/>
            <a:gdLst>
              <a:gd name="connsiteX0" fmla="*/ 0 w 957263"/>
              <a:gd name="connsiteY0" fmla="*/ 0 h 1609725"/>
              <a:gd name="connsiteX1" fmla="*/ 628650 w 957263"/>
              <a:gd name="connsiteY1" fmla="*/ 1052512 h 1609725"/>
              <a:gd name="connsiteX2" fmla="*/ 957263 w 957263"/>
              <a:gd name="connsiteY2" fmla="*/ 1609725 h 1609725"/>
            </a:gdLst>
            <a:ahLst/>
            <a:cxnLst>
              <a:cxn ang="0">
                <a:pos x="connsiteX0" y="connsiteY0"/>
              </a:cxn>
              <a:cxn ang="0">
                <a:pos x="connsiteX1" y="connsiteY1"/>
              </a:cxn>
              <a:cxn ang="0">
                <a:pos x="connsiteX2" y="connsiteY2"/>
              </a:cxn>
            </a:cxnLst>
            <a:rect l="l" t="t" r="r" b="b"/>
            <a:pathLst>
              <a:path w="957263" h="1609725">
                <a:moveTo>
                  <a:pt x="0" y="0"/>
                </a:moveTo>
                <a:lnTo>
                  <a:pt x="628650" y="1052512"/>
                </a:lnTo>
                <a:cubicBezTo>
                  <a:pt x="788194" y="1320800"/>
                  <a:pt x="872728" y="1465262"/>
                  <a:pt x="957263" y="1609725"/>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4" name="Freeform 2063"/>
          <p:cNvSpPr/>
          <p:nvPr/>
        </p:nvSpPr>
        <p:spPr bwMode="auto">
          <a:xfrm>
            <a:off x="4284647" y="1654969"/>
            <a:ext cx="577193" cy="2071688"/>
          </a:xfrm>
          <a:custGeom>
            <a:avLst/>
            <a:gdLst>
              <a:gd name="connsiteX0" fmla="*/ 0 w 692631"/>
              <a:gd name="connsiteY0" fmla="*/ 2486025 h 2486025"/>
              <a:gd name="connsiteX1" fmla="*/ 476250 w 692631"/>
              <a:gd name="connsiteY1" fmla="*/ 1395412 h 2486025"/>
              <a:gd name="connsiteX2" fmla="*/ 666750 w 692631"/>
              <a:gd name="connsiteY2" fmla="*/ 452437 h 2486025"/>
              <a:gd name="connsiteX3" fmla="*/ 685800 w 692631"/>
              <a:gd name="connsiteY3" fmla="*/ 0 h 2486025"/>
            </a:gdLst>
            <a:ahLst/>
            <a:cxnLst>
              <a:cxn ang="0">
                <a:pos x="connsiteX0" y="connsiteY0"/>
              </a:cxn>
              <a:cxn ang="0">
                <a:pos x="connsiteX1" y="connsiteY1"/>
              </a:cxn>
              <a:cxn ang="0">
                <a:pos x="connsiteX2" y="connsiteY2"/>
              </a:cxn>
              <a:cxn ang="0">
                <a:pos x="connsiteX3" y="connsiteY3"/>
              </a:cxn>
            </a:cxnLst>
            <a:rect l="l" t="t" r="r" b="b"/>
            <a:pathLst>
              <a:path w="692631" h="2486025">
                <a:moveTo>
                  <a:pt x="0" y="2486025"/>
                </a:moveTo>
                <a:cubicBezTo>
                  <a:pt x="182562" y="2110184"/>
                  <a:pt x="365125" y="1734343"/>
                  <a:pt x="476250" y="1395412"/>
                </a:cubicBezTo>
                <a:cubicBezTo>
                  <a:pt x="587375" y="1056481"/>
                  <a:pt x="631825" y="685006"/>
                  <a:pt x="666750" y="452437"/>
                </a:cubicBezTo>
                <a:cubicBezTo>
                  <a:pt x="701675" y="219868"/>
                  <a:pt x="693737" y="109934"/>
                  <a:pt x="685800"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5" name="Freeform 2064"/>
          <p:cNvSpPr/>
          <p:nvPr/>
        </p:nvSpPr>
        <p:spPr bwMode="auto">
          <a:xfrm>
            <a:off x="4272740" y="1654969"/>
            <a:ext cx="1011138" cy="2087563"/>
          </a:xfrm>
          <a:custGeom>
            <a:avLst/>
            <a:gdLst>
              <a:gd name="connsiteX0" fmla="*/ 0 w 1213365"/>
              <a:gd name="connsiteY0" fmla="*/ 2505075 h 2505075"/>
              <a:gd name="connsiteX1" fmla="*/ 571500 w 1213365"/>
              <a:gd name="connsiteY1" fmla="*/ 2209800 h 2505075"/>
              <a:gd name="connsiteX2" fmla="*/ 1071563 w 1213365"/>
              <a:gd name="connsiteY2" fmla="*/ 1785937 h 2505075"/>
              <a:gd name="connsiteX3" fmla="*/ 1209675 w 1213365"/>
              <a:gd name="connsiteY3" fmla="*/ 1366837 h 2505075"/>
              <a:gd name="connsiteX4" fmla="*/ 962025 w 1213365"/>
              <a:gd name="connsiteY4" fmla="*/ 0 h 250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365" h="2505075">
                <a:moveTo>
                  <a:pt x="0" y="2505075"/>
                </a:moveTo>
                <a:cubicBezTo>
                  <a:pt x="196453" y="2417365"/>
                  <a:pt x="392906" y="2329656"/>
                  <a:pt x="571500" y="2209800"/>
                </a:cubicBezTo>
                <a:cubicBezTo>
                  <a:pt x="750094" y="2089944"/>
                  <a:pt x="965201" y="1926431"/>
                  <a:pt x="1071563" y="1785937"/>
                </a:cubicBezTo>
                <a:cubicBezTo>
                  <a:pt x="1177926" y="1645443"/>
                  <a:pt x="1227931" y="1664493"/>
                  <a:pt x="1209675" y="1366837"/>
                </a:cubicBezTo>
                <a:cubicBezTo>
                  <a:pt x="1191419" y="1069181"/>
                  <a:pt x="1076722" y="534590"/>
                  <a:pt x="962025"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6" name="Freeform 2065"/>
          <p:cNvSpPr/>
          <p:nvPr/>
        </p:nvSpPr>
        <p:spPr bwMode="auto">
          <a:xfrm>
            <a:off x="4280678" y="1662907"/>
            <a:ext cx="855313" cy="2075656"/>
          </a:xfrm>
          <a:custGeom>
            <a:avLst/>
            <a:gdLst>
              <a:gd name="connsiteX0" fmla="*/ 0 w 1026376"/>
              <a:gd name="connsiteY0" fmla="*/ 2490787 h 2490787"/>
              <a:gd name="connsiteX1" fmla="*/ 661988 w 1026376"/>
              <a:gd name="connsiteY1" fmla="*/ 1885950 h 2490787"/>
              <a:gd name="connsiteX2" fmla="*/ 1014413 w 1026376"/>
              <a:gd name="connsiteY2" fmla="*/ 1233487 h 2490787"/>
              <a:gd name="connsiteX3" fmla="*/ 909638 w 1026376"/>
              <a:gd name="connsiteY3" fmla="*/ 0 h 2490787"/>
            </a:gdLst>
            <a:ahLst/>
            <a:cxnLst>
              <a:cxn ang="0">
                <a:pos x="connsiteX0" y="connsiteY0"/>
              </a:cxn>
              <a:cxn ang="0">
                <a:pos x="connsiteX1" y="connsiteY1"/>
              </a:cxn>
              <a:cxn ang="0">
                <a:pos x="connsiteX2" y="connsiteY2"/>
              </a:cxn>
              <a:cxn ang="0">
                <a:pos x="connsiteX3" y="connsiteY3"/>
              </a:cxn>
            </a:cxnLst>
            <a:rect l="l" t="t" r="r" b="b"/>
            <a:pathLst>
              <a:path w="1026376" h="2490787">
                <a:moveTo>
                  <a:pt x="0" y="2490787"/>
                </a:moveTo>
                <a:cubicBezTo>
                  <a:pt x="246459" y="2293143"/>
                  <a:pt x="492919" y="2095500"/>
                  <a:pt x="661988" y="1885950"/>
                </a:cubicBezTo>
                <a:cubicBezTo>
                  <a:pt x="831057" y="1676400"/>
                  <a:pt x="973138" y="1547812"/>
                  <a:pt x="1014413" y="1233487"/>
                </a:cubicBezTo>
                <a:cubicBezTo>
                  <a:pt x="1055688" y="919162"/>
                  <a:pt x="982663" y="459581"/>
                  <a:pt x="909638"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68" name="Freeform 2067"/>
          <p:cNvSpPr/>
          <p:nvPr/>
        </p:nvSpPr>
        <p:spPr bwMode="auto">
          <a:xfrm>
            <a:off x="4276709" y="3639789"/>
            <a:ext cx="1849438" cy="1436243"/>
          </a:xfrm>
          <a:custGeom>
            <a:avLst/>
            <a:gdLst>
              <a:gd name="connsiteX0" fmla="*/ 0 w 2219325"/>
              <a:gd name="connsiteY0" fmla="*/ 123292 h 1723492"/>
              <a:gd name="connsiteX1" fmla="*/ 752475 w 2219325"/>
              <a:gd name="connsiteY1" fmla="*/ 32804 h 1723492"/>
              <a:gd name="connsiteX2" fmla="*/ 1328737 w 2219325"/>
              <a:gd name="connsiteY2" fmla="*/ 47092 h 1723492"/>
              <a:gd name="connsiteX3" fmla="*/ 1728787 w 2219325"/>
              <a:gd name="connsiteY3" fmla="*/ 566204 h 1723492"/>
              <a:gd name="connsiteX4" fmla="*/ 2219325 w 2219325"/>
              <a:gd name="connsiteY4" fmla="*/ 1723492 h 172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325" h="1723492">
                <a:moveTo>
                  <a:pt x="0" y="123292"/>
                </a:moveTo>
                <a:cubicBezTo>
                  <a:pt x="265509" y="84398"/>
                  <a:pt x="531019" y="45504"/>
                  <a:pt x="752475" y="32804"/>
                </a:cubicBezTo>
                <a:cubicBezTo>
                  <a:pt x="973931" y="20104"/>
                  <a:pt x="1166018" y="-41808"/>
                  <a:pt x="1328737" y="47092"/>
                </a:cubicBezTo>
                <a:cubicBezTo>
                  <a:pt x="1491456" y="135992"/>
                  <a:pt x="1580356" y="286804"/>
                  <a:pt x="1728787" y="566204"/>
                </a:cubicBezTo>
                <a:cubicBezTo>
                  <a:pt x="1877218" y="845604"/>
                  <a:pt x="2048271" y="1284548"/>
                  <a:pt x="2219325" y="1723492"/>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0" name="Freeform 2069"/>
          <p:cNvSpPr/>
          <p:nvPr/>
        </p:nvSpPr>
        <p:spPr bwMode="auto">
          <a:xfrm>
            <a:off x="7090553" y="2865438"/>
            <a:ext cx="222250" cy="47625"/>
          </a:xfrm>
          <a:custGeom>
            <a:avLst/>
            <a:gdLst>
              <a:gd name="connsiteX0" fmla="*/ 0 w 266700"/>
              <a:gd name="connsiteY0" fmla="*/ 57150 h 57150"/>
              <a:gd name="connsiteX1" fmla="*/ 266700 w 266700"/>
              <a:gd name="connsiteY1" fmla="*/ 0 h 57150"/>
            </a:gdLst>
            <a:ahLst/>
            <a:cxnLst>
              <a:cxn ang="0">
                <a:pos x="connsiteX0" y="connsiteY0"/>
              </a:cxn>
              <a:cxn ang="0">
                <a:pos x="connsiteX1" y="connsiteY1"/>
              </a:cxn>
            </a:cxnLst>
            <a:rect l="l" t="t" r="r" b="b"/>
            <a:pathLst>
              <a:path w="266700" h="57150">
                <a:moveTo>
                  <a:pt x="0" y="57150"/>
                </a:moveTo>
                <a:lnTo>
                  <a:pt x="266700"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1" name="Freeform 2070"/>
          <p:cNvSpPr/>
          <p:nvPr/>
        </p:nvSpPr>
        <p:spPr bwMode="auto">
          <a:xfrm>
            <a:off x="7094522" y="2639220"/>
            <a:ext cx="238125" cy="281781"/>
          </a:xfrm>
          <a:custGeom>
            <a:avLst/>
            <a:gdLst>
              <a:gd name="connsiteX0" fmla="*/ 0 w 285750"/>
              <a:gd name="connsiteY0" fmla="*/ 338137 h 338137"/>
              <a:gd name="connsiteX1" fmla="*/ 285750 w 285750"/>
              <a:gd name="connsiteY1" fmla="*/ 0 h 338137"/>
            </a:gdLst>
            <a:ahLst/>
            <a:cxnLst>
              <a:cxn ang="0">
                <a:pos x="connsiteX0" y="connsiteY0"/>
              </a:cxn>
              <a:cxn ang="0">
                <a:pos x="connsiteX1" y="connsiteY1"/>
              </a:cxn>
            </a:cxnLst>
            <a:rect l="l" t="t" r="r" b="b"/>
            <a:pathLst>
              <a:path w="285750" h="338137">
                <a:moveTo>
                  <a:pt x="0" y="338137"/>
                </a:moveTo>
                <a:lnTo>
                  <a:pt x="285750"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2" name="Freeform 2071"/>
          <p:cNvSpPr/>
          <p:nvPr/>
        </p:nvSpPr>
        <p:spPr bwMode="auto">
          <a:xfrm>
            <a:off x="7090553" y="2924970"/>
            <a:ext cx="222250" cy="170656"/>
          </a:xfrm>
          <a:custGeom>
            <a:avLst/>
            <a:gdLst>
              <a:gd name="connsiteX0" fmla="*/ 0 w 266700"/>
              <a:gd name="connsiteY0" fmla="*/ 0 h 204787"/>
              <a:gd name="connsiteX1" fmla="*/ 266700 w 266700"/>
              <a:gd name="connsiteY1" fmla="*/ 204787 h 204787"/>
            </a:gdLst>
            <a:ahLst/>
            <a:cxnLst>
              <a:cxn ang="0">
                <a:pos x="connsiteX0" y="connsiteY0"/>
              </a:cxn>
              <a:cxn ang="0">
                <a:pos x="connsiteX1" y="connsiteY1"/>
              </a:cxn>
            </a:cxnLst>
            <a:rect l="l" t="t" r="r" b="b"/>
            <a:pathLst>
              <a:path w="266700" h="204787">
                <a:moveTo>
                  <a:pt x="0" y="0"/>
                </a:moveTo>
                <a:lnTo>
                  <a:pt x="266700" y="204787"/>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3" name="Freeform 2072"/>
          <p:cNvSpPr/>
          <p:nvPr/>
        </p:nvSpPr>
        <p:spPr bwMode="auto">
          <a:xfrm>
            <a:off x="7082616" y="2921000"/>
            <a:ext cx="242094" cy="635000"/>
          </a:xfrm>
          <a:custGeom>
            <a:avLst/>
            <a:gdLst>
              <a:gd name="connsiteX0" fmla="*/ 0 w 290513"/>
              <a:gd name="connsiteY0" fmla="*/ 0 h 762000"/>
              <a:gd name="connsiteX1" fmla="*/ 290513 w 290513"/>
              <a:gd name="connsiteY1" fmla="*/ 762000 h 762000"/>
            </a:gdLst>
            <a:ahLst/>
            <a:cxnLst>
              <a:cxn ang="0">
                <a:pos x="connsiteX0" y="connsiteY0"/>
              </a:cxn>
              <a:cxn ang="0">
                <a:pos x="connsiteX1" y="connsiteY1"/>
              </a:cxn>
            </a:cxnLst>
            <a:rect l="l" t="t" r="r" b="b"/>
            <a:pathLst>
              <a:path w="290513" h="762000">
                <a:moveTo>
                  <a:pt x="0" y="0"/>
                </a:moveTo>
                <a:lnTo>
                  <a:pt x="290513" y="76200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4" name="Freeform 2073"/>
          <p:cNvSpPr/>
          <p:nvPr/>
        </p:nvSpPr>
        <p:spPr bwMode="auto">
          <a:xfrm>
            <a:off x="7082616" y="1821657"/>
            <a:ext cx="226219" cy="1103313"/>
          </a:xfrm>
          <a:custGeom>
            <a:avLst/>
            <a:gdLst>
              <a:gd name="connsiteX0" fmla="*/ 0 w 271463"/>
              <a:gd name="connsiteY0" fmla="*/ 1323975 h 1323975"/>
              <a:gd name="connsiteX1" fmla="*/ 271463 w 271463"/>
              <a:gd name="connsiteY1" fmla="*/ 0 h 1323975"/>
            </a:gdLst>
            <a:ahLst/>
            <a:cxnLst>
              <a:cxn ang="0">
                <a:pos x="connsiteX0" y="connsiteY0"/>
              </a:cxn>
              <a:cxn ang="0">
                <a:pos x="connsiteX1" y="connsiteY1"/>
              </a:cxn>
            </a:cxnLst>
            <a:rect l="l" t="t" r="r" b="b"/>
            <a:pathLst>
              <a:path w="271463" h="1323975">
                <a:moveTo>
                  <a:pt x="0" y="1323975"/>
                </a:moveTo>
                <a:lnTo>
                  <a:pt x="271463"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5" name="Freeform 2074"/>
          <p:cNvSpPr/>
          <p:nvPr/>
        </p:nvSpPr>
        <p:spPr bwMode="auto">
          <a:xfrm>
            <a:off x="5522897" y="1658937"/>
            <a:ext cx="1555750" cy="1266032"/>
          </a:xfrm>
          <a:custGeom>
            <a:avLst/>
            <a:gdLst>
              <a:gd name="connsiteX0" fmla="*/ 1866900 w 1866900"/>
              <a:gd name="connsiteY0" fmla="*/ 1519238 h 1519238"/>
              <a:gd name="connsiteX1" fmla="*/ 1090612 w 1866900"/>
              <a:gd name="connsiteY1" fmla="*/ 914400 h 1519238"/>
              <a:gd name="connsiteX2" fmla="*/ 0 w 1866900"/>
              <a:gd name="connsiteY2" fmla="*/ 0 h 1519238"/>
            </a:gdLst>
            <a:ahLst/>
            <a:cxnLst>
              <a:cxn ang="0">
                <a:pos x="connsiteX0" y="connsiteY0"/>
              </a:cxn>
              <a:cxn ang="0">
                <a:pos x="connsiteX1" y="connsiteY1"/>
              </a:cxn>
              <a:cxn ang="0">
                <a:pos x="connsiteX2" y="connsiteY2"/>
              </a:cxn>
            </a:cxnLst>
            <a:rect l="l" t="t" r="r" b="b"/>
            <a:pathLst>
              <a:path w="1866900" h="1519238">
                <a:moveTo>
                  <a:pt x="1866900" y="1519238"/>
                </a:moveTo>
                <a:cubicBezTo>
                  <a:pt x="1634331" y="1343422"/>
                  <a:pt x="1401762" y="1167606"/>
                  <a:pt x="1090612" y="914400"/>
                </a:cubicBezTo>
                <a:cubicBezTo>
                  <a:pt x="779462" y="661194"/>
                  <a:pt x="389731" y="330597"/>
                  <a:pt x="0"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6" name="Freeform 2075"/>
          <p:cNvSpPr/>
          <p:nvPr/>
        </p:nvSpPr>
        <p:spPr bwMode="auto">
          <a:xfrm>
            <a:off x="6392053" y="2928938"/>
            <a:ext cx="690563" cy="2147094"/>
          </a:xfrm>
          <a:custGeom>
            <a:avLst/>
            <a:gdLst>
              <a:gd name="connsiteX0" fmla="*/ 828675 w 828675"/>
              <a:gd name="connsiteY0" fmla="*/ 0 h 2576513"/>
              <a:gd name="connsiteX1" fmla="*/ 490538 w 828675"/>
              <a:gd name="connsiteY1" fmla="*/ 595313 h 2576513"/>
              <a:gd name="connsiteX2" fmla="*/ 123825 w 828675"/>
              <a:gd name="connsiteY2" fmla="*/ 1481138 h 2576513"/>
              <a:gd name="connsiteX3" fmla="*/ 0 w 828675"/>
              <a:gd name="connsiteY3" fmla="*/ 2576513 h 2576513"/>
            </a:gdLst>
            <a:ahLst/>
            <a:cxnLst>
              <a:cxn ang="0">
                <a:pos x="connsiteX0" y="connsiteY0"/>
              </a:cxn>
              <a:cxn ang="0">
                <a:pos x="connsiteX1" y="connsiteY1"/>
              </a:cxn>
              <a:cxn ang="0">
                <a:pos x="connsiteX2" y="connsiteY2"/>
              </a:cxn>
              <a:cxn ang="0">
                <a:pos x="connsiteX3" y="connsiteY3"/>
              </a:cxn>
            </a:cxnLst>
            <a:rect l="l" t="t" r="r" b="b"/>
            <a:pathLst>
              <a:path w="828675" h="2576513">
                <a:moveTo>
                  <a:pt x="828675" y="0"/>
                </a:moveTo>
                <a:cubicBezTo>
                  <a:pt x="718344" y="174228"/>
                  <a:pt x="608013" y="348457"/>
                  <a:pt x="490538" y="595313"/>
                </a:cubicBezTo>
                <a:cubicBezTo>
                  <a:pt x="373063" y="842169"/>
                  <a:pt x="205581" y="1150938"/>
                  <a:pt x="123825" y="1481138"/>
                </a:cubicBezTo>
                <a:cubicBezTo>
                  <a:pt x="42069" y="1811338"/>
                  <a:pt x="21034" y="2193925"/>
                  <a:pt x="0" y="2576513"/>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7" name="Freeform 2076"/>
          <p:cNvSpPr/>
          <p:nvPr/>
        </p:nvSpPr>
        <p:spPr bwMode="auto">
          <a:xfrm>
            <a:off x="6076717" y="2936875"/>
            <a:ext cx="997961" cy="2151063"/>
          </a:xfrm>
          <a:custGeom>
            <a:avLst/>
            <a:gdLst>
              <a:gd name="connsiteX0" fmla="*/ 1197553 w 1197553"/>
              <a:gd name="connsiteY0" fmla="*/ 0 h 2581275"/>
              <a:gd name="connsiteX1" fmla="*/ 492703 w 1197553"/>
              <a:gd name="connsiteY1" fmla="*/ 471488 h 2581275"/>
              <a:gd name="connsiteX2" fmla="*/ 25978 w 1197553"/>
              <a:gd name="connsiteY2" fmla="*/ 981075 h 2581275"/>
              <a:gd name="connsiteX3" fmla="*/ 68841 w 1197553"/>
              <a:gd name="connsiteY3" fmla="*/ 1971675 h 2581275"/>
              <a:gd name="connsiteX4" fmla="*/ 145041 w 1197553"/>
              <a:gd name="connsiteY4" fmla="*/ 2581275 h 2581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53" h="2581275">
                <a:moveTo>
                  <a:pt x="1197553" y="0"/>
                </a:moveTo>
                <a:cubicBezTo>
                  <a:pt x="942759" y="153988"/>
                  <a:pt x="687965" y="307976"/>
                  <a:pt x="492703" y="471488"/>
                </a:cubicBezTo>
                <a:cubicBezTo>
                  <a:pt x="297441" y="635000"/>
                  <a:pt x="96622" y="731044"/>
                  <a:pt x="25978" y="981075"/>
                </a:cubicBezTo>
                <a:cubicBezTo>
                  <a:pt x="-44666" y="1231106"/>
                  <a:pt x="48997" y="1704975"/>
                  <a:pt x="68841" y="1971675"/>
                </a:cubicBezTo>
                <a:cubicBezTo>
                  <a:pt x="88685" y="2238375"/>
                  <a:pt x="116863" y="2409825"/>
                  <a:pt x="145041" y="2581275"/>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8" name="Freeform 2077"/>
          <p:cNvSpPr/>
          <p:nvPr/>
        </p:nvSpPr>
        <p:spPr bwMode="auto">
          <a:xfrm>
            <a:off x="5169678" y="1670844"/>
            <a:ext cx="1908969" cy="1258093"/>
          </a:xfrm>
          <a:custGeom>
            <a:avLst/>
            <a:gdLst>
              <a:gd name="connsiteX0" fmla="*/ 2290763 w 2290763"/>
              <a:gd name="connsiteY0" fmla="*/ 1509712 h 1509712"/>
              <a:gd name="connsiteX1" fmla="*/ 1281113 w 2290763"/>
              <a:gd name="connsiteY1" fmla="*/ 1290637 h 1509712"/>
              <a:gd name="connsiteX2" fmla="*/ 738188 w 2290763"/>
              <a:gd name="connsiteY2" fmla="*/ 1066800 h 1509712"/>
              <a:gd name="connsiteX3" fmla="*/ 0 w 2290763"/>
              <a:gd name="connsiteY3" fmla="*/ 0 h 1509712"/>
              <a:gd name="connsiteX0" fmla="*/ 2290763 w 2290763"/>
              <a:gd name="connsiteY0" fmla="*/ 1509712 h 1509712"/>
              <a:gd name="connsiteX1" fmla="*/ 1443038 w 2290763"/>
              <a:gd name="connsiteY1" fmla="*/ 1357312 h 1509712"/>
              <a:gd name="connsiteX2" fmla="*/ 738188 w 2290763"/>
              <a:gd name="connsiteY2" fmla="*/ 1066800 h 1509712"/>
              <a:gd name="connsiteX3" fmla="*/ 0 w 2290763"/>
              <a:gd name="connsiteY3" fmla="*/ 0 h 1509712"/>
              <a:gd name="connsiteX0" fmla="*/ 2290763 w 2290763"/>
              <a:gd name="connsiteY0" fmla="*/ 1509712 h 1509712"/>
              <a:gd name="connsiteX1" fmla="*/ 1443038 w 2290763"/>
              <a:gd name="connsiteY1" fmla="*/ 1357312 h 1509712"/>
              <a:gd name="connsiteX2" fmla="*/ 738188 w 2290763"/>
              <a:gd name="connsiteY2" fmla="*/ 1066800 h 1509712"/>
              <a:gd name="connsiteX3" fmla="*/ 0 w 2290763"/>
              <a:gd name="connsiteY3" fmla="*/ 0 h 1509712"/>
            </a:gdLst>
            <a:ahLst/>
            <a:cxnLst>
              <a:cxn ang="0">
                <a:pos x="connsiteX0" y="connsiteY0"/>
              </a:cxn>
              <a:cxn ang="0">
                <a:pos x="connsiteX1" y="connsiteY1"/>
              </a:cxn>
              <a:cxn ang="0">
                <a:pos x="connsiteX2" y="connsiteY2"/>
              </a:cxn>
              <a:cxn ang="0">
                <a:pos x="connsiteX3" y="connsiteY3"/>
              </a:cxn>
            </a:cxnLst>
            <a:rect l="l" t="t" r="r" b="b"/>
            <a:pathLst>
              <a:path w="2290763" h="1509712">
                <a:moveTo>
                  <a:pt x="2290763" y="1509712"/>
                </a:moveTo>
                <a:cubicBezTo>
                  <a:pt x="1915319" y="1437084"/>
                  <a:pt x="1730376" y="1407318"/>
                  <a:pt x="1443038" y="1357312"/>
                </a:cubicBezTo>
                <a:cubicBezTo>
                  <a:pt x="1155700" y="1307306"/>
                  <a:pt x="978694" y="1293019"/>
                  <a:pt x="738188" y="1066800"/>
                </a:cubicBezTo>
                <a:cubicBezTo>
                  <a:pt x="497682" y="840581"/>
                  <a:pt x="262334" y="425847"/>
                  <a:pt x="0"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79" name="Freeform 2078"/>
          <p:cNvSpPr/>
          <p:nvPr/>
        </p:nvSpPr>
        <p:spPr bwMode="auto">
          <a:xfrm>
            <a:off x="5122053" y="1662907"/>
            <a:ext cx="1960563" cy="1355588"/>
          </a:xfrm>
          <a:custGeom>
            <a:avLst/>
            <a:gdLst>
              <a:gd name="connsiteX0" fmla="*/ 2352675 w 2352675"/>
              <a:gd name="connsiteY0" fmla="*/ 1514475 h 1626706"/>
              <a:gd name="connsiteX1" fmla="*/ 1519238 w 2352675"/>
              <a:gd name="connsiteY1" fmla="*/ 1595437 h 1626706"/>
              <a:gd name="connsiteX2" fmla="*/ 847725 w 2352675"/>
              <a:gd name="connsiteY2" fmla="*/ 1562100 h 1626706"/>
              <a:gd name="connsiteX3" fmla="*/ 347663 w 2352675"/>
              <a:gd name="connsiteY3" fmla="*/ 895350 h 1626706"/>
              <a:gd name="connsiteX4" fmla="*/ 0 w 2352675"/>
              <a:gd name="connsiteY4" fmla="*/ 0 h 1626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675" h="1626706">
                <a:moveTo>
                  <a:pt x="2352675" y="1514475"/>
                </a:moveTo>
                <a:cubicBezTo>
                  <a:pt x="2061369" y="1550987"/>
                  <a:pt x="1770063" y="1587500"/>
                  <a:pt x="1519238" y="1595437"/>
                </a:cubicBezTo>
                <a:cubicBezTo>
                  <a:pt x="1268413" y="1603374"/>
                  <a:pt x="1042987" y="1678781"/>
                  <a:pt x="847725" y="1562100"/>
                </a:cubicBezTo>
                <a:cubicBezTo>
                  <a:pt x="652462" y="1445419"/>
                  <a:pt x="488950" y="1155700"/>
                  <a:pt x="347663" y="895350"/>
                </a:cubicBezTo>
                <a:cubicBezTo>
                  <a:pt x="206376" y="635000"/>
                  <a:pt x="103188" y="317500"/>
                  <a:pt x="0" y="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5120" name="Freeform 5119"/>
          <p:cNvSpPr/>
          <p:nvPr/>
        </p:nvSpPr>
        <p:spPr bwMode="auto">
          <a:xfrm>
            <a:off x="6578584" y="1658938"/>
            <a:ext cx="515938" cy="1270000"/>
          </a:xfrm>
          <a:custGeom>
            <a:avLst/>
            <a:gdLst>
              <a:gd name="connsiteX0" fmla="*/ 619125 w 619125"/>
              <a:gd name="connsiteY0" fmla="*/ 1524000 h 1524000"/>
              <a:gd name="connsiteX1" fmla="*/ 0 w 619125"/>
              <a:gd name="connsiteY1" fmla="*/ 0 h 1524000"/>
            </a:gdLst>
            <a:ahLst/>
            <a:cxnLst>
              <a:cxn ang="0">
                <a:pos x="connsiteX0" y="connsiteY0"/>
              </a:cxn>
              <a:cxn ang="0">
                <a:pos x="connsiteX1" y="connsiteY1"/>
              </a:cxn>
            </a:cxnLst>
            <a:rect l="l" t="t" r="r" b="b"/>
            <a:pathLst>
              <a:path w="619125" h="1524000">
                <a:moveTo>
                  <a:pt x="619125" y="1524000"/>
                </a:moveTo>
                <a:lnTo>
                  <a:pt x="0" y="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5122" name="Freeform 5121"/>
          <p:cNvSpPr/>
          <p:nvPr/>
        </p:nvSpPr>
        <p:spPr bwMode="auto">
          <a:xfrm>
            <a:off x="7082615" y="2944813"/>
            <a:ext cx="234157" cy="1714500"/>
          </a:xfrm>
          <a:custGeom>
            <a:avLst/>
            <a:gdLst>
              <a:gd name="connsiteX0" fmla="*/ 0 w 280988"/>
              <a:gd name="connsiteY0" fmla="*/ 0 h 2057400"/>
              <a:gd name="connsiteX1" fmla="*/ 152400 w 280988"/>
              <a:gd name="connsiteY1" fmla="*/ 1004888 h 2057400"/>
              <a:gd name="connsiteX2" fmla="*/ 280988 w 280988"/>
              <a:gd name="connsiteY2" fmla="*/ 2057400 h 2057400"/>
            </a:gdLst>
            <a:ahLst/>
            <a:cxnLst>
              <a:cxn ang="0">
                <a:pos x="connsiteX0" y="connsiteY0"/>
              </a:cxn>
              <a:cxn ang="0">
                <a:pos x="connsiteX1" y="connsiteY1"/>
              </a:cxn>
              <a:cxn ang="0">
                <a:pos x="connsiteX2" y="connsiteY2"/>
              </a:cxn>
            </a:cxnLst>
            <a:rect l="l" t="t" r="r" b="b"/>
            <a:pathLst>
              <a:path w="280988" h="2057400">
                <a:moveTo>
                  <a:pt x="0" y="0"/>
                </a:moveTo>
                <a:cubicBezTo>
                  <a:pt x="52784" y="330994"/>
                  <a:pt x="105569" y="661988"/>
                  <a:pt x="152400" y="1004888"/>
                </a:cubicBezTo>
                <a:cubicBezTo>
                  <a:pt x="199231" y="1347788"/>
                  <a:pt x="240109" y="1702594"/>
                  <a:pt x="280988" y="2057400"/>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5123" name="Freeform 5122"/>
          <p:cNvSpPr/>
          <p:nvPr/>
        </p:nvSpPr>
        <p:spPr bwMode="auto">
          <a:xfrm>
            <a:off x="6951647" y="2928937"/>
            <a:ext cx="130968" cy="2155032"/>
          </a:xfrm>
          <a:custGeom>
            <a:avLst/>
            <a:gdLst>
              <a:gd name="connsiteX0" fmla="*/ 157162 w 157162"/>
              <a:gd name="connsiteY0" fmla="*/ 0 h 2586038"/>
              <a:gd name="connsiteX1" fmla="*/ 61912 w 157162"/>
              <a:gd name="connsiteY1" fmla="*/ 552450 h 2586038"/>
              <a:gd name="connsiteX2" fmla="*/ 0 w 157162"/>
              <a:gd name="connsiteY2" fmla="*/ 2586038 h 2586038"/>
            </a:gdLst>
            <a:ahLst/>
            <a:cxnLst>
              <a:cxn ang="0">
                <a:pos x="connsiteX0" y="connsiteY0"/>
              </a:cxn>
              <a:cxn ang="0">
                <a:pos x="connsiteX1" y="connsiteY1"/>
              </a:cxn>
              <a:cxn ang="0">
                <a:pos x="connsiteX2" y="connsiteY2"/>
              </a:cxn>
            </a:cxnLst>
            <a:rect l="l" t="t" r="r" b="b"/>
            <a:pathLst>
              <a:path w="157162" h="2586038">
                <a:moveTo>
                  <a:pt x="157162" y="0"/>
                </a:moveTo>
                <a:cubicBezTo>
                  <a:pt x="122634" y="60722"/>
                  <a:pt x="88106" y="121444"/>
                  <a:pt x="61912" y="552450"/>
                </a:cubicBezTo>
                <a:cubicBezTo>
                  <a:pt x="35718" y="983456"/>
                  <a:pt x="17859" y="1784747"/>
                  <a:pt x="0" y="2586038"/>
                </a:cubicBez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9" name="Oval 18"/>
          <p:cNvSpPr/>
          <p:nvPr/>
        </p:nvSpPr>
        <p:spPr bwMode="auto">
          <a:xfrm>
            <a:off x="7056456" y="2889250"/>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8" name="Oval 67"/>
          <p:cNvSpPr/>
          <p:nvPr/>
        </p:nvSpPr>
        <p:spPr bwMode="auto">
          <a:xfrm>
            <a:off x="5582128" y="3313374"/>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9" name="Oval 68"/>
          <p:cNvSpPr/>
          <p:nvPr/>
        </p:nvSpPr>
        <p:spPr bwMode="auto">
          <a:xfrm>
            <a:off x="7292660" y="5056188"/>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0" name="Oval 69"/>
          <p:cNvSpPr/>
          <p:nvPr/>
        </p:nvSpPr>
        <p:spPr bwMode="auto">
          <a:xfrm>
            <a:off x="3859691" y="1623218"/>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2" name="Oval 71"/>
          <p:cNvSpPr/>
          <p:nvPr/>
        </p:nvSpPr>
        <p:spPr bwMode="auto">
          <a:xfrm>
            <a:off x="3863660" y="3833813"/>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3" name="Oval 72"/>
          <p:cNvSpPr/>
          <p:nvPr/>
        </p:nvSpPr>
        <p:spPr bwMode="auto">
          <a:xfrm>
            <a:off x="4244660" y="5057663"/>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4" name="Oval 73"/>
          <p:cNvSpPr/>
          <p:nvPr/>
        </p:nvSpPr>
        <p:spPr bwMode="auto">
          <a:xfrm>
            <a:off x="3855722" y="5048250"/>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5" name="Oval 74"/>
          <p:cNvSpPr/>
          <p:nvPr/>
        </p:nvSpPr>
        <p:spPr bwMode="auto">
          <a:xfrm>
            <a:off x="7282290" y="1623219"/>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7" name="Oval 76"/>
          <p:cNvSpPr/>
          <p:nvPr/>
        </p:nvSpPr>
        <p:spPr bwMode="auto">
          <a:xfrm>
            <a:off x="6953032" y="1623219"/>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nvGrpSpPr>
          <p:cNvPr id="5126" name="Group 5125"/>
          <p:cNvGrpSpPr/>
          <p:nvPr/>
        </p:nvGrpSpPr>
        <p:grpSpPr>
          <a:xfrm>
            <a:off x="5692144" y="1856566"/>
            <a:ext cx="1242593" cy="897747"/>
            <a:chOff x="4094059" y="2227879"/>
            <a:chExt cx="1491111" cy="1077296"/>
          </a:xfrm>
        </p:grpSpPr>
        <p:sp>
          <p:nvSpPr>
            <p:cNvPr id="5125" name="Right Arrow 5124"/>
            <p:cNvSpPr/>
            <p:nvPr/>
          </p:nvSpPr>
          <p:spPr bwMode="auto">
            <a:xfrm rot="2481294">
              <a:off x="4652619" y="2686845"/>
              <a:ext cx="3429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9" name="Right Arrow 78"/>
            <p:cNvSpPr/>
            <p:nvPr/>
          </p:nvSpPr>
          <p:spPr bwMode="auto">
            <a:xfrm rot="2481294">
              <a:off x="5242270" y="3152775"/>
              <a:ext cx="3429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0" name="Right Arrow 79"/>
            <p:cNvSpPr/>
            <p:nvPr/>
          </p:nvSpPr>
          <p:spPr bwMode="auto">
            <a:xfrm rot="2481294">
              <a:off x="4094059" y="2227879"/>
              <a:ext cx="3429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sp>
        <p:nvSpPr>
          <p:cNvPr id="82" name="Oval 81"/>
          <p:cNvSpPr/>
          <p:nvPr/>
        </p:nvSpPr>
        <p:spPr bwMode="auto">
          <a:xfrm>
            <a:off x="7300597" y="2833688"/>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3" name="Freeform 82"/>
          <p:cNvSpPr/>
          <p:nvPr/>
        </p:nvSpPr>
        <p:spPr bwMode="auto">
          <a:xfrm>
            <a:off x="6985778" y="1651000"/>
            <a:ext cx="101600" cy="1276350"/>
          </a:xfrm>
          <a:custGeom>
            <a:avLst/>
            <a:gdLst>
              <a:gd name="connsiteX0" fmla="*/ 0 w 121920"/>
              <a:gd name="connsiteY0" fmla="*/ 0 h 1531620"/>
              <a:gd name="connsiteX1" fmla="*/ 121920 w 121920"/>
              <a:gd name="connsiteY1" fmla="*/ 1531620 h 1531620"/>
            </a:gdLst>
            <a:ahLst/>
            <a:cxnLst>
              <a:cxn ang="0">
                <a:pos x="connsiteX0" y="connsiteY0"/>
              </a:cxn>
              <a:cxn ang="0">
                <a:pos x="connsiteX1" y="connsiteY1"/>
              </a:cxn>
            </a:cxnLst>
            <a:rect l="l" t="t" r="r" b="b"/>
            <a:pathLst>
              <a:path w="121920" h="1531620">
                <a:moveTo>
                  <a:pt x="0" y="0"/>
                </a:moveTo>
                <a:lnTo>
                  <a:pt x="121920" y="1531620"/>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 name="Freeform 1"/>
          <p:cNvSpPr/>
          <p:nvPr/>
        </p:nvSpPr>
        <p:spPr bwMode="auto">
          <a:xfrm>
            <a:off x="4276142" y="1657048"/>
            <a:ext cx="0" cy="2080381"/>
          </a:xfrm>
          <a:custGeom>
            <a:avLst/>
            <a:gdLst>
              <a:gd name="connsiteX0" fmla="*/ 0 w 0"/>
              <a:gd name="connsiteY0" fmla="*/ 0 h 2496457"/>
              <a:gd name="connsiteX1" fmla="*/ 0 w 0"/>
              <a:gd name="connsiteY1" fmla="*/ 2496457 h 2496457"/>
              <a:gd name="connsiteX2" fmla="*/ 0 w 0"/>
              <a:gd name="connsiteY2" fmla="*/ 2496457 h 2496457"/>
            </a:gdLst>
            <a:ahLst/>
            <a:cxnLst>
              <a:cxn ang="0">
                <a:pos x="connsiteX0" y="connsiteY0"/>
              </a:cxn>
              <a:cxn ang="0">
                <a:pos x="connsiteX1" y="connsiteY1"/>
              </a:cxn>
              <a:cxn ang="0">
                <a:pos x="connsiteX2" y="connsiteY2"/>
              </a:cxn>
            </a:cxnLst>
            <a:rect l="l" t="t" r="r" b="b"/>
            <a:pathLst>
              <a:path h="2496457">
                <a:moveTo>
                  <a:pt x="0" y="0"/>
                </a:moveTo>
                <a:lnTo>
                  <a:pt x="0" y="2496457"/>
                </a:lnTo>
                <a:lnTo>
                  <a:pt x="0" y="2496457"/>
                </a:lnTo>
              </a:path>
            </a:pathLst>
          </a:custGeom>
          <a:no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 name="Oval 8"/>
          <p:cNvSpPr/>
          <p:nvPr/>
        </p:nvSpPr>
        <p:spPr bwMode="auto">
          <a:xfrm>
            <a:off x="4248434" y="3712104"/>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7" name="Oval 16"/>
          <p:cNvSpPr/>
          <p:nvPr/>
        </p:nvSpPr>
        <p:spPr bwMode="auto">
          <a:xfrm>
            <a:off x="4256866" y="1627188"/>
            <a:ext cx="64099" cy="635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nvGrpSpPr>
          <p:cNvPr id="10" name="Group 9"/>
          <p:cNvGrpSpPr/>
          <p:nvPr/>
        </p:nvGrpSpPr>
        <p:grpSpPr>
          <a:xfrm>
            <a:off x="8411056" y="1721959"/>
            <a:ext cx="1923022" cy="3318354"/>
            <a:chOff x="10093267" y="2066350"/>
            <a:chExt cx="2307626" cy="3982025"/>
          </a:xfrm>
        </p:grpSpPr>
        <p:sp>
          <p:nvSpPr>
            <p:cNvPr id="4" name="Rectangle 3"/>
            <p:cNvSpPr/>
            <p:nvPr/>
          </p:nvSpPr>
          <p:spPr bwMode="auto">
            <a:xfrm>
              <a:off x="10749994" y="4417594"/>
              <a:ext cx="1296354" cy="259181"/>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5" name="Rectangle 4"/>
            <p:cNvSpPr/>
            <p:nvPr/>
          </p:nvSpPr>
          <p:spPr bwMode="auto">
            <a:xfrm>
              <a:off x="10102089" y="2077931"/>
              <a:ext cx="273050" cy="2272609"/>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1" name="Rectangle 80"/>
            <p:cNvSpPr/>
            <p:nvPr/>
          </p:nvSpPr>
          <p:spPr bwMode="auto">
            <a:xfrm>
              <a:off x="10438844" y="2066350"/>
              <a:ext cx="273050" cy="2301396"/>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4" name="Rectangle 83"/>
            <p:cNvSpPr/>
            <p:nvPr/>
          </p:nvSpPr>
          <p:spPr bwMode="auto">
            <a:xfrm>
              <a:off x="10774996" y="5099901"/>
              <a:ext cx="1296354" cy="259181"/>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5" name="Rectangle 84"/>
            <p:cNvSpPr/>
            <p:nvPr/>
          </p:nvSpPr>
          <p:spPr bwMode="auto">
            <a:xfrm>
              <a:off x="10749994" y="4746474"/>
              <a:ext cx="1296354" cy="259181"/>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6" name="Rectangle 85"/>
            <p:cNvSpPr/>
            <p:nvPr/>
          </p:nvSpPr>
          <p:spPr bwMode="auto">
            <a:xfrm>
              <a:off x="10711895" y="4091359"/>
              <a:ext cx="1688998" cy="259181"/>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7" name="Rectangle 86"/>
            <p:cNvSpPr/>
            <p:nvPr/>
          </p:nvSpPr>
          <p:spPr bwMode="auto">
            <a:xfrm>
              <a:off x="10141776" y="4431475"/>
              <a:ext cx="279131" cy="259181"/>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8" name="Rectangle 87"/>
            <p:cNvSpPr/>
            <p:nvPr/>
          </p:nvSpPr>
          <p:spPr bwMode="auto">
            <a:xfrm>
              <a:off x="10366317" y="4091359"/>
              <a:ext cx="72527" cy="259181"/>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89" name="Rectangle 88"/>
            <p:cNvSpPr/>
            <p:nvPr/>
          </p:nvSpPr>
          <p:spPr bwMode="auto">
            <a:xfrm>
              <a:off x="10774996" y="2090183"/>
              <a:ext cx="273050" cy="2001176"/>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0" name="Rectangle 89"/>
            <p:cNvSpPr/>
            <p:nvPr/>
          </p:nvSpPr>
          <p:spPr bwMode="auto">
            <a:xfrm>
              <a:off x="11048046" y="3754968"/>
              <a:ext cx="953454" cy="259181"/>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1" name="Rectangle 90"/>
            <p:cNvSpPr/>
            <p:nvPr/>
          </p:nvSpPr>
          <p:spPr bwMode="auto">
            <a:xfrm>
              <a:off x="11106072" y="2077931"/>
              <a:ext cx="273050" cy="1682526"/>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2" name="Rectangle 91"/>
            <p:cNvSpPr/>
            <p:nvPr/>
          </p:nvSpPr>
          <p:spPr bwMode="auto">
            <a:xfrm>
              <a:off x="11442622" y="2077931"/>
              <a:ext cx="273050" cy="1682526"/>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3" name="Rectangle 92"/>
            <p:cNvSpPr/>
            <p:nvPr/>
          </p:nvSpPr>
          <p:spPr bwMode="auto">
            <a:xfrm>
              <a:off x="11779648" y="2077931"/>
              <a:ext cx="273050" cy="1682526"/>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4" name="Rectangle 93"/>
            <p:cNvSpPr/>
            <p:nvPr/>
          </p:nvSpPr>
          <p:spPr bwMode="auto">
            <a:xfrm>
              <a:off x="10434638" y="4713706"/>
              <a:ext cx="273050" cy="1318422"/>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5" name="Rectangle 94"/>
            <p:cNvSpPr/>
            <p:nvPr/>
          </p:nvSpPr>
          <p:spPr bwMode="auto">
            <a:xfrm>
              <a:off x="10093267" y="4690656"/>
              <a:ext cx="273050" cy="1357719"/>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6" name="Rectangle 95"/>
            <p:cNvSpPr/>
            <p:nvPr/>
          </p:nvSpPr>
          <p:spPr bwMode="auto">
            <a:xfrm>
              <a:off x="10774996" y="5359082"/>
              <a:ext cx="273050" cy="673046"/>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7" name="Rectangle 96"/>
            <p:cNvSpPr/>
            <p:nvPr/>
          </p:nvSpPr>
          <p:spPr bwMode="auto">
            <a:xfrm>
              <a:off x="11106072" y="5359082"/>
              <a:ext cx="273050" cy="673046"/>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8" name="Rectangle 97"/>
            <p:cNvSpPr/>
            <p:nvPr/>
          </p:nvSpPr>
          <p:spPr bwMode="auto">
            <a:xfrm>
              <a:off x="11442622" y="5359082"/>
              <a:ext cx="273050" cy="673046"/>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99" name="Rectangle 98"/>
            <p:cNvSpPr/>
            <p:nvPr/>
          </p:nvSpPr>
          <p:spPr bwMode="auto">
            <a:xfrm>
              <a:off x="11773298" y="5359082"/>
              <a:ext cx="273050" cy="673046"/>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13" name="Rectangle 112"/>
            <p:cNvSpPr/>
            <p:nvPr/>
          </p:nvSpPr>
          <p:spPr bwMode="auto">
            <a:xfrm>
              <a:off x="12127843" y="4340251"/>
              <a:ext cx="273050" cy="1701847"/>
            </a:xfrm>
            <a:prstGeom prst="rect">
              <a:avLst/>
            </a:prstGeom>
            <a:solidFill>
              <a:srgbClr val="FF0000">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sp>
        <p:nvSpPr>
          <p:cNvPr id="102" name="Rectangle 101"/>
          <p:cNvSpPr/>
          <p:nvPr/>
        </p:nvSpPr>
        <p:spPr bwMode="auto">
          <a:xfrm>
            <a:off x="11225906" y="3065859"/>
            <a:ext cx="227542" cy="63280"/>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3" name="Rectangle 102"/>
          <p:cNvSpPr/>
          <p:nvPr/>
        </p:nvSpPr>
        <p:spPr bwMode="auto">
          <a:xfrm>
            <a:off x="10334078" y="2849876"/>
            <a:ext cx="1186948" cy="215984"/>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nvGrpSpPr>
          <p:cNvPr id="11" name="Group 10"/>
          <p:cNvGrpSpPr/>
          <p:nvPr/>
        </p:nvGrpSpPr>
        <p:grpSpPr>
          <a:xfrm>
            <a:off x="10106536" y="1690688"/>
            <a:ext cx="1644019" cy="3336086"/>
            <a:chOff x="12127843" y="2028825"/>
            <a:chExt cx="1972823" cy="4003303"/>
          </a:xfrm>
        </p:grpSpPr>
        <p:sp>
          <p:nvSpPr>
            <p:cNvPr id="100" name="Rectangle 99"/>
            <p:cNvSpPr/>
            <p:nvPr/>
          </p:nvSpPr>
          <p:spPr bwMode="auto">
            <a:xfrm>
              <a:off x="12127843" y="2028825"/>
              <a:ext cx="273050" cy="1682526"/>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1" name="Rectangle 100"/>
            <p:cNvSpPr/>
            <p:nvPr/>
          </p:nvSpPr>
          <p:spPr bwMode="auto">
            <a:xfrm>
              <a:off x="12176587" y="3747757"/>
              <a:ext cx="1567550" cy="259181"/>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4" name="Rectangle 103"/>
            <p:cNvSpPr/>
            <p:nvPr/>
          </p:nvSpPr>
          <p:spPr bwMode="auto">
            <a:xfrm>
              <a:off x="13471087" y="4000500"/>
              <a:ext cx="273050" cy="2031628"/>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5" name="Rectangle 104"/>
            <p:cNvSpPr/>
            <p:nvPr/>
          </p:nvSpPr>
          <p:spPr bwMode="auto">
            <a:xfrm>
              <a:off x="13138461" y="4000500"/>
              <a:ext cx="273050" cy="2031628"/>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6" name="Rectangle 105"/>
            <p:cNvSpPr/>
            <p:nvPr/>
          </p:nvSpPr>
          <p:spPr bwMode="auto">
            <a:xfrm>
              <a:off x="12798437" y="4000500"/>
              <a:ext cx="273050" cy="2031628"/>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7" name="Rectangle 106"/>
            <p:cNvSpPr/>
            <p:nvPr/>
          </p:nvSpPr>
          <p:spPr bwMode="auto">
            <a:xfrm>
              <a:off x="12468237" y="4000500"/>
              <a:ext cx="273050" cy="2031628"/>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8" name="Rectangle 107"/>
            <p:cNvSpPr/>
            <p:nvPr/>
          </p:nvSpPr>
          <p:spPr bwMode="auto">
            <a:xfrm>
              <a:off x="12465074" y="2718384"/>
              <a:ext cx="1029398" cy="259181"/>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09" name="Rectangle 108"/>
            <p:cNvSpPr/>
            <p:nvPr/>
          </p:nvSpPr>
          <p:spPr bwMode="auto">
            <a:xfrm>
              <a:off x="12468238" y="2397597"/>
              <a:ext cx="670223" cy="259181"/>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10" name="Rectangle 109"/>
            <p:cNvSpPr/>
            <p:nvPr/>
          </p:nvSpPr>
          <p:spPr bwMode="auto">
            <a:xfrm>
              <a:off x="12457355" y="3080413"/>
              <a:ext cx="1367875" cy="259181"/>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11" name="Rectangle 110"/>
            <p:cNvSpPr/>
            <p:nvPr/>
          </p:nvSpPr>
          <p:spPr bwMode="auto">
            <a:xfrm>
              <a:off x="12468238" y="2028825"/>
              <a:ext cx="273050" cy="367150"/>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12" name="Rectangle 111"/>
            <p:cNvSpPr/>
            <p:nvPr/>
          </p:nvSpPr>
          <p:spPr bwMode="auto">
            <a:xfrm>
              <a:off x="12798437" y="2046509"/>
              <a:ext cx="273050" cy="367150"/>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14" name="Rectangle 113"/>
            <p:cNvSpPr/>
            <p:nvPr/>
          </p:nvSpPr>
          <p:spPr bwMode="auto">
            <a:xfrm>
              <a:off x="13825230" y="3352164"/>
              <a:ext cx="273050" cy="2679963"/>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15" name="Rectangle 114"/>
            <p:cNvSpPr/>
            <p:nvPr/>
          </p:nvSpPr>
          <p:spPr bwMode="auto">
            <a:xfrm>
              <a:off x="13827616" y="2046509"/>
              <a:ext cx="273050" cy="970232"/>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16" name="Rectangle 115"/>
            <p:cNvSpPr/>
            <p:nvPr/>
          </p:nvSpPr>
          <p:spPr bwMode="auto">
            <a:xfrm>
              <a:off x="13494472" y="2046509"/>
              <a:ext cx="273050" cy="1031173"/>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17" name="Rectangle 116"/>
            <p:cNvSpPr/>
            <p:nvPr/>
          </p:nvSpPr>
          <p:spPr bwMode="auto">
            <a:xfrm>
              <a:off x="13145899" y="2028825"/>
              <a:ext cx="273050" cy="672749"/>
            </a:xfrm>
            <a:prstGeom prst="rect">
              <a:avLst/>
            </a:prstGeom>
            <a:solidFill>
              <a:srgbClr val="0D19FF">
                <a:alpha val="29020"/>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sp>
        <p:nvSpPr>
          <p:cNvPr id="15" name="Freeform 14"/>
          <p:cNvSpPr/>
          <p:nvPr/>
        </p:nvSpPr>
        <p:spPr bwMode="auto">
          <a:xfrm>
            <a:off x="3886200" y="1651000"/>
            <a:ext cx="2266950" cy="3441700"/>
          </a:xfrm>
          <a:custGeom>
            <a:avLst/>
            <a:gdLst>
              <a:gd name="connsiteX0" fmla="*/ 7620 w 2720340"/>
              <a:gd name="connsiteY0" fmla="*/ 0 h 4130040"/>
              <a:gd name="connsiteX1" fmla="*/ 1417320 w 2720340"/>
              <a:gd name="connsiteY1" fmla="*/ 0 h 4130040"/>
              <a:gd name="connsiteX2" fmla="*/ 2720340 w 2720340"/>
              <a:gd name="connsiteY2" fmla="*/ 4130040 h 4130040"/>
              <a:gd name="connsiteX3" fmla="*/ 0 w 2720340"/>
              <a:gd name="connsiteY3" fmla="*/ 4130040 h 4130040"/>
            </a:gdLst>
            <a:ahLst/>
            <a:cxnLst>
              <a:cxn ang="0">
                <a:pos x="connsiteX0" y="connsiteY0"/>
              </a:cxn>
              <a:cxn ang="0">
                <a:pos x="connsiteX1" y="connsiteY1"/>
              </a:cxn>
              <a:cxn ang="0">
                <a:pos x="connsiteX2" y="connsiteY2"/>
              </a:cxn>
              <a:cxn ang="0">
                <a:pos x="connsiteX3" y="connsiteY3"/>
              </a:cxn>
            </a:cxnLst>
            <a:rect l="l" t="t" r="r" b="b"/>
            <a:pathLst>
              <a:path w="2720340" h="4130040">
                <a:moveTo>
                  <a:pt x="7620" y="0"/>
                </a:moveTo>
                <a:lnTo>
                  <a:pt x="1417320" y="0"/>
                </a:lnTo>
                <a:lnTo>
                  <a:pt x="2720340" y="4130040"/>
                </a:lnTo>
                <a:lnTo>
                  <a:pt x="0" y="4130040"/>
                </a:lnTo>
              </a:path>
            </a:pathLst>
          </a:custGeom>
          <a:solidFill>
            <a:srgbClr val="FF0000">
              <a:alpha val="34902"/>
            </a:srgbClr>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20" name="Freeform 19"/>
          <p:cNvSpPr/>
          <p:nvPr/>
        </p:nvSpPr>
        <p:spPr bwMode="auto">
          <a:xfrm>
            <a:off x="5060950" y="1644650"/>
            <a:ext cx="2266950" cy="3448050"/>
          </a:xfrm>
          <a:custGeom>
            <a:avLst/>
            <a:gdLst>
              <a:gd name="connsiteX0" fmla="*/ 0 w 2720340"/>
              <a:gd name="connsiteY0" fmla="*/ 0 h 4137660"/>
              <a:gd name="connsiteX1" fmla="*/ 1303020 w 2720340"/>
              <a:gd name="connsiteY1" fmla="*/ 4137660 h 4137660"/>
              <a:gd name="connsiteX2" fmla="*/ 2720340 w 2720340"/>
              <a:gd name="connsiteY2" fmla="*/ 4137660 h 4137660"/>
              <a:gd name="connsiteX3" fmla="*/ 2720340 w 2720340"/>
              <a:gd name="connsiteY3" fmla="*/ 7620 h 4137660"/>
              <a:gd name="connsiteX4" fmla="*/ 137160 w 2720340"/>
              <a:gd name="connsiteY4" fmla="*/ 7620 h 413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340" h="4137660">
                <a:moveTo>
                  <a:pt x="0" y="0"/>
                </a:moveTo>
                <a:lnTo>
                  <a:pt x="1303020" y="4137660"/>
                </a:lnTo>
                <a:lnTo>
                  <a:pt x="2720340" y="4137660"/>
                </a:lnTo>
                <a:lnTo>
                  <a:pt x="2720340" y="7620"/>
                </a:lnTo>
                <a:lnTo>
                  <a:pt x="137160" y="7620"/>
                </a:lnTo>
              </a:path>
            </a:pathLst>
          </a:custGeom>
          <a:solidFill>
            <a:srgbClr val="0D19FF">
              <a:alpha val="34118"/>
            </a:srgbClr>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18" name="TextBox 117"/>
          <p:cNvSpPr txBox="1"/>
          <p:nvPr/>
        </p:nvSpPr>
        <p:spPr>
          <a:xfrm>
            <a:off x="4248434" y="5223132"/>
            <a:ext cx="2847585" cy="323165"/>
          </a:xfrm>
          <a:prstGeom prst="rect">
            <a:avLst/>
          </a:prstGeom>
          <a:noFill/>
        </p:spPr>
        <p:txBody>
          <a:bodyPr wrap="square" rtlCol="0">
            <a:spAutoFit/>
          </a:bodyPr>
          <a:lstStyle/>
          <a:p>
            <a:pPr algn="ctr"/>
            <a:r>
              <a:rPr lang="en-US" sz="1500" dirty="0"/>
              <a:t>Integral lines ending at </a:t>
            </a:r>
            <a:r>
              <a:rPr lang="en-US" sz="1500" i="1" dirty="0"/>
              <a:t>p</a:t>
            </a:r>
            <a:endParaRPr lang="en-US" sz="1500" dirty="0"/>
          </a:p>
        </p:txBody>
      </p:sp>
      <mc:AlternateContent xmlns:mc="http://schemas.openxmlformats.org/markup-compatibility/2006" xmlns:a14="http://schemas.microsoft.com/office/drawing/2010/main">
        <mc:Choice Requires="a14">
          <p:sp>
            <p:nvSpPr>
              <p:cNvPr id="119" name="Rectangle 118"/>
              <p:cNvSpPr/>
              <p:nvPr/>
            </p:nvSpPr>
            <p:spPr>
              <a:xfrm>
                <a:off x="8451480" y="5195362"/>
                <a:ext cx="3421492" cy="323165"/>
              </a:xfrm>
              <a:prstGeom prst="rect">
                <a:avLst/>
              </a:prstGeom>
            </p:spPr>
            <p:txBody>
              <a:bodyPr wrap="square">
                <a:spAutoFit/>
              </a:bodyPr>
              <a:lstStyle/>
              <a:p>
                <a:pPr algn="ctr"/>
                <a:r>
                  <a:rPr lang="en-US" sz="1500" dirty="0"/>
                  <a:t>paths originating at </a:t>
                </a:r>
                <a14:m>
                  <m:oMath xmlns:m="http://schemas.openxmlformats.org/officeDocument/2006/math">
                    <m:r>
                      <m:rPr>
                        <m:sty m:val="p"/>
                      </m:rPr>
                      <a:rPr lang="en-US" sz="1500" i="1">
                        <a:latin typeface="Cambria Math"/>
                      </a:rPr>
                      <m:t>α</m:t>
                    </m:r>
                  </m:oMath>
                </a14:m>
                <a:endParaRPr lang="en-US" sz="1500" dirty="0"/>
              </a:p>
            </p:txBody>
          </p:sp>
        </mc:Choice>
        <mc:Fallback xmlns="">
          <p:sp>
            <p:nvSpPr>
              <p:cNvPr id="119" name="Rectangle 118"/>
              <p:cNvSpPr>
                <a:spLocks noRot="1" noChangeAspect="1" noMove="1" noResize="1" noEditPoints="1" noAdjustHandles="1" noChangeArrowheads="1" noChangeShapeType="1" noTextEdit="1"/>
              </p:cNvSpPr>
              <p:nvPr/>
            </p:nvSpPr>
            <p:spPr>
              <a:xfrm>
                <a:off x="8451480" y="5195362"/>
                <a:ext cx="3421492" cy="323165"/>
              </a:xfrm>
              <a:prstGeom prst="rect">
                <a:avLst/>
              </a:prstGeom>
              <a:blipFill>
                <a:blip r:embed="rId6"/>
                <a:stretch>
                  <a:fillRect b="-18519"/>
                </a:stretch>
              </a:blipFill>
            </p:spPr>
            <p:txBody>
              <a:bodyPr/>
              <a:lstStyle/>
              <a:p>
                <a:r>
                  <a:rPr lang="en-US">
                    <a:noFill/>
                  </a:rPr>
                  <a:t> </a:t>
                </a:r>
              </a:p>
            </p:txBody>
          </p:sp>
        </mc:Fallback>
      </mc:AlternateContent>
      <p:sp>
        <p:nvSpPr>
          <p:cNvPr id="21" name="Rectangle 20"/>
          <p:cNvSpPr/>
          <p:nvPr/>
        </p:nvSpPr>
        <p:spPr bwMode="auto">
          <a:xfrm>
            <a:off x="3886200" y="1651000"/>
            <a:ext cx="3441700" cy="3444763"/>
          </a:xfrm>
          <a:prstGeom prst="rect">
            <a:avLst/>
          </a:prstGeom>
          <a:noFill/>
          <a:ln w="28575" cap="flat" cmpd="sng" algn="ctr">
            <a:solidFill>
              <a:srgbClr val="00FF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cxnSp>
        <p:nvCxnSpPr>
          <p:cNvPr id="23" name="Straight Connector 22"/>
          <p:cNvCxnSpPr/>
          <p:nvPr/>
        </p:nvCxnSpPr>
        <p:spPr bwMode="auto">
          <a:xfrm>
            <a:off x="5060950" y="1644650"/>
            <a:ext cx="1090333" cy="3435350"/>
          </a:xfrm>
          <a:prstGeom prst="line">
            <a:avLst/>
          </a:prstGeom>
          <a:solidFill>
            <a:schemeClr val="accent1"/>
          </a:solidFill>
          <a:ln w="38100" cap="flat" cmpd="sng" algn="ctr">
            <a:solidFill>
              <a:srgbClr val="DA10D0"/>
            </a:solidFill>
            <a:prstDash val="solid"/>
            <a:round/>
            <a:headEnd type="none" w="med" len="med"/>
            <a:tailEnd type="none" w="med" len="med"/>
          </a:ln>
          <a:effectLst/>
        </p:spPr>
      </p:cxnSp>
      <p:grpSp>
        <p:nvGrpSpPr>
          <p:cNvPr id="121" name="Group 120"/>
          <p:cNvGrpSpPr/>
          <p:nvPr/>
        </p:nvGrpSpPr>
        <p:grpSpPr>
          <a:xfrm>
            <a:off x="3837327" y="1602216"/>
            <a:ext cx="3545765" cy="3537170"/>
            <a:chOff x="4604792" y="1922659"/>
            <a:chExt cx="4254918" cy="4244604"/>
          </a:xfrm>
        </p:grpSpPr>
        <p:sp>
          <p:nvSpPr>
            <p:cNvPr id="122" name="Oval 121"/>
            <p:cNvSpPr/>
            <p:nvPr/>
          </p:nvSpPr>
          <p:spPr bwMode="auto">
            <a:xfrm>
              <a:off x="8445673" y="3445233"/>
              <a:ext cx="121068" cy="119934"/>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23" name="Oval 122"/>
            <p:cNvSpPr/>
            <p:nvPr/>
          </p:nvSpPr>
          <p:spPr bwMode="auto">
            <a:xfrm>
              <a:off x="8729117" y="6045558"/>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24" name="Oval 123"/>
            <p:cNvSpPr/>
            <p:nvPr/>
          </p:nvSpPr>
          <p:spPr bwMode="auto">
            <a:xfrm>
              <a:off x="4609554" y="1925995"/>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25" name="Oval 124"/>
            <p:cNvSpPr/>
            <p:nvPr/>
          </p:nvSpPr>
          <p:spPr bwMode="auto">
            <a:xfrm>
              <a:off x="4614317" y="4578708"/>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26" name="Oval 125"/>
            <p:cNvSpPr/>
            <p:nvPr/>
          </p:nvSpPr>
          <p:spPr bwMode="auto">
            <a:xfrm>
              <a:off x="5071517" y="6047329"/>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27" name="Oval 126"/>
            <p:cNvSpPr/>
            <p:nvPr/>
          </p:nvSpPr>
          <p:spPr bwMode="auto">
            <a:xfrm>
              <a:off x="4604792" y="6036033"/>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28" name="Oval 127"/>
            <p:cNvSpPr/>
            <p:nvPr/>
          </p:nvSpPr>
          <p:spPr bwMode="auto">
            <a:xfrm>
              <a:off x="8716673" y="1925996"/>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29" name="Oval 128"/>
            <p:cNvSpPr/>
            <p:nvPr/>
          </p:nvSpPr>
          <p:spPr bwMode="auto">
            <a:xfrm>
              <a:off x="8321564" y="1925996"/>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30" name="Oval 129"/>
            <p:cNvSpPr/>
            <p:nvPr/>
          </p:nvSpPr>
          <p:spPr bwMode="auto">
            <a:xfrm>
              <a:off x="8738642" y="3378558"/>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31" name="Oval 130"/>
            <p:cNvSpPr/>
            <p:nvPr/>
          </p:nvSpPr>
          <p:spPr bwMode="auto">
            <a:xfrm>
              <a:off x="5076046" y="4432658"/>
              <a:ext cx="121068" cy="119934"/>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32" name="Oval 131"/>
            <p:cNvSpPr/>
            <p:nvPr/>
          </p:nvSpPr>
          <p:spPr bwMode="auto">
            <a:xfrm>
              <a:off x="5086164" y="1930758"/>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33" name="Oval 132"/>
            <p:cNvSpPr/>
            <p:nvPr/>
          </p:nvSpPr>
          <p:spPr bwMode="auto">
            <a:xfrm>
              <a:off x="6678918" y="3970414"/>
              <a:ext cx="121068" cy="119934"/>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134" name="Oval 133"/>
            <p:cNvSpPr/>
            <p:nvPr/>
          </p:nvSpPr>
          <p:spPr bwMode="auto">
            <a:xfrm>
              <a:off x="5855954" y="1922659"/>
              <a:ext cx="121068" cy="119934"/>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cxnSp>
        <p:nvCxnSpPr>
          <p:cNvPr id="135" name="Straight Connector 134"/>
          <p:cNvCxnSpPr>
            <a:endCxn id="134" idx="6"/>
          </p:cNvCxnSpPr>
          <p:nvPr/>
        </p:nvCxnSpPr>
        <p:spPr bwMode="auto">
          <a:xfrm flipH="1" flipV="1">
            <a:off x="4980852" y="1652189"/>
            <a:ext cx="88158" cy="399"/>
          </a:xfrm>
          <a:prstGeom prst="line">
            <a:avLst/>
          </a:prstGeom>
          <a:solidFill>
            <a:schemeClr val="accent1"/>
          </a:solidFill>
          <a:ln w="38100" cap="flat" cmpd="sng" algn="ctr">
            <a:solidFill>
              <a:srgbClr val="DA10D0"/>
            </a:solidFill>
            <a:prstDash val="solid"/>
            <a:round/>
            <a:headEnd type="none" w="med" len="med"/>
            <a:tailEnd type="none" w="med" len="med"/>
          </a:ln>
          <a:effectLst/>
        </p:spPr>
      </p:cxnSp>
      <p:cxnSp>
        <p:nvCxnSpPr>
          <p:cNvPr id="136" name="Straight Connector 135"/>
          <p:cNvCxnSpPr>
            <a:stCxn id="20" idx="2"/>
          </p:cNvCxnSpPr>
          <p:nvPr/>
        </p:nvCxnSpPr>
        <p:spPr bwMode="auto">
          <a:xfrm flipH="1" flipV="1">
            <a:off x="6150346" y="5064126"/>
            <a:ext cx="1177554" cy="28574"/>
          </a:xfrm>
          <a:prstGeom prst="line">
            <a:avLst/>
          </a:prstGeom>
          <a:solidFill>
            <a:schemeClr val="accent1"/>
          </a:solidFill>
          <a:ln w="38100" cap="flat" cmpd="sng" algn="ctr">
            <a:solidFill>
              <a:srgbClr val="DA10D0"/>
            </a:solidFill>
            <a:prstDash val="solid"/>
            <a:round/>
            <a:headEnd type="none" w="med" len="med"/>
            <a:tailEnd type="none" w="med" len="med"/>
          </a:ln>
          <a:effectLst/>
        </p:spPr>
      </p:cxnSp>
      <p:sp>
        <p:nvSpPr>
          <p:cNvPr id="137" name="Rectangle 136"/>
          <p:cNvSpPr/>
          <p:nvPr/>
        </p:nvSpPr>
        <p:spPr bwMode="auto">
          <a:xfrm>
            <a:off x="8378165" y="1681235"/>
            <a:ext cx="3385211" cy="3374953"/>
          </a:xfrm>
          <a:prstGeom prst="rect">
            <a:avLst/>
          </a:prstGeom>
          <a:noFill/>
          <a:ln w="28575" cap="flat" cmpd="sng" algn="ctr">
            <a:solidFill>
              <a:srgbClr val="00FF00">
                <a:alpha val="38824"/>
              </a:srgb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cxnSp>
        <p:nvCxnSpPr>
          <p:cNvPr id="27" name="Straight Connector 26"/>
          <p:cNvCxnSpPr/>
          <p:nvPr/>
        </p:nvCxnSpPr>
        <p:spPr bwMode="auto">
          <a:xfrm flipV="1">
            <a:off x="9287864" y="1708910"/>
            <a:ext cx="784715" cy="13048"/>
          </a:xfrm>
          <a:prstGeom prst="line">
            <a:avLst/>
          </a:prstGeom>
          <a:solidFill>
            <a:schemeClr val="accent1"/>
          </a:solidFill>
          <a:ln w="38100" cap="flat" cmpd="sng" algn="ctr">
            <a:solidFill>
              <a:srgbClr val="DA10D0"/>
            </a:solidFill>
            <a:prstDash val="solid"/>
            <a:round/>
            <a:headEnd type="none" w="med" len="med"/>
            <a:tailEnd type="none" w="med" len="med"/>
          </a:ln>
          <a:effectLst/>
        </p:spPr>
      </p:cxnSp>
      <p:cxnSp>
        <p:nvCxnSpPr>
          <p:cNvPr id="140" name="Straight Connector 139"/>
          <p:cNvCxnSpPr>
            <a:endCxn id="60" idx="0"/>
          </p:cNvCxnSpPr>
          <p:nvPr/>
        </p:nvCxnSpPr>
        <p:spPr bwMode="auto">
          <a:xfrm flipH="1">
            <a:off x="10072580" y="1697212"/>
            <a:ext cx="12532" cy="1402353"/>
          </a:xfrm>
          <a:prstGeom prst="line">
            <a:avLst/>
          </a:prstGeom>
          <a:solidFill>
            <a:schemeClr val="accent1"/>
          </a:solidFill>
          <a:ln w="38100" cap="flat" cmpd="sng" algn="ctr">
            <a:solidFill>
              <a:srgbClr val="DA10D0"/>
            </a:solidFill>
            <a:prstDash val="solid"/>
            <a:round/>
            <a:headEnd type="none" w="med" len="med"/>
            <a:tailEnd type="none" w="med" len="med"/>
          </a:ln>
          <a:effectLst/>
        </p:spPr>
      </p:cxnSp>
      <p:cxnSp>
        <p:nvCxnSpPr>
          <p:cNvPr id="142" name="Straight Connector 141"/>
          <p:cNvCxnSpPr/>
          <p:nvPr/>
        </p:nvCxnSpPr>
        <p:spPr bwMode="auto">
          <a:xfrm flipH="1">
            <a:off x="10365722" y="3361014"/>
            <a:ext cx="12532" cy="1665759"/>
          </a:xfrm>
          <a:prstGeom prst="line">
            <a:avLst/>
          </a:prstGeom>
          <a:solidFill>
            <a:schemeClr val="accent1"/>
          </a:solidFill>
          <a:ln w="38100" cap="flat" cmpd="sng" algn="ctr">
            <a:solidFill>
              <a:srgbClr val="DA10D0"/>
            </a:solidFill>
            <a:prstDash val="solid"/>
            <a:round/>
            <a:headEnd type="none" w="med" len="med"/>
            <a:tailEnd type="none" w="med" len="med"/>
          </a:ln>
          <a:effectLst/>
        </p:spPr>
      </p:cxnSp>
      <p:cxnSp>
        <p:nvCxnSpPr>
          <p:cNvPr id="144" name="Straight Connector 143"/>
          <p:cNvCxnSpPr>
            <a:endCxn id="114" idx="2"/>
          </p:cNvCxnSpPr>
          <p:nvPr/>
        </p:nvCxnSpPr>
        <p:spPr bwMode="auto">
          <a:xfrm>
            <a:off x="10390198" y="5024815"/>
            <a:ext cx="1244598" cy="1958"/>
          </a:xfrm>
          <a:prstGeom prst="line">
            <a:avLst/>
          </a:prstGeom>
          <a:solidFill>
            <a:schemeClr val="accent1"/>
          </a:solidFill>
          <a:ln w="38100" cap="flat" cmpd="sng" algn="ctr">
            <a:solidFill>
              <a:srgbClr val="DA10D0"/>
            </a:solidFill>
            <a:prstDash val="solid"/>
            <a:round/>
            <a:headEnd type="none" w="med" len="med"/>
            <a:tailEnd type="none" w="med" len="med"/>
          </a:ln>
          <a:effectLst/>
        </p:spPr>
      </p:cxnSp>
      <p:cxnSp>
        <p:nvCxnSpPr>
          <p:cNvPr id="148" name="Straight Connector 147"/>
          <p:cNvCxnSpPr/>
          <p:nvPr/>
        </p:nvCxnSpPr>
        <p:spPr bwMode="auto">
          <a:xfrm flipH="1">
            <a:off x="10085112" y="3365706"/>
            <a:ext cx="280610" cy="7676"/>
          </a:xfrm>
          <a:prstGeom prst="line">
            <a:avLst/>
          </a:prstGeom>
          <a:solidFill>
            <a:schemeClr val="accent1"/>
          </a:solidFill>
          <a:ln w="38100" cap="flat" cmpd="sng" algn="ctr">
            <a:solidFill>
              <a:srgbClr val="DA10D0"/>
            </a:solidFill>
            <a:prstDash val="solid"/>
            <a:round/>
            <a:headEnd type="none" w="med" len="med"/>
            <a:tailEnd type="none" w="med" len="med"/>
          </a:ln>
          <a:effectLst/>
        </p:spPr>
      </p:cxnSp>
      <p:grpSp>
        <p:nvGrpSpPr>
          <p:cNvPr id="8" name="Group 7"/>
          <p:cNvGrpSpPr/>
          <p:nvPr/>
        </p:nvGrpSpPr>
        <p:grpSpPr>
          <a:xfrm>
            <a:off x="8318432" y="1610248"/>
            <a:ext cx="3491857" cy="3485515"/>
            <a:chOff x="9982118" y="1932298"/>
            <a:chExt cx="4190228" cy="4182618"/>
          </a:xfrm>
        </p:grpSpPr>
        <p:sp>
          <p:nvSpPr>
            <p:cNvPr id="60" name="Rectangle 59"/>
            <p:cNvSpPr/>
            <p:nvPr/>
          </p:nvSpPr>
          <p:spPr bwMode="auto">
            <a:xfrm>
              <a:off x="12046348" y="3719478"/>
              <a:ext cx="81495" cy="3052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1" name="Rectangle 60"/>
            <p:cNvSpPr/>
            <p:nvPr/>
          </p:nvSpPr>
          <p:spPr bwMode="auto">
            <a:xfrm>
              <a:off x="14073534" y="3027376"/>
              <a:ext cx="81495" cy="3052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2" name="Rectangle 61"/>
            <p:cNvSpPr/>
            <p:nvPr/>
          </p:nvSpPr>
          <p:spPr bwMode="auto">
            <a:xfrm>
              <a:off x="10029349" y="4408426"/>
              <a:ext cx="81495" cy="3052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3" name="Rectangle 62"/>
            <p:cNvSpPr/>
            <p:nvPr/>
          </p:nvSpPr>
          <p:spPr bwMode="auto">
            <a:xfrm rot="5400000">
              <a:off x="10529769" y="5923266"/>
              <a:ext cx="82788" cy="300512"/>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4" name="Rectangle 63"/>
            <p:cNvSpPr/>
            <p:nvPr/>
          </p:nvSpPr>
          <p:spPr bwMode="auto">
            <a:xfrm rot="5400000">
              <a:off x="10529769" y="1854858"/>
              <a:ext cx="82788" cy="300512"/>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5" name="Rectangle 64"/>
            <p:cNvSpPr/>
            <p:nvPr/>
          </p:nvSpPr>
          <p:spPr bwMode="auto">
            <a:xfrm>
              <a:off x="10473116" y="4461463"/>
              <a:ext cx="196095" cy="19920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6" name="Rectangle 65"/>
            <p:cNvSpPr/>
            <p:nvPr/>
          </p:nvSpPr>
          <p:spPr bwMode="auto">
            <a:xfrm>
              <a:off x="13825230" y="3080413"/>
              <a:ext cx="196095" cy="19920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67" name="Oval 66"/>
            <p:cNvSpPr/>
            <p:nvPr/>
          </p:nvSpPr>
          <p:spPr bwMode="auto">
            <a:xfrm>
              <a:off x="9982118" y="1932298"/>
              <a:ext cx="143359" cy="145633"/>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1" name="Oval 70"/>
            <p:cNvSpPr/>
            <p:nvPr/>
          </p:nvSpPr>
          <p:spPr bwMode="auto">
            <a:xfrm>
              <a:off x="14028987" y="5969283"/>
              <a:ext cx="143359" cy="145633"/>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6" name="Oval 75"/>
            <p:cNvSpPr/>
            <p:nvPr/>
          </p:nvSpPr>
          <p:spPr bwMode="auto">
            <a:xfrm>
              <a:off x="9998417" y="5969283"/>
              <a:ext cx="143359" cy="145633"/>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sp>
          <p:nvSpPr>
            <p:cNvPr id="78" name="Oval 77"/>
            <p:cNvSpPr/>
            <p:nvPr/>
          </p:nvSpPr>
          <p:spPr bwMode="auto">
            <a:xfrm>
              <a:off x="11002078" y="1932298"/>
              <a:ext cx="143359" cy="145633"/>
            </a:xfrm>
            <a:prstGeom prst="ellipse">
              <a:avLst/>
            </a:prstGeom>
            <a:solidFill>
              <a:srgbClr val="0D19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fontAlgn="base" hangingPunct="0">
                <a:spcBef>
                  <a:spcPct val="0"/>
                </a:spcBef>
                <a:spcAft>
                  <a:spcPct val="0"/>
                </a:spcAft>
              </a:pPr>
              <a:endParaRPr lang="en-US" sz="2000">
                <a:latin typeface="Arial" pitchFamily="-107" charset="0"/>
                <a:ea typeface="ＭＳ Ｐゴシック" pitchFamily="-107" charset="-128"/>
                <a:cs typeface="ＭＳ Ｐゴシック" pitchFamily="-107" charset="-128"/>
              </a:endParaRPr>
            </a:p>
          </p:txBody>
        </p:sp>
      </p:grpSp>
      <p:sp>
        <p:nvSpPr>
          <p:cNvPr id="141" name="TextBox 140">
            <a:extLst>
              <a:ext uri="{FF2B5EF4-FFF2-40B4-BE49-F238E27FC236}">
                <a16:creationId xmlns:a16="http://schemas.microsoft.com/office/drawing/2014/main" id="{B9999136-EC26-0F4C-B5CC-BBAE6AA5203E}"/>
              </a:ext>
            </a:extLst>
          </p:cNvPr>
          <p:cNvSpPr txBox="1"/>
          <p:nvPr/>
        </p:nvSpPr>
        <p:spPr>
          <a:xfrm>
            <a:off x="4958994" y="1266465"/>
            <a:ext cx="1394934" cy="400110"/>
          </a:xfrm>
          <a:prstGeom prst="rect">
            <a:avLst/>
          </a:prstGeom>
          <a:noFill/>
        </p:spPr>
        <p:txBody>
          <a:bodyPr wrap="none" rtlCol="0">
            <a:spAutoFit/>
          </a:bodyPr>
          <a:lstStyle/>
          <a:p>
            <a:r>
              <a:rPr lang="en-US" sz="2000" dirty="0">
                <a:solidFill>
                  <a:schemeClr val="accent1"/>
                </a:solidFill>
                <a:latin typeface="Candara" panose="020E0502030303020204" pitchFamily="34" charset="0"/>
              </a:rPr>
              <a:t>continuous</a:t>
            </a:r>
          </a:p>
        </p:txBody>
      </p:sp>
      <p:sp>
        <p:nvSpPr>
          <p:cNvPr id="143" name="TextBox 142">
            <a:extLst>
              <a:ext uri="{FF2B5EF4-FFF2-40B4-BE49-F238E27FC236}">
                <a16:creationId xmlns:a16="http://schemas.microsoft.com/office/drawing/2014/main" id="{D17FA3D8-D259-3A49-B1DC-C790ECC75AB7}"/>
              </a:ext>
            </a:extLst>
          </p:cNvPr>
          <p:cNvSpPr txBox="1"/>
          <p:nvPr/>
        </p:nvSpPr>
        <p:spPr>
          <a:xfrm>
            <a:off x="9623803" y="1283250"/>
            <a:ext cx="1074333" cy="400110"/>
          </a:xfrm>
          <a:prstGeom prst="rect">
            <a:avLst/>
          </a:prstGeom>
          <a:noFill/>
        </p:spPr>
        <p:txBody>
          <a:bodyPr wrap="none" rtlCol="0">
            <a:spAutoFit/>
          </a:bodyPr>
          <a:lstStyle/>
          <a:p>
            <a:r>
              <a:rPr lang="en-US" sz="2000" dirty="0">
                <a:solidFill>
                  <a:schemeClr val="accent1"/>
                </a:solidFill>
                <a:latin typeface="Candara" panose="020E0502030303020204" pitchFamily="34" charset="0"/>
              </a:rPr>
              <a:t>discrete</a:t>
            </a:r>
          </a:p>
        </p:txBody>
      </p:sp>
      <p:sp>
        <p:nvSpPr>
          <p:cNvPr id="145" name="Content Placeholder 2">
            <a:extLst>
              <a:ext uri="{FF2B5EF4-FFF2-40B4-BE49-F238E27FC236}">
                <a16:creationId xmlns:a16="http://schemas.microsoft.com/office/drawing/2014/main" id="{86B9615F-F458-FE4A-A9EA-82BF2B106222}"/>
              </a:ext>
            </a:extLst>
          </p:cNvPr>
          <p:cNvSpPr>
            <a:spLocks noGrp="1"/>
          </p:cNvSpPr>
          <p:nvPr>
            <p:ph idx="1"/>
          </p:nvPr>
        </p:nvSpPr>
        <p:spPr>
          <a:xfrm>
            <a:off x="220980" y="1469008"/>
            <a:ext cx="11750040" cy="4803775"/>
          </a:xfrm>
        </p:spPr>
        <p:txBody>
          <a:bodyPr>
            <a:normAutofit/>
          </a:bodyPr>
          <a:lstStyle/>
          <a:p>
            <a:r>
              <a:rPr lang="en-US" dirty="0"/>
              <a:t>Values at cells</a:t>
            </a:r>
          </a:p>
          <a:p>
            <a:r>
              <a:rPr lang="en-US" dirty="0"/>
              <a:t>Gradients are </a:t>
            </a:r>
            <a:br>
              <a:rPr lang="en-US" dirty="0"/>
            </a:br>
            <a:r>
              <a:rPr lang="en-US" dirty="0"/>
              <a:t>“pairings” of cells</a:t>
            </a:r>
          </a:p>
          <a:p>
            <a:r>
              <a:rPr lang="en-US" dirty="0"/>
              <a:t>Critical points are </a:t>
            </a:r>
            <a:br>
              <a:rPr lang="en-US" dirty="0"/>
            </a:br>
            <a:r>
              <a:rPr lang="en-US" dirty="0"/>
              <a:t>unpaired cells</a:t>
            </a:r>
          </a:p>
          <a:p>
            <a:r>
              <a:rPr lang="en-US" dirty="0"/>
              <a:t>Integral lines are </a:t>
            </a:r>
            <a:br>
              <a:rPr lang="en-US" dirty="0"/>
            </a:br>
            <a:r>
              <a:rPr lang="en-US" dirty="0"/>
              <a:t>paths of paired </a:t>
            </a:r>
            <a:br>
              <a:rPr lang="en-US" dirty="0"/>
            </a:br>
            <a:r>
              <a:rPr lang="en-US" dirty="0"/>
              <a:t>cells</a:t>
            </a:r>
          </a:p>
          <a:p>
            <a:endParaRPr lang="en-US" dirty="0"/>
          </a:p>
          <a:p>
            <a:endParaRPr lang="en-US" dirty="0"/>
          </a:p>
          <a:p>
            <a:r>
              <a:rPr lang="en-US" dirty="0"/>
              <a:t>Topological decomposition can be computed consistently via graph traversals</a:t>
            </a:r>
          </a:p>
        </p:txBody>
      </p:sp>
    </p:spTree>
    <p:extLst>
      <p:ext uri="{BB962C8B-B14F-4D97-AF65-F5344CB8AC3E}">
        <p14:creationId xmlns:p14="http://schemas.microsoft.com/office/powerpoint/2010/main" val="4257617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ontent Placeholder 2">
            <a:extLst>
              <a:ext uri="{FF2B5EF4-FFF2-40B4-BE49-F238E27FC236}">
                <a16:creationId xmlns:a16="http://schemas.microsoft.com/office/drawing/2014/main" id="{86B9615F-F458-FE4A-A9EA-82BF2B106222}"/>
              </a:ext>
            </a:extLst>
          </p:cNvPr>
          <p:cNvSpPr>
            <a:spLocks noGrp="1"/>
          </p:cNvSpPr>
          <p:nvPr>
            <p:ph idx="1"/>
          </p:nvPr>
        </p:nvSpPr>
        <p:spPr>
          <a:xfrm>
            <a:off x="220980" y="1469008"/>
            <a:ext cx="11750040" cy="4803775"/>
          </a:xfrm>
        </p:spPr>
        <p:txBody>
          <a:bodyPr>
            <a:normAutofit/>
          </a:bodyPr>
          <a:lstStyle/>
          <a:p>
            <a:r>
              <a:rPr lang="en-US" dirty="0"/>
              <a:t>Values at cells</a:t>
            </a:r>
          </a:p>
          <a:p>
            <a:r>
              <a:rPr lang="en-US" dirty="0"/>
              <a:t>Gradients are </a:t>
            </a:r>
            <a:br>
              <a:rPr lang="en-US" dirty="0"/>
            </a:br>
            <a:r>
              <a:rPr lang="en-US" dirty="0"/>
              <a:t>“pairings” of cells</a:t>
            </a:r>
          </a:p>
          <a:p>
            <a:r>
              <a:rPr lang="en-US" dirty="0"/>
              <a:t>Critical points are </a:t>
            </a:r>
            <a:br>
              <a:rPr lang="en-US" dirty="0"/>
            </a:br>
            <a:r>
              <a:rPr lang="en-US" dirty="0"/>
              <a:t>unpaired cells</a:t>
            </a:r>
          </a:p>
          <a:p>
            <a:r>
              <a:rPr lang="en-US" dirty="0"/>
              <a:t>Integral lines are </a:t>
            </a:r>
            <a:br>
              <a:rPr lang="en-US" dirty="0"/>
            </a:br>
            <a:r>
              <a:rPr lang="en-US" dirty="0"/>
              <a:t>paths of paired </a:t>
            </a:r>
            <a:br>
              <a:rPr lang="en-US" dirty="0"/>
            </a:br>
            <a:r>
              <a:rPr lang="en-US" dirty="0"/>
              <a:t>cells</a:t>
            </a:r>
          </a:p>
          <a:p>
            <a:endParaRPr lang="en-US" dirty="0"/>
          </a:p>
          <a:p>
            <a:endParaRPr lang="en-US" dirty="0"/>
          </a:p>
          <a:p>
            <a:r>
              <a:rPr lang="en-US" dirty="0"/>
              <a:t>Topological decomposition can be computed consistently via graph traversals</a:t>
            </a:r>
          </a:p>
        </p:txBody>
      </p:sp>
      <p:sp>
        <p:nvSpPr>
          <p:cNvPr id="5121" name="Title 1"/>
          <p:cNvSpPr>
            <a:spLocks noGrp="1"/>
          </p:cNvSpPr>
          <p:nvPr>
            <p:ph type="title"/>
          </p:nvPr>
        </p:nvSpPr>
        <p:spPr/>
        <p:txBody>
          <a:bodyPr/>
          <a:lstStyle/>
          <a:p>
            <a:r>
              <a:rPr lang="en-US" dirty="0"/>
              <a:t>Discrete representations enable consistent analysis</a:t>
            </a:r>
          </a:p>
        </p:txBody>
      </p:sp>
      <p:sp>
        <p:nvSpPr>
          <p:cNvPr id="141" name="TextBox 140">
            <a:extLst>
              <a:ext uri="{FF2B5EF4-FFF2-40B4-BE49-F238E27FC236}">
                <a16:creationId xmlns:a16="http://schemas.microsoft.com/office/drawing/2014/main" id="{B9999136-EC26-0F4C-B5CC-BBAE6AA5203E}"/>
              </a:ext>
            </a:extLst>
          </p:cNvPr>
          <p:cNvSpPr txBox="1"/>
          <p:nvPr/>
        </p:nvSpPr>
        <p:spPr>
          <a:xfrm>
            <a:off x="4958994" y="1266465"/>
            <a:ext cx="1394934" cy="400110"/>
          </a:xfrm>
          <a:prstGeom prst="rect">
            <a:avLst/>
          </a:prstGeom>
          <a:noFill/>
        </p:spPr>
        <p:txBody>
          <a:bodyPr wrap="none" rtlCol="0">
            <a:spAutoFit/>
          </a:bodyPr>
          <a:lstStyle/>
          <a:p>
            <a:r>
              <a:rPr lang="en-US" sz="2000" dirty="0">
                <a:solidFill>
                  <a:schemeClr val="accent1"/>
                </a:solidFill>
                <a:latin typeface="Candara" panose="020E0502030303020204" pitchFamily="34" charset="0"/>
              </a:rPr>
              <a:t>continuous</a:t>
            </a:r>
          </a:p>
        </p:txBody>
      </p:sp>
      <p:pic>
        <p:nvPicPr>
          <p:cNvPr id="138" name="Picture 2" descr="C:\Users\jediati\Desktop\newtest\testmscvisus\Release\im0.bmp">
            <a:extLst>
              <a:ext uri="{FF2B5EF4-FFF2-40B4-BE49-F238E27FC236}">
                <a16:creationId xmlns:a16="http://schemas.microsoft.com/office/drawing/2014/main" id="{321C4B55-30EA-5F4B-97E2-43AFDC0EB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231" y="1610248"/>
            <a:ext cx="3619500" cy="3510915"/>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45">
            <a:extLst>
              <a:ext uri="{FF2B5EF4-FFF2-40B4-BE49-F238E27FC236}">
                <a16:creationId xmlns:a16="http://schemas.microsoft.com/office/drawing/2014/main" id="{55FC8CEA-D802-9946-AADF-D897705D7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8252686" y="1653218"/>
            <a:ext cx="3478871" cy="3478871"/>
          </a:xfrm>
          <a:prstGeom prst="rect">
            <a:avLst/>
          </a:prstGeom>
        </p:spPr>
      </p:pic>
      <p:sp>
        <p:nvSpPr>
          <p:cNvPr id="147" name="TextBox 146">
            <a:extLst>
              <a:ext uri="{FF2B5EF4-FFF2-40B4-BE49-F238E27FC236}">
                <a16:creationId xmlns:a16="http://schemas.microsoft.com/office/drawing/2014/main" id="{7D458CF0-DDF1-5244-8CDB-550893CBD515}"/>
              </a:ext>
            </a:extLst>
          </p:cNvPr>
          <p:cNvSpPr txBox="1"/>
          <p:nvPr/>
        </p:nvSpPr>
        <p:spPr>
          <a:xfrm>
            <a:off x="9623803" y="1283250"/>
            <a:ext cx="1074333" cy="400110"/>
          </a:xfrm>
          <a:prstGeom prst="rect">
            <a:avLst/>
          </a:prstGeom>
          <a:noFill/>
        </p:spPr>
        <p:txBody>
          <a:bodyPr wrap="none" rtlCol="0">
            <a:spAutoFit/>
          </a:bodyPr>
          <a:lstStyle/>
          <a:p>
            <a:r>
              <a:rPr lang="en-US" sz="2000" dirty="0">
                <a:solidFill>
                  <a:schemeClr val="accent1"/>
                </a:solidFill>
                <a:latin typeface="Candara" panose="020E0502030303020204" pitchFamily="34" charset="0"/>
              </a:rPr>
              <a:t>discrete</a:t>
            </a:r>
          </a:p>
        </p:txBody>
      </p:sp>
    </p:spTree>
    <p:extLst>
      <p:ext uri="{BB962C8B-B14F-4D97-AF65-F5344CB8AC3E}">
        <p14:creationId xmlns:p14="http://schemas.microsoft.com/office/powerpoint/2010/main" val="1529913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77314-BD76-0648-ACD4-629636210BA4}"/>
              </a:ext>
            </a:extLst>
          </p:cNvPr>
          <p:cNvSpPr>
            <a:spLocks noGrp="1"/>
          </p:cNvSpPr>
          <p:nvPr>
            <p:ph type="title"/>
          </p:nvPr>
        </p:nvSpPr>
        <p:spPr/>
        <p:txBody>
          <a:bodyPr/>
          <a:lstStyle/>
          <a:p>
            <a:r>
              <a:rPr lang="en-US" dirty="0"/>
              <a:t>QTAIM analysis in TopoMS</a:t>
            </a:r>
          </a:p>
        </p:txBody>
      </p:sp>
      <p:sp>
        <p:nvSpPr>
          <p:cNvPr id="3" name="Content Placeholder 2">
            <a:extLst>
              <a:ext uri="{FF2B5EF4-FFF2-40B4-BE49-F238E27FC236}">
                <a16:creationId xmlns:a16="http://schemas.microsoft.com/office/drawing/2014/main" id="{C01DA01A-74C8-254E-98EC-199F69548787}"/>
              </a:ext>
            </a:extLst>
          </p:cNvPr>
          <p:cNvSpPr>
            <a:spLocks noGrp="1"/>
          </p:cNvSpPr>
          <p:nvPr>
            <p:ph idx="1"/>
          </p:nvPr>
        </p:nvSpPr>
        <p:spPr/>
        <p:txBody>
          <a:bodyPr>
            <a:noAutofit/>
          </a:bodyPr>
          <a:lstStyle/>
          <a:p>
            <a:r>
              <a:rPr lang="en-US" i="1" dirty="0">
                <a:solidFill>
                  <a:schemeClr val="accent1"/>
                </a:solidFill>
              </a:rPr>
              <a:t>Input: </a:t>
            </a:r>
            <a:r>
              <a:rPr lang="en-US" dirty="0"/>
              <a:t>electronic charge density and atomic positions</a:t>
            </a:r>
          </a:p>
          <a:p>
            <a:pPr marL="914400" lvl="1" indent="-457200">
              <a:buFont typeface="+mj-lt"/>
              <a:buAutoNum type="arabicPeriod"/>
            </a:pPr>
            <a:endParaRPr lang="en-US" sz="1000" dirty="0"/>
          </a:p>
          <a:p>
            <a:pPr marL="914400" lvl="1" indent="-457200">
              <a:buFont typeface="+mj-lt"/>
              <a:buAutoNum type="arabicPeriod"/>
            </a:pPr>
            <a:r>
              <a:rPr lang="en-US" dirty="0"/>
              <a:t>Ignore “vacuum” regions</a:t>
            </a:r>
          </a:p>
          <a:p>
            <a:pPr marL="914400" lvl="1" indent="-457200">
              <a:buFont typeface="+mj-lt"/>
              <a:buAutoNum type="arabicPeriod"/>
            </a:pPr>
            <a:r>
              <a:rPr lang="en-US" dirty="0"/>
              <a:t>Identify maxima and “certain” regions</a:t>
            </a:r>
          </a:p>
          <a:p>
            <a:pPr lvl="2"/>
            <a:r>
              <a:rPr lang="en-US" dirty="0"/>
              <a:t>maxima exist only at grid vertices</a:t>
            </a:r>
          </a:p>
          <a:p>
            <a:pPr lvl="2"/>
            <a:r>
              <a:rPr lang="en-US" i="1" dirty="0"/>
              <a:t>combinatorial</a:t>
            </a:r>
            <a:r>
              <a:rPr lang="en-US" dirty="0"/>
              <a:t>; using the notion of “lower star” and “region-growing” approach</a:t>
            </a:r>
          </a:p>
          <a:p>
            <a:pPr marL="914400" lvl="1" indent="-457200">
              <a:buFont typeface="+mj-lt"/>
              <a:buAutoNum type="arabicPeriod"/>
            </a:pPr>
            <a:r>
              <a:rPr lang="en-US" dirty="0"/>
              <a:t>Integrate gradient lines</a:t>
            </a:r>
          </a:p>
          <a:p>
            <a:pPr lvl="2"/>
            <a:r>
              <a:rPr lang="en-US" dirty="0"/>
              <a:t>domain labeling with respect to maxima</a:t>
            </a:r>
          </a:p>
          <a:p>
            <a:pPr lvl="2"/>
            <a:r>
              <a:rPr lang="en-US" i="1" dirty="0"/>
              <a:t>numerical</a:t>
            </a:r>
            <a:r>
              <a:rPr lang="en-US" dirty="0"/>
              <a:t>; disallow intersections using a greedy approach</a:t>
            </a:r>
          </a:p>
          <a:p>
            <a:pPr marL="914400" lvl="1" indent="-457200">
              <a:buFont typeface="+mj-lt"/>
              <a:buAutoNum type="arabicPeriod"/>
            </a:pPr>
            <a:r>
              <a:rPr lang="en-US" dirty="0"/>
              <a:t>Compute atomic basins and associated properties</a:t>
            </a:r>
          </a:p>
          <a:p>
            <a:pPr lvl="2"/>
            <a:r>
              <a:rPr lang="en-US" dirty="0"/>
              <a:t>atom to </a:t>
            </a:r>
            <a:r>
              <a:rPr lang="en-US" dirty="0">
                <a:sym typeface="Wingdings" pitchFamily="2" charset="2"/>
              </a:rPr>
              <a:t>maxima (possibly, one to many) </a:t>
            </a:r>
            <a:r>
              <a:rPr lang="en-US" dirty="0"/>
              <a:t> </a:t>
            </a:r>
            <a:r>
              <a:rPr lang="en-US" dirty="0">
                <a:sym typeface="Wingdings" pitchFamily="2" charset="2"/>
              </a:rPr>
              <a:t>mapping</a:t>
            </a:r>
            <a:endParaRPr lang="en-US" dirty="0"/>
          </a:p>
          <a:p>
            <a:pPr lvl="2"/>
            <a:r>
              <a:rPr lang="en-US" dirty="0"/>
              <a:t>non-nuclear attractors are separated</a:t>
            </a:r>
          </a:p>
          <a:p>
            <a:pPr lvl="2"/>
            <a:endParaRPr lang="en-US" sz="1000" dirty="0"/>
          </a:p>
          <a:p>
            <a:r>
              <a:rPr lang="en-US" i="1" dirty="0">
                <a:solidFill>
                  <a:schemeClr val="accent1"/>
                </a:solidFill>
              </a:rPr>
              <a:t>Output: </a:t>
            </a:r>
            <a:r>
              <a:rPr lang="en-US" dirty="0"/>
              <a:t>decomposition of space into atomic basins, and per-atom charge and volume</a:t>
            </a:r>
          </a:p>
        </p:txBody>
      </p:sp>
    </p:spTree>
    <p:extLst>
      <p:ext uri="{BB962C8B-B14F-4D97-AF65-F5344CB8AC3E}">
        <p14:creationId xmlns:p14="http://schemas.microsoft.com/office/powerpoint/2010/main" val="188335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77314-BD76-0648-ACD4-629636210BA4}"/>
              </a:ext>
            </a:extLst>
          </p:cNvPr>
          <p:cNvSpPr>
            <a:spLocks noGrp="1"/>
          </p:cNvSpPr>
          <p:nvPr>
            <p:ph type="title"/>
          </p:nvPr>
        </p:nvSpPr>
        <p:spPr/>
        <p:txBody>
          <a:bodyPr/>
          <a:lstStyle/>
          <a:p>
            <a:r>
              <a:rPr lang="en-US" dirty="0"/>
              <a:t>Extraction of molecular graph in </a:t>
            </a:r>
            <a:r>
              <a:rPr lang="en-US" dirty="0" err="1"/>
              <a:t>TopoMS</a:t>
            </a:r>
            <a:endParaRPr lang="en-US" dirty="0"/>
          </a:p>
        </p:txBody>
      </p:sp>
      <p:sp>
        <p:nvSpPr>
          <p:cNvPr id="3" name="Content Placeholder 2">
            <a:extLst>
              <a:ext uri="{FF2B5EF4-FFF2-40B4-BE49-F238E27FC236}">
                <a16:creationId xmlns:a16="http://schemas.microsoft.com/office/drawing/2014/main" id="{C01DA01A-74C8-254E-98EC-199F69548787}"/>
              </a:ext>
            </a:extLst>
          </p:cNvPr>
          <p:cNvSpPr>
            <a:spLocks noGrp="1"/>
          </p:cNvSpPr>
          <p:nvPr>
            <p:ph idx="1"/>
          </p:nvPr>
        </p:nvSpPr>
        <p:spPr/>
        <p:txBody>
          <a:bodyPr>
            <a:noAutofit/>
          </a:bodyPr>
          <a:lstStyle/>
          <a:p>
            <a:r>
              <a:rPr lang="en-US" i="1" dirty="0">
                <a:solidFill>
                  <a:schemeClr val="accent1"/>
                </a:solidFill>
              </a:rPr>
              <a:t>Input: </a:t>
            </a:r>
            <a:r>
              <a:rPr lang="en-US" dirty="0"/>
              <a:t>QTAIM decomposition of space into atomic basins</a:t>
            </a:r>
          </a:p>
          <a:p>
            <a:pPr marL="914400" lvl="1" indent="-457200">
              <a:buFont typeface="+mj-lt"/>
              <a:buAutoNum type="arabicPeriod"/>
            </a:pPr>
            <a:endParaRPr lang="en-US" sz="1000" dirty="0"/>
          </a:p>
          <a:p>
            <a:pPr marL="914400" lvl="1" indent="-457200">
              <a:buFont typeface="+mj-lt"/>
              <a:buAutoNum type="arabicPeriod"/>
            </a:pPr>
            <a:r>
              <a:rPr lang="en-US" dirty="0"/>
              <a:t>Compute “conforming” discrete gradient</a:t>
            </a:r>
          </a:p>
          <a:p>
            <a:pPr lvl="2"/>
            <a:r>
              <a:rPr lang="en-US" i="1" dirty="0"/>
              <a:t>combinatorial</a:t>
            </a:r>
            <a:r>
              <a:rPr lang="en-US" dirty="0"/>
              <a:t>; ensure that discrete gradient does not cross zero-flux surfaces</a:t>
            </a:r>
          </a:p>
          <a:p>
            <a:pPr marL="914400" lvl="1" indent="-457200">
              <a:buFont typeface="+mj-lt"/>
              <a:buAutoNum type="arabicPeriod"/>
            </a:pPr>
            <a:r>
              <a:rPr lang="en-US" dirty="0"/>
              <a:t>Compute Morse-</a:t>
            </a:r>
            <a:r>
              <a:rPr lang="en-US" dirty="0" err="1"/>
              <a:t>Smale</a:t>
            </a:r>
            <a:r>
              <a:rPr lang="en-US" dirty="0"/>
              <a:t> complex</a:t>
            </a:r>
          </a:p>
          <a:p>
            <a:pPr lvl="2"/>
            <a:r>
              <a:rPr lang="en-US" i="1" dirty="0"/>
              <a:t>combinatorial</a:t>
            </a:r>
            <a:r>
              <a:rPr lang="en-US" dirty="0"/>
              <a:t>; ensure that topological graph is consistent with QTAIM regions</a:t>
            </a:r>
          </a:p>
          <a:p>
            <a:pPr marL="914400" lvl="1" indent="-457200">
              <a:buFont typeface="+mj-lt"/>
              <a:buAutoNum type="arabicPeriod"/>
            </a:pPr>
            <a:r>
              <a:rPr lang="en-US" dirty="0"/>
              <a:t>Compute the multiscale hierarchy (through persistence simplification)</a:t>
            </a:r>
          </a:p>
          <a:p>
            <a:pPr lvl="2"/>
            <a:r>
              <a:rPr lang="en-US" i="1" dirty="0"/>
              <a:t>combinatorial</a:t>
            </a:r>
            <a:r>
              <a:rPr lang="en-US" dirty="0"/>
              <a:t>; progressive and systematic removal of noise</a:t>
            </a:r>
          </a:p>
          <a:p>
            <a:pPr marL="914400" lvl="1" indent="-457200">
              <a:buFont typeface="+mj-lt"/>
              <a:buAutoNum type="arabicPeriod"/>
            </a:pPr>
            <a:r>
              <a:rPr lang="en-US" dirty="0"/>
              <a:t>Extract molecular graph geometry</a:t>
            </a:r>
          </a:p>
          <a:p>
            <a:pPr lvl="2"/>
            <a:r>
              <a:rPr lang="en-US" dirty="0"/>
              <a:t>extract BCPs, NCPs, and bond paths</a:t>
            </a:r>
          </a:p>
          <a:p>
            <a:pPr marL="0" indent="0">
              <a:buNone/>
            </a:pPr>
            <a:endParaRPr lang="en-US" dirty="0"/>
          </a:p>
          <a:p>
            <a:pPr marL="0" indent="0">
              <a:buNone/>
            </a:pPr>
            <a:endParaRPr lang="en-US" dirty="0"/>
          </a:p>
          <a:p>
            <a:r>
              <a:rPr lang="en-US" i="1" dirty="0">
                <a:solidFill>
                  <a:schemeClr val="accent1"/>
                </a:solidFill>
              </a:rPr>
              <a:t>Output: </a:t>
            </a:r>
            <a:r>
              <a:rPr lang="en-US" dirty="0"/>
              <a:t>Multiscale molecular graph (final desired scale can be chosen interactively)</a:t>
            </a:r>
          </a:p>
        </p:txBody>
      </p:sp>
    </p:spTree>
    <p:extLst>
      <p:ext uri="{BB962C8B-B14F-4D97-AF65-F5344CB8AC3E}">
        <p14:creationId xmlns:p14="http://schemas.microsoft.com/office/powerpoint/2010/main" val="325640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2D1B0-CB14-5C47-8064-DC960E4757F3}"/>
              </a:ext>
            </a:extLst>
          </p:cNvPr>
          <p:cNvSpPr>
            <a:spLocks noGrp="1"/>
          </p:cNvSpPr>
          <p:nvPr>
            <p:ph type="title"/>
          </p:nvPr>
        </p:nvSpPr>
        <p:spPr/>
        <p:txBody>
          <a:bodyPr/>
          <a:lstStyle/>
          <a:p>
            <a:r>
              <a:rPr lang="en-US" dirty="0"/>
              <a:t>Symmetric charge distribution in a water molecule</a:t>
            </a:r>
          </a:p>
        </p:txBody>
      </p:sp>
      <p:pic>
        <p:nvPicPr>
          <p:cNvPr id="5" name="Picture 4">
            <a:extLst>
              <a:ext uri="{FF2B5EF4-FFF2-40B4-BE49-F238E27FC236}">
                <a16:creationId xmlns:a16="http://schemas.microsoft.com/office/drawing/2014/main" id="{FBF3011F-FD08-E84F-BAD4-863CC643BEAB}"/>
              </a:ext>
            </a:extLst>
          </p:cNvPr>
          <p:cNvPicPr>
            <a:picLocks noChangeAspect="1"/>
          </p:cNvPicPr>
          <p:nvPr/>
        </p:nvPicPr>
        <p:blipFill>
          <a:blip r:embed="rId2"/>
          <a:stretch>
            <a:fillRect/>
          </a:stretch>
        </p:blipFill>
        <p:spPr>
          <a:xfrm flipH="1">
            <a:off x="473320" y="2434409"/>
            <a:ext cx="4307477" cy="2716183"/>
          </a:xfrm>
          <a:prstGeom prst="rect">
            <a:avLst/>
          </a:prstGeom>
        </p:spPr>
      </p:pic>
      <p:pic>
        <p:nvPicPr>
          <p:cNvPr id="7" name="Picture 6">
            <a:extLst>
              <a:ext uri="{FF2B5EF4-FFF2-40B4-BE49-F238E27FC236}">
                <a16:creationId xmlns:a16="http://schemas.microsoft.com/office/drawing/2014/main" id="{DF791C51-C989-7D4C-B160-249002AC88EC}"/>
              </a:ext>
            </a:extLst>
          </p:cNvPr>
          <p:cNvPicPr>
            <a:picLocks noChangeAspect="1"/>
          </p:cNvPicPr>
          <p:nvPr/>
        </p:nvPicPr>
        <p:blipFill>
          <a:blip r:embed="rId3"/>
          <a:stretch>
            <a:fillRect/>
          </a:stretch>
        </p:blipFill>
        <p:spPr>
          <a:xfrm>
            <a:off x="6264910" y="2434409"/>
            <a:ext cx="5332730" cy="2698750"/>
          </a:xfrm>
          <a:prstGeom prst="rect">
            <a:avLst/>
          </a:prstGeom>
        </p:spPr>
      </p:pic>
    </p:spTree>
    <p:extLst>
      <p:ext uri="{BB962C8B-B14F-4D97-AF65-F5344CB8AC3E}">
        <p14:creationId xmlns:p14="http://schemas.microsoft.com/office/powerpoint/2010/main" val="1068624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FA4D-9504-4445-AD98-7259D4A4B862}"/>
              </a:ext>
            </a:extLst>
          </p:cNvPr>
          <p:cNvSpPr>
            <a:spLocks noGrp="1"/>
          </p:cNvSpPr>
          <p:nvPr>
            <p:ph type="title"/>
          </p:nvPr>
        </p:nvSpPr>
        <p:spPr/>
        <p:txBody>
          <a:bodyPr/>
          <a:lstStyle/>
          <a:p>
            <a:r>
              <a:rPr lang="en-US" dirty="0" err="1"/>
              <a:t>TopoMS</a:t>
            </a:r>
            <a:r>
              <a:rPr lang="en-US" dirty="0"/>
              <a:t> provides robustness against grid bias</a:t>
            </a:r>
          </a:p>
        </p:txBody>
      </p:sp>
      <p:sp>
        <p:nvSpPr>
          <p:cNvPr id="3" name="Content Placeholder 2">
            <a:extLst>
              <a:ext uri="{FF2B5EF4-FFF2-40B4-BE49-F238E27FC236}">
                <a16:creationId xmlns:a16="http://schemas.microsoft.com/office/drawing/2014/main" id="{013E7CC7-A51A-1043-A45B-EB4B037641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0C5128D-9A15-244D-8E28-04B4FCA47A80}"/>
              </a:ext>
            </a:extLst>
          </p:cNvPr>
          <p:cNvPicPr>
            <a:picLocks noChangeAspect="1"/>
          </p:cNvPicPr>
          <p:nvPr/>
        </p:nvPicPr>
        <p:blipFill>
          <a:blip r:embed="rId2"/>
          <a:stretch>
            <a:fillRect/>
          </a:stretch>
        </p:blipFill>
        <p:spPr>
          <a:xfrm rot="3214044">
            <a:off x="7026495" y="1663370"/>
            <a:ext cx="3628439" cy="3692208"/>
          </a:xfrm>
          <a:prstGeom prst="rect">
            <a:avLst/>
          </a:prstGeom>
        </p:spPr>
      </p:pic>
      <p:pic>
        <p:nvPicPr>
          <p:cNvPr id="8" name="Picture 7">
            <a:extLst>
              <a:ext uri="{FF2B5EF4-FFF2-40B4-BE49-F238E27FC236}">
                <a16:creationId xmlns:a16="http://schemas.microsoft.com/office/drawing/2014/main" id="{570F750C-93E4-8440-955F-73311BED8F52}"/>
              </a:ext>
            </a:extLst>
          </p:cNvPr>
          <p:cNvPicPr>
            <a:picLocks noChangeAspect="1"/>
          </p:cNvPicPr>
          <p:nvPr/>
        </p:nvPicPr>
        <p:blipFill>
          <a:blip r:embed="rId2"/>
          <a:stretch>
            <a:fillRect/>
          </a:stretch>
        </p:blipFill>
        <p:spPr>
          <a:xfrm>
            <a:off x="1120140" y="1651346"/>
            <a:ext cx="3652074" cy="3716259"/>
          </a:xfrm>
          <a:prstGeom prst="rect">
            <a:avLst/>
          </a:prstGeom>
        </p:spPr>
      </p:pic>
    </p:spTree>
    <p:extLst>
      <p:ext uri="{BB962C8B-B14F-4D97-AF65-F5344CB8AC3E}">
        <p14:creationId xmlns:p14="http://schemas.microsoft.com/office/powerpoint/2010/main" val="265421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F43E-5596-904D-9A62-AB4833CE12FA}"/>
              </a:ext>
            </a:extLst>
          </p:cNvPr>
          <p:cNvSpPr>
            <a:spLocks noGrp="1"/>
          </p:cNvSpPr>
          <p:nvPr>
            <p:ph type="title"/>
          </p:nvPr>
        </p:nvSpPr>
        <p:spPr/>
        <p:txBody>
          <a:bodyPr/>
          <a:lstStyle/>
          <a:p>
            <a:r>
              <a:rPr lang="en-US" dirty="0"/>
              <a:t>TopoMS provides robustness against grid bias</a:t>
            </a:r>
          </a:p>
        </p:txBody>
      </p:sp>
      <p:pic>
        <p:nvPicPr>
          <p:cNvPr id="5" name="Content Placeholder 4">
            <a:extLst>
              <a:ext uri="{FF2B5EF4-FFF2-40B4-BE49-F238E27FC236}">
                <a16:creationId xmlns:a16="http://schemas.microsoft.com/office/drawing/2014/main" id="{77BA6D8A-AB45-C745-94FB-80CFB34C3F2B}"/>
              </a:ext>
            </a:extLst>
          </p:cNvPr>
          <p:cNvPicPr>
            <a:picLocks noGrp="1" noChangeAspect="1"/>
          </p:cNvPicPr>
          <p:nvPr>
            <p:ph idx="1"/>
          </p:nvPr>
        </p:nvPicPr>
        <p:blipFill>
          <a:blip r:embed="rId2"/>
          <a:stretch>
            <a:fillRect/>
          </a:stretch>
        </p:blipFill>
        <p:spPr>
          <a:xfrm>
            <a:off x="777572" y="1150212"/>
            <a:ext cx="4229100" cy="2537460"/>
          </a:xfrm>
        </p:spPr>
      </p:pic>
      <p:pic>
        <p:nvPicPr>
          <p:cNvPr id="7" name="Picture 6">
            <a:extLst>
              <a:ext uri="{FF2B5EF4-FFF2-40B4-BE49-F238E27FC236}">
                <a16:creationId xmlns:a16="http://schemas.microsoft.com/office/drawing/2014/main" id="{3F99B393-C5B9-714B-84A5-50AF41AB9326}"/>
              </a:ext>
            </a:extLst>
          </p:cNvPr>
          <p:cNvPicPr>
            <a:picLocks noChangeAspect="1"/>
          </p:cNvPicPr>
          <p:nvPr/>
        </p:nvPicPr>
        <p:blipFill>
          <a:blip r:embed="rId3"/>
          <a:stretch>
            <a:fillRect/>
          </a:stretch>
        </p:blipFill>
        <p:spPr>
          <a:xfrm>
            <a:off x="777572" y="3980675"/>
            <a:ext cx="4229100" cy="2537460"/>
          </a:xfrm>
          <a:prstGeom prst="rect">
            <a:avLst/>
          </a:prstGeom>
        </p:spPr>
      </p:pic>
      <p:pic>
        <p:nvPicPr>
          <p:cNvPr id="9" name="Picture 8">
            <a:extLst>
              <a:ext uri="{FF2B5EF4-FFF2-40B4-BE49-F238E27FC236}">
                <a16:creationId xmlns:a16="http://schemas.microsoft.com/office/drawing/2014/main" id="{23A703DA-81B9-5548-B435-71ECD19C77F6}"/>
              </a:ext>
            </a:extLst>
          </p:cNvPr>
          <p:cNvPicPr>
            <a:picLocks noChangeAspect="1"/>
          </p:cNvPicPr>
          <p:nvPr/>
        </p:nvPicPr>
        <p:blipFill>
          <a:blip r:embed="rId4"/>
          <a:stretch>
            <a:fillRect/>
          </a:stretch>
        </p:blipFill>
        <p:spPr>
          <a:xfrm>
            <a:off x="5738886" y="1926176"/>
            <a:ext cx="5538714" cy="3323229"/>
          </a:xfrm>
          <a:prstGeom prst="rect">
            <a:avLst/>
          </a:prstGeom>
        </p:spPr>
      </p:pic>
    </p:spTree>
    <p:extLst>
      <p:ext uri="{BB962C8B-B14F-4D97-AF65-F5344CB8AC3E}">
        <p14:creationId xmlns:p14="http://schemas.microsoft.com/office/powerpoint/2010/main" val="2606412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50F78-C35B-AA4B-84B2-E01F9C461A93}"/>
              </a:ext>
            </a:extLst>
          </p:cNvPr>
          <p:cNvSpPr>
            <a:spLocks noGrp="1"/>
          </p:cNvSpPr>
          <p:nvPr>
            <p:ph type="title"/>
          </p:nvPr>
        </p:nvSpPr>
        <p:spPr/>
        <p:txBody>
          <a:bodyPr/>
          <a:lstStyle/>
          <a:p>
            <a:r>
              <a:rPr lang="en-US" dirty="0" err="1"/>
              <a:t>TopoMS</a:t>
            </a:r>
            <a:r>
              <a:rPr lang="en-US" dirty="0"/>
              <a:t> provides better and faster numerical results</a:t>
            </a:r>
          </a:p>
        </p:txBody>
      </p:sp>
      <p:pic>
        <p:nvPicPr>
          <p:cNvPr id="4" name="Picture 3">
            <a:extLst>
              <a:ext uri="{FF2B5EF4-FFF2-40B4-BE49-F238E27FC236}">
                <a16:creationId xmlns:a16="http://schemas.microsoft.com/office/drawing/2014/main" id="{5C9A28A5-B1E1-3045-A487-6575C99A89FB}"/>
              </a:ext>
            </a:extLst>
          </p:cNvPr>
          <p:cNvPicPr>
            <a:picLocks noChangeAspect="1"/>
          </p:cNvPicPr>
          <p:nvPr/>
        </p:nvPicPr>
        <p:blipFill>
          <a:blip r:embed="rId2"/>
          <a:stretch>
            <a:fillRect/>
          </a:stretch>
        </p:blipFill>
        <p:spPr>
          <a:xfrm>
            <a:off x="2704507" y="2026673"/>
            <a:ext cx="6782985" cy="3688443"/>
          </a:xfrm>
          <a:prstGeom prst="rect">
            <a:avLst/>
          </a:prstGeom>
        </p:spPr>
      </p:pic>
      <p:sp>
        <p:nvSpPr>
          <p:cNvPr id="5" name="Content Placeholder 2">
            <a:extLst>
              <a:ext uri="{FF2B5EF4-FFF2-40B4-BE49-F238E27FC236}">
                <a16:creationId xmlns:a16="http://schemas.microsoft.com/office/drawing/2014/main" id="{DC8F4B50-9133-194E-B5E7-ADA7637CEC11}"/>
              </a:ext>
            </a:extLst>
          </p:cNvPr>
          <p:cNvSpPr>
            <a:spLocks noGrp="1"/>
          </p:cNvSpPr>
          <p:nvPr>
            <p:ph idx="1"/>
          </p:nvPr>
        </p:nvSpPr>
        <p:spPr>
          <a:xfrm>
            <a:off x="220980" y="1469008"/>
            <a:ext cx="11750040" cy="4803775"/>
          </a:xfrm>
        </p:spPr>
        <p:txBody>
          <a:bodyPr>
            <a:noAutofit/>
          </a:bodyPr>
          <a:lstStyle/>
          <a:p>
            <a:r>
              <a:rPr lang="en-US" dirty="0"/>
              <a:t>Convergence to fine-grid results</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sz="1000" dirty="0"/>
          </a:p>
          <a:p>
            <a:pPr marL="0" indent="0">
              <a:buNone/>
            </a:pPr>
            <a:endParaRPr lang="en-US" sz="1000" dirty="0"/>
          </a:p>
          <a:p>
            <a:r>
              <a:rPr lang="en-US" dirty="0"/>
              <a:t>2.5 – 4x faster results</a:t>
            </a:r>
          </a:p>
        </p:txBody>
      </p:sp>
    </p:spTree>
    <p:extLst>
      <p:ext uri="{BB962C8B-B14F-4D97-AF65-F5344CB8AC3E}">
        <p14:creationId xmlns:p14="http://schemas.microsoft.com/office/powerpoint/2010/main" val="2090081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AB21EB-A044-C24A-8E67-553283CD278C}"/>
              </a:ext>
            </a:extLst>
          </p:cNvPr>
          <p:cNvPicPr>
            <a:picLocks noChangeAspect="1"/>
          </p:cNvPicPr>
          <p:nvPr/>
        </p:nvPicPr>
        <p:blipFill>
          <a:blip r:embed="rId2"/>
          <a:stretch>
            <a:fillRect/>
          </a:stretch>
        </p:blipFill>
        <p:spPr>
          <a:xfrm>
            <a:off x="2781879" y="0"/>
            <a:ext cx="6628241" cy="6809217"/>
          </a:xfrm>
          <a:prstGeom prst="rect">
            <a:avLst/>
          </a:prstGeom>
        </p:spPr>
      </p:pic>
      <p:pic>
        <p:nvPicPr>
          <p:cNvPr id="9" name="Picture 8">
            <a:extLst>
              <a:ext uri="{FF2B5EF4-FFF2-40B4-BE49-F238E27FC236}">
                <a16:creationId xmlns:a16="http://schemas.microsoft.com/office/drawing/2014/main" id="{40092A48-4FC3-9941-9DAC-FC66101DE7AB}"/>
              </a:ext>
            </a:extLst>
          </p:cNvPr>
          <p:cNvPicPr>
            <a:picLocks noChangeAspect="1"/>
          </p:cNvPicPr>
          <p:nvPr/>
        </p:nvPicPr>
        <p:blipFill>
          <a:blip r:embed="rId3"/>
          <a:stretch>
            <a:fillRect/>
          </a:stretch>
        </p:blipFill>
        <p:spPr>
          <a:xfrm>
            <a:off x="10409498" y="3831771"/>
            <a:ext cx="353752" cy="2661557"/>
          </a:xfrm>
          <a:prstGeom prst="rect">
            <a:avLst/>
          </a:prstGeom>
        </p:spPr>
      </p:pic>
      <p:sp>
        <p:nvSpPr>
          <p:cNvPr id="10" name="TextBox 9">
            <a:extLst>
              <a:ext uri="{FF2B5EF4-FFF2-40B4-BE49-F238E27FC236}">
                <a16:creationId xmlns:a16="http://schemas.microsoft.com/office/drawing/2014/main" id="{58C9E6E2-3A55-D249-B586-F652C9D452E5}"/>
              </a:ext>
            </a:extLst>
          </p:cNvPr>
          <p:cNvSpPr txBox="1"/>
          <p:nvPr/>
        </p:nvSpPr>
        <p:spPr>
          <a:xfrm>
            <a:off x="9544261" y="3288190"/>
            <a:ext cx="2084225" cy="646331"/>
          </a:xfrm>
          <a:prstGeom prst="rect">
            <a:avLst/>
          </a:prstGeom>
          <a:noFill/>
        </p:spPr>
        <p:txBody>
          <a:bodyPr wrap="none" rtlCol="0">
            <a:spAutoFit/>
          </a:bodyPr>
          <a:lstStyle/>
          <a:p>
            <a:r>
              <a:rPr lang="en-US" dirty="0">
                <a:solidFill>
                  <a:schemeClr val="accent1">
                    <a:lumMod val="75000"/>
                  </a:schemeClr>
                </a:solidFill>
                <a:latin typeface="Candara" panose="020E0502030303020204" pitchFamily="34" charset="0"/>
              </a:rPr>
              <a:t>LiPF</a:t>
            </a:r>
            <a:r>
              <a:rPr lang="en-US" baseline="-25000" dirty="0">
                <a:solidFill>
                  <a:schemeClr val="accent1">
                    <a:lumMod val="75000"/>
                  </a:schemeClr>
                </a:solidFill>
                <a:latin typeface="Candara" panose="020E0502030303020204" pitchFamily="34" charset="0"/>
              </a:rPr>
              <a:t>6 </a:t>
            </a:r>
            <a:r>
              <a:rPr lang="en-US" dirty="0">
                <a:solidFill>
                  <a:schemeClr val="accent1">
                    <a:lumMod val="75000"/>
                  </a:schemeClr>
                </a:solidFill>
                <a:latin typeface="Candara" panose="020E0502030303020204" pitchFamily="34" charset="0"/>
              </a:rPr>
              <a:t>in (CH</a:t>
            </a:r>
            <a:r>
              <a:rPr lang="en-US" baseline="-25000" dirty="0">
                <a:solidFill>
                  <a:schemeClr val="accent1">
                    <a:lumMod val="75000"/>
                  </a:schemeClr>
                </a:solidFill>
                <a:latin typeface="Candara" panose="020E0502030303020204" pitchFamily="34" charset="0"/>
              </a:rPr>
              <a:t>2</a:t>
            </a:r>
            <a:r>
              <a:rPr lang="en-US" dirty="0">
                <a:solidFill>
                  <a:schemeClr val="accent1">
                    <a:lumMod val="75000"/>
                  </a:schemeClr>
                </a:solidFill>
                <a:latin typeface="Candara" panose="020E0502030303020204" pitchFamily="34" charset="0"/>
              </a:rPr>
              <a:t>O)</a:t>
            </a:r>
            <a:r>
              <a:rPr lang="en-US" baseline="-25000" dirty="0">
                <a:solidFill>
                  <a:schemeClr val="accent1">
                    <a:lumMod val="75000"/>
                  </a:schemeClr>
                </a:solidFill>
                <a:latin typeface="Candara" panose="020E0502030303020204" pitchFamily="34" charset="0"/>
              </a:rPr>
              <a:t>2</a:t>
            </a:r>
            <a:r>
              <a:rPr lang="en-US" dirty="0">
                <a:solidFill>
                  <a:schemeClr val="accent1">
                    <a:lumMod val="75000"/>
                  </a:schemeClr>
                </a:solidFill>
                <a:latin typeface="Candara" panose="020E0502030303020204" pitchFamily="34" charset="0"/>
              </a:rPr>
              <a:t>CO </a:t>
            </a:r>
          </a:p>
          <a:p>
            <a:endParaRPr lang="en-US" dirty="0">
              <a:solidFill>
                <a:schemeClr val="accent1">
                  <a:lumMod val="75000"/>
                </a:schemeClr>
              </a:solidFill>
              <a:latin typeface="Candara" panose="020E0502030303020204" pitchFamily="34" charset="0"/>
            </a:endParaRPr>
          </a:p>
        </p:txBody>
      </p:sp>
    </p:spTree>
    <p:extLst>
      <p:ext uri="{BB962C8B-B14F-4D97-AF65-F5344CB8AC3E}">
        <p14:creationId xmlns:p14="http://schemas.microsoft.com/office/powerpoint/2010/main" val="1426774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EC73C1-AD95-EE46-9508-CEECE8687F04}"/>
              </a:ext>
            </a:extLst>
          </p:cNvPr>
          <p:cNvPicPr>
            <a:picLocks noChangeAspect="1"/>
          </p:cNvPicPr>
          <p:nvPr/>
        </p:nvPicPr>
        <p:blipFill>
          <a:blip r:embed="rId2"/>
          <a:stretch>
            <a:fillRect/>
          </a:stretch>
        </p:blipFill>
        <p:spPr>
          <a:xfrm>
            <a:off x="243840" y="0"/>
            <a:ext cx="6917765" cy="6858000"/>
          </a:xfrm>
          <a:prstGeom prst="rect">
            <a:avLst/>
          </a:prstGeom>
        </p:spPr>
      </p:pic>
      <p:pic>
        <p:nvPicPr>
          <p:cNvPr id="9" name="Picture 8">
            <a:extLst>
              <a:ext uri="{FF2B5EF4-FFF2-40B4-BE49-F238E27FC236}">
                <a16:creationId xmlns:a16="http://schemas.microsoft.com/office/drawing/2014/main" id="{D4EBA4F0-BAAF-B542-B27E-E9766EE9E05E}"/>
              </a:ext>
            </a:extLst>
          </p:cNvPr>
          <p:cNvPicPr>
            <a:picLocks noChangeAspect="1"/>
          </p:cNvPicPr>
          <p:nvPr/>
        </p:nvPicPr>
        <p:blipFill>
          <a:blip r:embed="rId3"/>
          <a:stretch>
            <a:fillRect/>
          </a:stretch>
        </p:blipFill>
        <p:spPr>
          <a:xfrm>
            <a:off x="7846568" y="353568"/>
            <a:ext cx="2809655" cy="2962656"/>
          </a:xfrm>
          <a:prstGeom prst="rect">
            <a:avLst/>
          </a:prstGeom>
          <a:ln w="12700">
            <a:solidFill>
              <a:schemeClr val="tx1"/>
            </a:solidFill>
            <a:prstDash val="dash"/>
          </a:ln>
        </p:spPr>
      </p:pic>
      <p:pic>
        <p:nvPicPr>
          <p:cNvPr id="11" name="Picture 10">
            <a:extLst>
              <a:ext uri="{FF2B5EF4-FFF2-40B4-BE49-F238E27FC236}">
                <a16:creationId xmlns:a16="http://schemas.microsoft.com/office/drawing/2014/main" id="{CAD0D58A-92B9-0D49-BAEB-7AC227971B0D}"/>
              </a:ext>
            </a:extLst>
          </p:cNvPr>
          <p:cNvPicPr>
            <a:picLocks noChangeAspect="1"/>
          </p:cNvPicPr>
          <p:nvPr/>
        </p:nvPicPr>
        <p:blipFill>
          <a:blip r:embed="rId4"/>
          <a:stretch>
            <a:fillRect/>
          </a:stretch>
        </p:blipFill>
        <p:spPr>
          <a:xfrm>
            <a:off x="7846568" y="3745991"/>
            <a:ext cx="2809655" cy="2751121"/>
          </a:xfrm>
          <a:prstGeom prst="rect">
            <a:avLst/>
          </a:prstGeom>
          <a:ln w="12700">
            <a:solidFill>
              <a:schemeClr val="tx1"/>
            </a:solidFill>
            <a:prstDash val="dash"/>
          </a:ln>
        </p:spPr>
      </p:pic>
      <p:sp>
        <p:nvSpPr>
          <p:cNvPr id="5" name="TextBox 4">
            <a:extLst>
              <a:ext uri="{FF2B5EF4-FFF2-40B4-BE49-F238E27FC236}">
                <a16:creationId xmlns:a16="http://schemas.microsoft.com/office/drawing/2014/main" id="{98D8C596-48D4-CE45-95D9-AFF6DB6AB9B2}"/>
              </a:ext>
            </a:extLst>
          </p:cNvPr>
          <p:cNvSpPr txBox="1"/>
          <p:nvPr/>
        </p:nvSpPr>
        <p:spPr>
          <a:xfrm>
            <a:off x="10656223" y="393192"/>
            <a:ext cx="548548" cy="369332"/>
          </a:xfrm>
          <a:prstGeom prst="rect">
            <a:avLst/>
          </a:prstGeom>
          <a:noFill/>
        </p:spPr>
        <p:txBody>
          <a:bodyPr wrap="none" rtlCol="0">
            <a:spAutoFit/>
          </a:bodyPr>
          <a:lstStyle/>
          <a:p>
            <a:r>
              <a:rPr lang="en-US" dirty="0">
                <a:solidFill>
                  <a:schemeClr val="accent1">
                    <a:lumMod val="75000"/>
                  </a:schemeClr>
                </a:solidFill>
                <a:latin typeface="Candara" panose="020E0502030303020204" pitchFamily="34" charset="0"/>
              </a:rPr>
              <a:t>PF</a:t>
            </a:r>
            <a:r>
              <a:rPr lang="en-US" baseline="-25000" dirty="0">
                <a:solidFill>
                  <a:schemeClr val="accent1">
                    <a:lumMod val="75000"/>
                  </a:schemeClr>
                </a:solidFill>
                <a:latin typeface="Candara" panose="020E0502030303020204" pitchFamily="34" charset="0"/>
              </a:rPr>
              <a:t>6</a:t>
            </a:r>
            <a:r>
              <a:rPr lang="en-US" baseline="30000" dirty="0">
                <a:solidFill>
                  <a:schemeClr val="accent1">
                    <a:lumMod val="75000"/>
                  </a:schemeClr>
                </a:solidFill>
                <a:latin typeface="Candara" panose="020E0502030303020204" pitchFamily="34" charset="0"/>
              </a:rPr>
              <a:t>-</a:t>
            </a:r>
            <a:endParaRPr lang="en-US" dirty="0">
              <a:solidFill>
                <a:schemeClr val="accent1">
                  <a:lumMod val="75000"/>
                </a:schemeClr>
              </a:solidFill>
              <a:latin typeface="Candara" panose="020E0502030303020204" pitchFamily="34" charset="0"/>
            </a:endParaRPr>
          </a:p>
        </p:txBody>
      </p:sp>
      <p:sp>
        <p:nvSpPr>
          <p:cNvPr id="6" name="TextBox 5">
            <a:extLst>
              <a:ext uri="{FF2B5EF4-FFF2-40B4-BE49-F238E27FC236}">
                <a16:creationId xmlns:a16="http://schemas.microsoft.com/office/drawing/2014/main" id="{E066B402-8418-3E43-88F5-F5AEBCDFB1DD}"/>
              </a:ext>
            </a:extLst>
          </p:cNvPr>
          <p:cNvSpPr txBox="1"/>
          <p:nvPr/>
        </p:nvSpPr>
        <p:spPr>
          <a:xfrm>
            <a:off x="10656222" y="3699961"/>
            <a:ext cx="1263487" cy="646331"/>
          </a:xfrm>
          <a:prstGeom prst="rect">
            <a:avLst/>
          </a:prstGeom>
          <a:noFill/>
        </p:spPr>
        <p:txBody>
          <a:bodyPr wrap="none" rtlCol="0">
            <a:spAutoFit/>
          </a:bodyPr>
          <a:lstStyle/>
          <a:p>
            <a:r>
              <a:rPr lang="en-US" dirty="0">
                <a:solidFill>
                  <a:schemeClr val="accent1">
                    <a:lumMod val="75000"/>
                  </a:schemeClr>
                </a:solidFill>
                <a:latin typeface="Candara" panose="020E0502030303020204" pitchFamily="34" charset="0"/>
              </a:rPr>
              <a:t>(CH</a:t>
            </a:r>
            <a:r>
              <a:rPr lang="en-US" baseline="-25000" dirty="0">
                <a:solidFill>
                  <a:schemeClr val="accent1">
                    <a:lumMod val="75000"/>
                  </a:schemeClr>
                </a:solidFill>
                <a:latin typeface="Candara" panose="020E0502030303020204" pitchFamily="34" charset="0"/>
              </a:rPr>
              <a:t>2</a:t>
            </a:r>
            <a:r>
              <a:rPr lang="en-US" dirty="0">
                <a:solidFill>
                  <a:schemeClr val="accent1">
                    <a:lumMod val="75000"/>
                  </a:schemeClr>
                </a:solidFill>
                <a:latin typeface="Candara" panose="020E0502030303020204" pitchFamily="34" charset="0"/>
              </a:rPr>
              <a:t>O)</a:t>
            </a:r>
            <a:r>
              <a:rPr lang="en-US" baseline="-25000" dirty="0">
                <a:solidFill>
                  <a:schemeClr val="accent1">
                    <a:lumMod val="75000"/>
                  </a:schemeClr>
                </a:solidFill>
                <a:latin typeface="Candara" panose="020E0502030303020204" pitchFamily="34" charset="0"/>
              </a:rPr>
              <a:t>2</a:t>
            </a:r>
            <a:r>
              <a:rPr lang="en-US" dirty="0">
                <a:solidFill>
                  <a:schemeClr val="accent1">
                    <a:lumMod val="75000"/>
                  </a:schemeClr>
                </a:solidFill>
                <a:latin typeface="Candara" panose="020E0502030303020204" pitchFamily="34" charset="0"/>
              </a:rPr>
              <a:t>CO </a:t>
            </a:r>
          </a:p>
          <a:p>
            <a:endParaRPr lang="en-US" dirty="0">
              <a:solidFill>
                <a:schemeClr val="accent1">
                  <a:lumMod val="75000"/>
                </a:schemeClr>
              </a:solidFill>
              <a:latin typeface="Candara" panose="020E0502030303020204" pitchFamily="34" charset="0"/>
            </a:endParaRPr>
          </a:p>
        </p:txBody>
      </p:sp>
    </p:spTree>
    <p:extLst>
      <p:ext uri="{BB962C8B-B14F-4D97-AF65-F5344CB8AC3E}">
        <p14:creationId xmlns:p14="http://schemas.microsoft.com/office/powerpoint/2010/main" val="1559654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95EA5-08F4-8740-9F7A-382C38D87B1F}"/>
              </a:ext>
            </a:extLst>
          </p:cNvPr>
          <p:cNvSpPr>
            <a:spLocks noGrp="1"/>
          </p:cNvSpPr>
          <p:nvPr>
            <p:ph type="title"/>
          </p:nvPr>
        </p:nvSpPr>
        <p:spPr/>
        <p:txBody>
          <a:bodyPr/>
          <a:lstStyle/>
          <a:p>
            <a:r>
              <a:rPr lang="en-US" dirty="0"/>
              <a:t>Topology Has Been Successful for Analysis and Visualization of Massive Scientific Data</a:t>
            </a:r>
          </a:p>
        </p:txBody>
      </p:sp>
      <p:sp>
        <p:nvSpPr>
          <p:cNvPr id="3" name="Content Placeholder 2">
            <a:extLst>
              <a:ext uri="{FF2B5EF4-FFF2-40B4-BE49-F238E27FC236}">
                <a16:creationId xmlns:a16="http://schemas.microsoft.com/office/drawing/2014/main" id="{1174BF06-3F0F-164C-BF7E-679587BF3832}"/>
              </a:ext>
            </a:extLst>
          </p:cNvPr>
          <p:cNvSpPr>
            <a:spLocks noGrp="1"/>
          </p:cNvSpPr>
          <p:nvPr>
            <p:ph idx="1"/>
          </p:nvPr>
        </p:nvSpPr>
        <p:spPr/>
        <p:txBody>
          <a:bodyPr>
            <a:normAutofit/>
          </a:bodyPr>
          <a:lstStyle/>
          <a:p>
            <a:r>
              <a:rPr lang="en-US" sz="2200" dirty="0"/>
              <a:t>Topological abstractions express structural </a:t>
            </a:r>
            <a:br>
              <a:rPr lang="en-US" sz="2200" dirty="0"/>
            </a:br>
            <a:r>
              <a:rPr lang="en-US" sz="2200" dirty="0"/>
              <a:t>skeletons of scientific data and allow computing </a:t>
            </a:r>
            <a:br>
              <a:rPr lang="en-US" sz="2200" dirty="0"/>
            </a:br>
            <a:r>
              <a:rPr lang="en-US" sz="2200" dirty="0"/>
              <a:t>many properties of interest, </a:t>
            </a:r>
            <a:br>
              <a:rPr lang="en-US" sz="2200" dirty="0"/>
            </a:br>
            <a:r>
              <a:rPr lang="en-US" sz="2200" dirty="0"/>
              <a:t>e.g., counts, sizes, etc. of features</a:t>
            </a:r>
          </a:p>
          <a:p>
            <a:endParaRPr lang="en-US" sz="2200" dirty="0"/>
          </a:p>
          <a:p>
            <a:endParaRPr lang="en-US" sz="2200" dirty="0"/>
          </a:p>
          <a:p>
            <a:endParaRPr lang="en-US" dirty="0"/>
          </a:p>
          <a:p>
            <a:pPr>
              <a:spcBef>
                <a:spcPts val="0"/>
              </a:spcBef>
            </a:pPr>
            <a:r>
              <a:rPr lang="en-US" sz="2200" dirty="0"/>
              <a:t>Time tracking of topological models allow </a:t>
            </a:r>
            <a:br>
              <a:rPr lang="en-US" sz="2200" dirty="0"/>
            </a:br>
            <a:r>
              <a:rPr lang="en-US" sz="2200" dirty="0"/>
              <a:t>detailed analysis of dynamic phenomena</a:t>
            </a:r>
          </a:p>
        </p:txBody>
      </p:sp>
      <p:pic>
        <p:nvPicPr>
          <p:cNvPr id="6" name="Picture 6" descr="RTcollage400x320">
            <a:extLst>
              <a:ext uri="{FF2B5EF4-FFF2-40B4-BE49-F238E27FC236}">
                <a16:creationId xmlns:a16="http://schemas.microsoft.com/office/drawing/2014/main" id="{899D167A-A02C-9849-AA47-FDB7A8DDA4D0}"/>
              </a:ext>
            </a:extLst>
          </p:cNvPr>
          <p:cNvPicPr>
            <a:picLocks noChangeAspect="1" noChangeArrowheads="1"/>
          </p:cNvPicPr>
          <p:nvPr/>
        </p:nvPicPr>
        <p:blipFill>
          <a:blip r:embed="rId2"/>
          <a:srcRect t="50000"/>
          <a:stretch>
            <a:fillRect/>
          </a:stretch>
        </p:blipFill>
        <p:spPr bwMode="auto">
          <a:xfrm>
            <a:off x="6595168" y="1469008"/>
            <a:ext cx="5443284" cy="2175379"/>
          </a:xfrm>
          <a:prstGeom prst="rect">
            <a:avLst/>
          </a:prstGeom>
          <a:noFill/>
          <a:ln w="9525">
            <a:noFill/>
            <a:miter lim="800000"/>
            <a:headEnd/>
            <a:tailEnd/>
          </a:ln>
        </p:spPr>
      </p:pic>
      <p:grpSp>
        <p:nvGrpSpPr>
          <p:cNvPr id="4" name="Group 3">
            <a:extLst>
              <a:ext uri="{FF2B5EF4-FFF2-40B4-BE49-F238E27FC236}">
                <a16:creationId xmlns:a16="http://schemas.microsoft.com/office/drawing/2014/main" id="{FBD76BEF-93FC-4647-BE9D-4A6396555E8F}"/>
              </a:ext>
            </a:extLst>
          </p:cNvPr>
          <p:cNvGrpSpPr/>
          <p:nvPr/>
        </p:nvGrpSpPr>
        <p:grpSpPr>
          <a:xfrm>
            <a:off x="6193345" y="3942094"/>
            <a:ext cx="5842909" cy="2117824"/>
            <a:chOff x="6193345" y="3942094"/>
            <a:chExt cx="5842909" cy="2117824"/>
          </a:xfrm>
        </p:grpSpPr>
        <p:grpSp>
          <p:nvGrpSpPr>
            <p:cNvPr id="7" name="Group 7">
              <a:extLst>
                <a:ext uri="{FF2B5EF4-FFF2-40B4-BE49-F238E27FC236}">
                  <a16:creationId xmlns:a16="http://schemas.microsoft.com/office/drawing/2014/main" id="{497847BE-45DD-3942-9D99-17173FFCEFC4}"/>
                </a:ext>
              </a:extLst>
            </p:cNvPr>
            <p:cNvGrpSpPr>
              <a:grpSpLocks/>
            </p:cNvGrpSpPr>
            <p:nvPr/>
          </p:nvGrpSpPr>
          <p:grpSpPr bwMode="auto">
            <a:xfrm>
              <a:off x="6193345" y="3942094"/>
              <a:ext cx="3023810" cy="2117824"/>
              <a:chOff x="3552" y="2688"/>
              <a:chExt cx="1948" cy="1387"/>
            </a:xfrm>
          </p:grpSpPr>
          <p:pic>
            <p:nvPicPr>
              <p:cNvPr id="8" name="Picture 8" descr="new_frame0020">
                <a:extLst>
                  <a:ext uri="{FF2B5EF4-FFF2-40B4-BE49-F238E27FC236}">
                    <a16:creationId xmlns:a16="http://schemas.microsoft.com/office/drawing/2014/main" id="{1570574F-0E3F-3745-BF1E-20D7F15BDD99}"/>
                  </a:ext>
                </a:extLst>
              </p:cNvPr>
              <p:cNvPicPr>
                <a:picLocks noChangeAspect="1" noChangeArrowheads="1"/>
              </p:cNvPicPr>
              <p:nvPr/>
            </p:nvPicPr>
            <p:blipFill>
              <a:blip r:embed="rId3"/>
              <a:srcRect t="23225"/>
              <a:stretch>
                <a:fillRect/>
              </a:stretch>
            </p:blipFill>
            <p:spPr bwMode="auto">
              <a:xfrm>
                <a:off x="3552" y="3701"/>
                <a:ext cx="1948" cy="374"/>
              </a:xfrm>
              <a:prstGeom prst="rect">
                <a:avLst/>
              </a:prstGeom>
              <a:noFill/>
              <a:ln w="9525">
                <a:noFill/>
                <a:miter lim="800000"/>
                <a:headEnd/>
                <a:tailEnd/>
              </a:ln>
            </p:spPr>
          </p:pic>
          <p:pic>
            <p:nvPicPr>
              <p:cNvPr id="9" name="Picture 9" descr="H_control_none_coarse_T=1225_t=0700_H2=2">
                <a:extLst>
                  <a:ext uri="{FF2B5EF4-FFF2-40B4-BE49-F238E27FC236}">
                    <a16:creationId xmlns:a16="http://schemas.microsoft.com/office/drawing/2014/main" id="{C584CAB0-6D98-E64E-9452-94F6726CB9DA}"/>
                  </a:ext>
                </a:extLst>
              </p:cNvPr>
              <p:cNvPicPr>
                <a:picLocks noChangeAspect="1" noChangeArrowheads="1"/>
              </p:cNvPicPr>
              <p:nvPr/>
            </p:nvPicPr>
            <p:blipFill>
              <a:blip r:embed="rId4"/>
              <a:srcRect t="17970" b="12463"/>
              <a:stretch>
                <a:fillRect/>
              </a:stretch>
            </p:blipFill>
            <p:spPr bwMode="auto">
              <a:xfrm>
                <a:off x="3552" y="2688"/>
                <a:ext cx="1948" cy="1016"/>
              </a:xfrm>
              <a:prstGeom prst="rect">
                <a:avLst/>
              </a:prstGeom>
              <a:noFill/>
              <a:ln w="9525">
                <a:noFill/>
                <a:miter lim="800000"/>
                <a:headEnd/>
                <a:tailEnd/>
              </a:ln>
            </p:spPr>
          </p:pic>
        </p:grpSp>
        <p:pic>
          <p:nvPicPr>
            <p:cNvPr id="10" name="Picture 11" descr="Y_OH_Frame">
              <a:extLst>
                <a:ext uri="{FF2B5EF4-FFF2-40B4-BE49-F238E27FC236}">
                  <a16:creationId xmlns:a16="http://schemas.microsoft.com/office/drawing/2014/main" id="{46FEDBB3-8AEA-9047-BD31-F8E6EF4E2F86}"/>
                </a:ext>
              </a:extLst>
            </p:cNvPr>
            <p:cNvPicPr>
              <a:picLocks noChangeAspect="1" noChangeArrowheads="1"/>
            </p:cNvPicPr>
            <p:nvPr/>
          </p:nvPicPr>
          <p:blipFill>
            <a:blip r:embed="rId5"/>
            <a:srcRect/>
            <a:stretch>
              <a:fillRect/>
            </a:stretch>
          </p:blipFill>
          <p:spPr bwMode="auto">
            <a:xfrm>
              <a:off x="9284587" y="3942094"/>
              <a:ext cx="2751667" cy="2064247"/>
            </a:xfrm>
            <a:prstGeom prst="rect">
              <a:avLst/>
            </a:prstGeom>
            <a:noFill/>
            <a:ln w="9525">
              <a:noFill/>
              <a:miter lim="800000"/>
              <a:headEnd/>
              <a:tailEnd/>
            </a:ln>
          </p:spPr>
        </p:pic>
      </p:grpSp>
    </p:spTree>
    <p:extLst>
      <p:ext uri="{BB962C8B-B14F-4D97-AF65-F5344CB8AC3E}">
        <p14:creationId xmlns:p14="http://schemas.microsoft.com/office/powerpoint/2010/main" val="328504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15994-AF45-D546-91E2-BF7F2C1A6E6F}"/>
              </a:ext>
            </a:extLst>
          </p:cNvPr>
          <p:cNvSpPr>
            <a:spLocks noGrp="1"/>
          </p:cNvSpPr>
          <p:nvPr>
            <p:ph type="title"/>
          </p:nvPr>
        </p:nvSpPr>
        <p:spPr/>
        <p:txBody>
          <a:bodyPr/>
          <a:lstStyle/>
          <a:p>
            <a:r>
              <a:rPr lang="en-US" dirty="0" err="1"/>
              <a:t>TopoMS</a:t>
            </a:r>
            <a:r>
              <a:rPr lang="en-US" dirty="0"/>
              <a:t> provides </a:t>
            </a:r>
            <a:r>
              <a:rPr lang="en-US" b="1" i="1" dirty="0"/>
              <a:t>guaranteed</a:t>
            </a:r>
            <a:r>
              <a:rPr lang="en-US" dirty="0"/>
              <a:t> consistent results</a:t>
            </a:r>
          </a:p>
        </p:txBody>
      </p:sp>
      <p:pic>
        <p:nvPicPr>
          <p:cNvPr id="10" name="Picture 9">
            <a:extLst>
              <a:ext uri="{FF2B5EF4-FFF2-40B4-BE49-F238E27FC236}">
                <a16:creationId xmlns:a16="http://schemas.microsoft.com/office/drawing/2014/main" id="{BDC3A264-38C1-D84A-AAC3-4850867F427E}"/>
              </a:ext>
            </a:extLst>
          </p:cNvPr>
          <p:cNvPicPr>
            <a:picLocks noChangeAspect="1"/>
          </p:cNvPicPr>
          <p:nvPr/>
        </p:nvPicPr>
        <p:blipFill>
          <a:blip r:embed="rId2"/>
          <a:stretch>
            <a:fillRect/>
          </a:stretch>
        </p:blipFill>
        <p:spPr>
          <a:xfrm>
            <a:off x="5838296" y="1681422"/>
            <a:ext cx="4397829" cy="4397829"/>
          </a:xfrm>
          <a:prstGeom prst="rect">
            <a:avLst/>
          </a:prstGeom>
        </p:spPr>
      </p:pic>
      <p:pic>
        <p:nvPicPr>
          <p:cNvPr id="12" name="Picture 11">
            <a:extLst>
              <a:ext uri="{FF2B5EF4-FFF2-40B4-BE49-F238E27FC236}">
                <a16:creationId xmlns:a16="http://schemas.microsoft.com/office/drawing/2014/main" id="{0DA6C6CB-24DF-554D-B263-68704E4325F6}"/>
              </a:ext>
            </a:extLst>
          </p:cNvPr>
          <p:cNvPicPr>
            <a:picLocks noChangeAspect="1"/>
          </p:cNvPicPr>
          <p:nvPr/>
        </p:nvPicPr>
        <p:blipFill>
          <a:blip r:embed="rId3"/>
          <a:stretch>
            <a:fillRect/>
          </a:stretch>
        </p:blipFill>
        <p:spPr>
          <a:xfrm>
            <a:off x="1262743" y="1681423"/>
            <a:ext cx="4397829" cy="4397829"/>
          </a:xfrm>
          <a:prstGeom prst="rect">
            <a:avLst/>
          </a:prstGeom>
        </p:spPr>
      </p:pic>
    </p:spTree>
    <p:extLst>
      <p:ext uri="{BB962C8B-B14F-4D97-AF65-F5344CB8AC3E}">
        <p14:creationId xmlns:p14="http://schemas.microsoft.com/office/powerpoint/2010/main" val="792851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15994-AF45-D546-91E2-BF7F2C1A6E6F}"/>
              </a:ext>
            </a:extLst>
          </p:cNvPr>
          <p:cNvSpPr>
            <a:spLocks noGrp="1"/>
          </p:cNvSpPr>
          <p:nvPr>
            <p:ph type="title"/>
          </p:nvPr>
        </p:nvSpPr>
        <p:spPr/>
        <p:txBody>
          <a:bodyPr/>
          <a:lstStyle/>
          <a:p>
            <a:r>
              <a:rPr lang="en-US" dirty="0" err="1"/>
              <a:t>TopoMS</a:t>
            </a:r>
            <a:r>
              <a:rPr lang="en-US" dirty="0"/>
              <a:t> provides </a:t>
            </a:r>
            <a:r>
              <a:rPr lang="en-US" b="1" i="1" dirty="0"/>
              <a:t>guaranteed</a:t>
            </a:r>
            <a:r>
              <a:rPr lang="en-US" dirty="0"/>
              <a:t> consistent results</a:t>
            </a:r>
          </a:p>
        </p:txBody>
      </p:sp>
      <p:pic>
        <p:nvPicPr>
          <p:cNvPr id="5" name="Picture 4">
            <a:extLst>
              <a:ext uri="{FF2B5EF4-FFF2-40B4-BE49-F238E27FC236}">
                <a16:creationId xmlns:a16="http://schemas.microsoft.com/office/drawing/2014/main" id="{2DA9D67E-7863-F742-BA3F-521A149CC8D6}"/>
              </a:ext>
            </a:extLst>
          </p:cNvPr>
          <p:cNvPicPr>
            <a:picLocks noChangeAspect="1"/>
          </p:cNvPicPr>
          <p:nvPr/>
        </p:nvPicPr>
        <p:blipFill>
          <a:blip r:embed="rId2"/>
          <a:stretch>
            <a:fillRect/>
          </a:stretch>
        </p:blipFill>
        <p:spPr>
          <a:xfrm>
            <a:off x="1246098" y="1648764"/>
            <a:ext cx="4398083" cy="4405958"/>
          </a:xfrm>
          <a:prstGeom prst="rect">
            <a:avLst/>
          </a:prstGeom>
        </p:spPr>
      </p:pic>
      <p:pic>
        <p:nvPicPr>
          <p:cNvPr id="6" name="Picture 5">
            <a:extLst>
              <a:ext uri="{FF2B5EF4-FFF2-40B4-BE49-F238E27FC236}">
                <a16:creationId xmlns:a16="http://schemas.microsoft.com/office/drawing/2014/main" id="{599A482E-86EF-E641-9DE5-C8E00E35C68C}"/>
              </a:ext>
            </a:extLst>
          </p:cNvPr>
          <p:cNvPicPr>
            <a:picLocks noChangeAspect="1"/>
          </p:cNvPicPr>
          <p:nvPr/>
        </p:nvPicPr>
        <p:blipFill>
          <a:blip r:embed="rId3"/>
          <a:stretch>
            <a:fillRect/>
          </a:stretch>
        </p:blipFill>
        <p:spPr>
          <a:xfrm>
            <a:off x="5821905" y="1648764"/>
            <a:ext cx="4402017" cy="4405958"/>
          </a:xfrm>
          <a:prstGeom prst="rect">
            <a:avLst/>
          </a:prstGeom>
        </p:spPr>
      </p:pic>
    </p:spTree>
    <p:extLst>
      <p:ext uri="{BB962C8B-B14F-4D97-AF65-F5344CB8AC3E}">
        <p14:creationId xmlns:p14="http://schemas.microsoft.com/office/powerpoint/2010/main" val="3754208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A1903-3EA2-A34C-81DF-3C83B384598C}"/>
              </a:ext>
            </a:extLst>
          </p:cNvPr>
          <p:cNvSpPr>
            <a:spLocks noGrp="1"/>
          </p:cNvSpPr>
          <p:nvPr>
            <p:ph type="title"/>
          </p:nvPr>
        </p:nvSpPr>
        <p:spPr/>
        <p:txBody>
          <a:bodyPr/>
          <a:lstStyle/>
          <a:p>
            <a:r>
              <a:rPr lang="en-US" dirty="0"/>
              <a:t>Going forward with </a:t>
            </a:r>
            <a:r>
              <a:rPr lang="en-US" dirty="0" err="1"/>
              <a:t>TopoMS</a:t>
            </a:r>
            <a:endParaRPr lang="en-US" dirty="0"/>
          </a:p>
        </p:txBody>
      </p:sp>
      <p:sp>
        <p:nvSpPr>
          <p:cNvPr id="3" name="Content Placeholder 2">
            <a:extLst>
              <a:ext uri="{FF2B5EF4-FFF2-40B4-BE49-F238E27FC236}">
                <a16:creationId xmlns:a16="http://schemas.microsoft.com/office/drawing/2014/main" id="{0B7D1F39-180B-214A-96F4-5EFEEBAC50F9}"/>
              </a:ext>
            </a:extLst>
          </p:cNvPr>
          <p:cNvSpPr>
            <a:spLocks noGrp="1"/>
          </p:cNvSpPr>
          <p:nvPr>
            <p:ph idx="1"/>
          </p:nvPr>
        </p:nvSpPr>
        <p:spPr/>
        <p:txBody>
          <a:bodyPr/>
          <a:lstStyle/>
          <a:p>
            <a:r>
              <a:rPr lang="en-US" dirty="0" err="1"/>
              <a:t>TopoMS</a:t>
            </a:r>
            <a:r>
              <a:rPr lang="en-US" dirty="0"/>
              <a:t> provides robust and consistent analysis of molecular systems</a:t>
            </a:r>
          </a:p>
          <a:p>
            <a:r>
              <a:rPr lang="en-US" dirty="0"/>
              <a:t>Multiscale analysis through noise cancellation</a:t>
            </a:r>
          </a:p>
          <a:p>
            <a:r>
              <a:rPr lang="en-US" dirty="0"/>
              <a:t>Numerically robust</a:t>
            </a:r>
          </a:p>
          <a:p>
            <a:r>
              <a:rPr lang="en-US" dirty="0"/>
              <a:t>Guaranteed consistent</a:t>
            </a:r>
          </a:p>
          <a:p>
            <a:endParaRPr lang="en-US" dirty="0"/>
          </a:p>
          <a:p>
            <a:r>
              <a:rPr lang="en-US" dirty="0"/>
              <a:t>Open-source available (</a:t>
            </a:r>
            <a:r>
              <a:rPr lang="en-US" dirty="0">
                <a:hlinkClick r:id="rId2"/>
              </a:rPr>
              <a:t>https://github.com/LLNL/TopoMS</a:t>
            </a:r>
            <a:r>
              <a:rPr lang="en-US" dirty="0"/>
              <a:t>)</a:t>
            </a:r>
          </a:p>
          <a:p>
            <a:endParaRPr lang="en-US" dirty="0"/>
          </a:p>
          <a:p>
            <a:r>
              <a:rPr lang="en-US" dirty="0" err="1"/>
              <a:t>TopoMS</a:t>
            </a:r>
            <a:r>
              <a:rPr lang="en-US" dirty="0"/>
              <a:t> v1.0</a:t>
            </a:r>
          </a:p>
          <a:p>
            <a:pPr lvl="1"/>
            <a:r>
              <a:rPr lang="en-US" dirty="0"/>
              <a:t>QTAIM analysis</a:t>
            </a:r>
          </a:p>
          <a:p>
            <a:pPr lvl="1"/>
            <a:r>
              <a:rPr lang="en-US" dirty="0"/>
              <a:t>Molecular graph analysis</a:t>
            </a:r>
          </a:p>
          <a:p>
            <a:endParaRPr lang="en-US" dirty="0"/>
          </a:p>
        </p:txBody>
      </p:sp>
    </p:spTree>
    <p:extLst>
      <p:ext uri="{BB962C8B-B14F-4D97-AF65-F5344CB8AC3E}">
        <p14:creationId xmlns:p14="http://schemas.microsoft.com/office/powerpoint/2010/main" val="3269394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5F5F7-0BDC-D741-ACCF-F11DB2E0E995}"/>
              </a:ext>
            </a:extLst>
          </p:cNvPr>
          <p:cNvSpPr>
            <a:spLocks noGrp="1"/>
          </p:cNvSpPr>
          <p:nvPr>
            <p:ph type="title"/>
          </p:nvPr>
        </p:nvSpPr>
        <p:spPr/>
        <p:txBody>
          <a:bodyPr/>
          <a:lstStyle/>
          <a:p>
            <a:r>
              <a:rPr lang="en-US" dirty="0"/>
              <a:t>Going forward with </a:t>
            </a:r>
            <a:r>
              <a:rPr lang="en-US" dirty="0" err="1"/>
              <a:t>TopoMS</a:t>
            </a:r>
            <a:endParaRPr lang="en-US" dirty="0"/>
          </a:p>
        </p:txBody>
      </p:sp>
      <p:sp>
        <p:nvSpPr>
          <p:cNvPr id="3" name="Content Placeholder 2">
            <a:extLst>
              <a:ext uri="{FF2B5EF4-FFF2-40B4-BE49-F238E27FC236}">
                <a16:creationId xmlns:a16="http://schemas.microsoft.com/office/drawing/2014/main" id="{764363B9-106E-C543-843F-87E91442CE65}"/>
              </a:ext>
            </a:extLst>
          </p:cNvPr>
          <p:cNvSpPr>
            <a:spLocks noGrp="1"/>
          </p:cNvSpPr>
          <p:nvPr>
            <p:ph idx="1"/>
          </p:nvPr>
        </p:nvSpPr>
        <p:spPr/>
        <p:txBody>
          <a:bodyPr/>
          <a:lstStyle/>
          <a:p>
            <a:r>
              <a:rPr lang="en-US" dirty="0" err="1"/>
              <a:t>TopoMS</a:t>
            </a:r>
            <a:r>
              <a:rPr lang="en-US" dirty="0"/>
              <a:t> v1.1 (to be released Oct 2018)</a:t>
            </a:r>
          </a:p>
          <a:p>
            <a:pPr lvl="1"/>
            <a:r>
              <a:rPr lang="en-US" dirty="0"/>
              <a:t>Bader analysis</a:t>
            </a:r>
          </a:p>
          <a:p>
            <a:pPr lvl="2"/>
            <a:r>
              <a:rPr lang="en-US" dirty="0"/>
              <a:t>analysis of bond paths</a:t>
            </a:r>
          </a:p>
          <a:p>
            <a:pPr lvl="2"/>
            <a:r>
              <a:rPr lang="en-US" dirty="0"/>
              <a:t>support for “reference charge” </a:t>
            </a:r>
          </a:p>
          <a:p>
            <a:pPr lvl="1"/>
            <a:r>
              <a:rPr lang="en-US" dirty="0"/>
              <a:t>Support for Quantum Chemical Topology (QCT)</a:t>
            </a:r>
          </a:p>
          <a:p>
            <a:pPr lvl="1"/>
            <a:r>
              <a:rPr lang="en-US" dirty="0"/>
              <a:t>Support for non-orthogonal lattice</a:t>
            </a:r>
          </a:p>
          <a:p>
            <a:pPr lvl="1"/>
            <a:r>
              <a:rPr lang="en-US" dirty="0"/>
              <a:t>Support for windows platform</a:t>
            </a:r>
          </a:p>
          <a:p>
            <a:endParaRPr lang="en-US" dirty="0"/>
          </a:p>
          <a:p>
            <a:r>
              <a:rPr lang="en-US" dirty="0"/>
              <a:t>Planned</a:t>
            </a:r>
          </a:p>
          <a:p>
            <a:pPr lvl="1"/>
            <a:r>
              <a:rPr lang="en-US" dirty="0"/>
              <a:t>Detailed study and exploration of noise cancellation</a:t>
            </a:r>
          </a:p>
          <a:p>
            <a:pPr lvl="1"/>
            <a:r>
              <a:rPr lang="en-US" dirty="0"/>
              <a:t>Integrate </a:t>
            </a:r>
            <a:r>
              <a:rPr lang="en-US" dirty="0" err="1"/>
              <a:t>TopoMS</a:t>
            </a:r>
            <a:r>
              <a:rPr lang="en-US" dirty="0"/>
              <a:t> with VASP</a:t>
            </a:r>
          </a:p>
        </p:txBody>
      </p:sp>
    </p:spTree>
    <p:extLst>
      <p:ext uri="{BB962C8B-B14F-4D97-AF65-F5344CB8AC3E}">
        <p14:creationId xmlns:p14="http://schemas.microsoft.com/office/powerpoint/2010/main" val="2851056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DE6A-D1BE-4943-A2A0-85B6ECB9FB68}"/>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0234658A-81A4-544D-A80E-CFBBDF404E1C}"/>
              </a:ext>
            </a:extLst>
          </p:cNvPr>
          <p:cNvSpPr>
            <a:spLocks noGrp="1"/>
          </p:cNvSpPr>
          <p:nvPr>
            <p:ph idx="1"/>
          </p:nvPr>
        </p:nvSpPr>
        <p:spPr/>
        <p:txBody>
          <a:bodyPr/>
          <a:lstStyle/>
          <a:p>
            <a:r>
              <a:rPr lang="en-US" dirty="0"/>
              <a:t>U.S. Department of Energy, Office of Science</a:t>
            </a:r>
          </a:p>
          <a:p>
            <a:pPr lvl="1"/>
            <a:r>
              <a:rPr lang="en-US" dirty="0"/>
              <a:t>Advanced Scientific Computing Research</a:t>
            </a:r>
          </a:p>
          <a:p>
            <a:pPr lvl="1"/>
            <a:r>
              <a:rPr lang="en-US" dirty="0"/>
              <a:t>Basic Energy Sciences</a:t>
            </a:r>
          </a:p>
        </p:txBody>
      </p:sp>
      <p:grpSp>
        <p:nvGrpSpPr>
          <p:cNvPr id="14" name="Group 13">
            <a:extLst>
              <a:ext uri="{FF2B5EF4-FFF2-40B4-BE49-F238E27FC236}">
                <a16:creationId xmlns:a16="http://schemas.microsoft.com/office/drawing/2014/main" id="{04A29582-3638-9D40-B168-1412252C756A}"/>
              </a:ext>
            </a:extLst>
          </p:cNvPr>
          <p:cNvGrpSpPr/>
          <p:nvPr/>
        </p:nvGrpSpPr>
        <p:grpSpPr>
          <a:xfrm>
            <a:off x="2361245" y="3913424"/>
            <a:ext cx="7469510" cy="2447623"/>
            <a:chOff x="2472903" y="3913424"/>
            <a:chExt cx="7469510" cy="2447623"/>
          </a:xfrm>
        </p:grpSpPr>
        <p:pic>
          <p:nvPicPr>
            <p:cNvPr id="4" name="Picture 3">
              <a:extLst>
                <a:ext uri="{FF2B5EF4-FFF2-40B4-BE49-F238E27FC236}">
                  <a16:creationId xmlns:a16="http://schemas.microsoft.com/office/drawing/2014/main" id="{DB306768-8522-3B4F-A03D-5491D1E783CD}"/>
                </a:ext>
              </a:extLst>
            </p:cNvPr>
            <p:cNvPicPr>
              <a:picLocks noChangeAspect="1"/>
            </p:cNvPicPr>
            <p:nvPr/>
          </p:nvPicPr>
          <p:blipFill rotWithShape="1">
            <a:blip r:embed="rId2"/>
            <a:srcRect l="15113" r="13742"/>
            <a:stretch/>
          </p:blipFill>
          <p:spPr>
            <a:xfrm>
              <a:off x="5482123" y="3913424"/>
              <a:ext cx="1435707" cy="2018014"/>
            </a:xfrm>
            <a:prstGeom prst="rect">
              <a:avLst/>
            </a:prstGeom>
          </p:spPr>
        </p:pic>
        <p:pic>
          <p:nvPicPr>
            <p:cNvPr id="5" name="Picture 4">
              <a:extLst>
                <a:ext uri="{FF2B5EF4-FFF2-40B4-BE49-F238E27FC236}">
                  <a16:creationId xmlns:a16="http://schemas.microsoft.com/office/drawing/2014/main" id="{4E106A6A-CDC4-644A-A6E2-9A948E82FEEB}"/>
                </a:ext>
              </a:extLst>
            </p:cNvPr>
            <p:cNvPicPr>
              <a:picLocks noChangeAspect="1"/>
            </p:cNvPicPr>
            <p:nvPr/>
          </p:nvPicPr>
          <p:blipFill rotWithShape="1">
            <a:blip r:embed="rId3"/>
            <a:srcRect l="16618" r="12237"/>
            <a:stretch/>
          </p:blipFill>
          <p:spPr>
            <a:xfrm>
              <a:off x="3969831" y="3913424"/>
              <a:ext cx="1435707" cy="2018014"/>
            </a:xfrm>
            <a:prstGeom prst="rect">
              <a:avLst/>
            </a:prstGeom>
          </p:spPr>
        </p:pic>
        <p:sp>
          <p:nvSpPr>
            <p:cNvPr id="6" name="TextBox 5">
              <a:extLst>
                <a:ext uri="{FF2B5EF4-FFF2-40B4-BE49-F238E27FC236}">
                  <a16:creationId xmlns:a16="http://schemas.microsoft.com/office/drawing/2014/main" id="{B8990719-4757-2045-89F2-CDD1272FDE7D}"/>
                </a:ext>
              </a:extLst>
            </p:cNvPr>
            <p:cNvSpPr txBox="1"/>
            <p:nvPr/>
          </p:nvSpPr>
          <p:spPr>
            <a:xfrm>
              <a:off x="5744562" y="5960937"/>
              <a:ext cx="910827" cy="400110"/>
            </a:xfrm>
            <a:prstGeom prst="rect">
              <a:avLst/>
            </a:prstGeom>
            <a:noFill/>
          </p:spPr>
          <p:txBody>
            <a:bodyPr wrap="none" rtlCol="0">
              <a:spAutoFit/>
            </a:bodyPr>
            <a:lstStyle/>
            <a:p>
              <a:pPr algn="ctr"/>
              <a:r>
                <a:rPr lang="en-US" sz="2000" dirty="0" err="1">
                  <a:solidFill>
                    <a:schemeClr val="accent1"/>
                  </a:solidFill>
                  <a:latin typeface="Candara" panose="020E0502030303020204" pitchFamily="34" charset="0"/>
                </a:rPr>
                <a:t>Pask</a:t>
              </a:r>
              <a:r>
                <a:rPr lang="en-US" sz="2000" dirty="0">
                  <a:solidFill>
                    <a:schemeClr val="accent1"/>
                  </a:solidFill>
                  <a:latin typeface="Candara" panose="020E0502030303020204" pitchFamily="34" charset="0"/>
                </a:rPr>
                <a:t>, J</a:t>
              </a:r>
            </a:p>
          </p:txBody>
        </p:sp>
        <p:sp>
          <p:nvSpPr>
            <p:cNvPr id="7" name="TextBox 6">
              <a:extLst>
                <a:ext uri="{FF2B5EF4-FFF2-40B4-BE49-F238E27FC236}">
                  <a16:creationId xmlns:a16="http://schemas.microsoft.com/office/drawing/2014/main" id="{5A978626-BABC-0B43-ADD7-68B94AF4A7BF}"/>
                </a:ext>
              </a:extLst>
            </p:cNvPr>
            <p:cNvSpPr txBox="1"/>
            <p:nvPr/>
          </p:nvSpPr>
          <p:spPr>
            <a:xfrm>
              <a:off x="4183147" y="5960937"/>
              <a:ext cx="1003801" cy="400110"/>
            </a:xfrm>
            <a:prstGeom prst="rect">
              <a:avLst/>
            </a:prstGeom>
            <a:noFill/>
          </p:spPr>
          <p:txBody>
            <a:bodyPr wrap="none" rtlCol="0">
              <a:spAutoFit/>
            </a:bodyPr>
            <a:lstStyle/>
            <a:p>
              <a:pPr algn="ctr"/>
              <a:r>
                <a:rPr lang="en-US" sz="2000" dirty="0" err="1">
                  <a:solidFill>
                    <a:schemeClr val="accent1"/>
                  </a:solidFill>
                  <a:latin typeface="Candara" panose="020E0502030303020204" pitchFamily="34" charset="0"/>
                </a:rPr>
                <a:t>Lordi</a:t>
              </a:r>
              <a:r>
                <a:rPr lang="en-US" sz="2000" dirty="0">
                  <a:solidFill>
                    <a:schemeClr val="accent1"/>
                  </a:solidFill>
                  <a:latin typeface="Candara" panose="020E0502030303020204" pitchFamily="34" charset="0"/>
                </a:rPr>
                <a:t>, V</a:t>
              </a:r>
            </a:p>
          </p:txBody>
        </p:sp>
        <p:pic>
          <p:nvPicPr>
            <p:cNvPr id="8" name="Picture 7">
              <a:extLst>
                <a:ext uri="{FF2B5EF4-FFF2-40B4-BE49-F238E27FC236}">
                  <a16:creationId xmlns:a16="http://schemas.microsoft.com/office/drawing/2014/main" id="{CD84B8C3-9AA8-6943-96AE-4B3FE84ED8C3}"/>
                </a:ext>
              </a:extLst>
            </p:cNvPr>
            <p:cNvPicPr>
              <a:picLocks noChangeAspect="1"/>
            </p:cNvPicPr>
            <p:nvPr/>
          </p:nvPicPr>
          <p:blipFill rotWithShape="1">
            <a:blip r:embed="rId4"/>
            <a:srcRect t="-146" b="14993"/>
            <a:stretch/>
          </p:blipFill>
          <p:spPr>
            <a:xfrm>
              <a:off x="2472903" y="3915662"/>
              <a:ext cx="1420343" cy="2015776"/>
            </a:xfrm>
            <a:prstGeom prst="rect">
              <a:avLst/>
            </a:prstGeom>
          </p:spPr>
        </p:pic>
        <p:sp>
          <p:nvSpPr>
            <p:cNvPr id="9" name="TextBox 8">
              <a:extLst>
                <a:ext uri="{FF2B5EF4-FFF2-40B4-BE49-F238E27FC236}">
                  <a16:creationId xmlns:a16="http://schemas.microsoft.com/office/drawing/2014/main" id="{EA28460C-4C5A-0841-B54A-7126CD802B0B}"/>
                </a:ext>
              </a:extLst>
            </p:cNvPr>
            <p:cNvSpPr txBox="1"/>
            <p:nvPr/>
          </p:nvSpPr>
          <p:spPr>
            <a:xfrm>
              <a:off x="2558241" y="5960937"/>
              <a:ext cx="1398140" cy="400110"/>
            </a:xfrm>
            <a:prstGeom prst="rect">
              <a:avLst/>
            </a:prstGeom>
            <a:noFill/>
          </p:spPr>
          <p:txBody>
            <a:bodyPr wrap="none" rtlCol="0">
              <a:spAutoFit/>
            </a:bodyPr>
            <a:lstStyle/>
            <a:p>
              <a:pPr algn="ctr"/>
              <a:r>
                <a:rPr lang="en-US" sz="2000" dirty="0" err="1">
                  <a:solidFill>
                    <a:schemeClr val="accent1"/>
                  </a:solidFill>
                  <a:latin typeface="Candara" panose="020E0502030303020204" pitchFamily="34" charset="0"/>
                </a:rPr>
                <a:t>Gyulassy</a:t>
              </a:r>
              <a:r>
                <a:rPr lang="en-US" sz="2000" dirty="0">
                  <a:solidFill>
                    <a:schemeClr val="accent1"/>
                  </a:solidFill>
                  <a:latin typeface="Candara" panose="020E0502030303020204" pitchFamily="34" charset="0"/>
                </a:rPr>
                <a:t>, A</a:t>
              </a:r>
            </a:p>
          </p:txBody>
        </p:sp>
        <p:pic>
          <p:nvPicPr>
            <p:cNvPr id="10" name="Picture 9">
              <a:extLst>
                <a:ext uri="{FF2B5EF4-FFF2-40B4-BE49-F238E27FC236}">
                  <a16:creationId xmlns:a16="http://schemas.microsoft.com/office/drawing/2014/main" id="{ACAEE447-36E5-B447-85EC-C9BDEE3CD3FC}"/>
                </a:ext>
              </a:extLst>
            </p:cNvPr>
            <p:cNvPicPr>
              <a:picLocks noChangeAspect="1"/>
            </p:cNvPicPr>
            <p:nvPr/>
          </p:nvPicPr>
          <p:blipFill rotWithShape="1">
            <a:blip r:embed="rId5"/>
            <a:srcRect b="15573"/>
            <a:stretch/>
          </p:blipFill>
          <p:spPr>
            <a:xfrm>
              <a:off x="6994415" y="3915661"/>
              <a:ext cx="1432560" cy="2015777"/>
            </a:xfrm>
            <a:prstGeom prst="rect">
              <a:avLst/>
            </a:prstGeom>
          </p:spPr>
        </p:pic>
        <p:sp>
          <p:nvSpPr>
            <p:cNvPr id="11" name="TextBox 10">
              <a:extLst>
                <a:ext uri="{FF2B5EF4-FFF2-40B4-BE49-F238E27FC236}">
                  <a16:creationId xmlns:a16="http://schemas.microsoft.com/office/drawing/2014/main" id="{961B1CCB-55B1-E341-866D-3E08DF3C29A4}"/>
                </a:ext>
              </a:extLst>
            </p:cNvPr>
            <p:cNvSpPr txBox="1"/>
            <p:nvPr/>
          </p:nvSpPr>
          <p:spPr>
            <a:xfrm>
              <a:off x="7029257" y="5960937"/>
              <a:ext cx="1362874" cy="400110"/>
            </a:xfrm>
            <a:prstGeom prst="rect">
              <a:avLst/>
            </a:prstGeom>
            <a:noFill/>
          </p:spPr>
          <p:txBody>
            <a:bodyPr wrap="none" rtlCol="0">
              <a:spAutoFit/>
            </a:bodyPr>
            <a:lstStyle/>
            <a:p>
              <a:pPr algn="ctr"/>
              <a:r>
                <a:rPr lang="en-US" sz="2000" dirty="0" err="1">
                  <a:solidFill>
                    <a:schemeClr val="accent1"/>
                  </a:solidFill>
                  <a:latin typeface="Candara" panose="020E0502030303020204" pitchFamily="34" charset="0"/>
                </a:rPr>
                <a:t>Pascucci</a:t>
              </a:r>
              <a:r>
                <a:rPr lang="en-US" sz="2000" dirty="0">
                  <a:solidFill>
                    <a:schemeClr val="accent1"/>
                  </a:solidFill>
                  <a:latin typeface="Candara" panose="020E0502030303020204" pitchFamily="34" charset="0"/>
                </a:rPr>
                <a:t>, V</a:t>
              </a:r>
            </a:p>
          </p:txBody>
        </p:sp>
        <p:pic>
          <p:nvPicPr>
            <p:cNvPr id="12" name="Picture 11">
              <a:extLst>
                <a:ext uri="{FF2B5EF4-FFF2-40B4-BE49-F238E27FC236}">
                  <a16:creationId xmlns:a16="http://schemas.microsoft.com/office/drawing/2014/main" id="{20B78501-F272-494F-AFE6-BB8C2DFD2656}"/>
                </a:ext>
              </a:extLst>
            </p:cNvPr>
            <p:cNvPicPr>
              <a:picLocks noChangeAspect="1"/>
            </p:cNvPicPr>
            <p:nvPr/>
          </p:nvPicPr>
          <p:blipFill rotWithShape="1">
            <a:blip r:embed="rId6"/>
            <a:srcRect b="15573"/>
            <a:stretch/>
          </p:blipFill>
          <p:spPr>
            <a:xfrm>
              <a:off x="8503558" y="3915661"/>
              <a:ext cx="1432560" cy="2015777"/>
            </a:xfrm>
            <a:prstGeom prst="rect">
              <a:avLst/>
            </a:prstGeom>
          </p:spPr>
        </p:pic>
        <p:sp>
          <p:nvSpPr>
            <p:cNvPr id="13" name="TextBox 12">
              <a:extLst>
                <a:ext uri="{FF2B5EF4-FFF2-40B4-BE49-F238E27FC236}">
                  <a16:creationId xmlns:a16="http://schemas.microsoft.com/office/drawing/2014/main" id="{289EB7DE-98B2-2444-9814-243CBB0776E7}"/>
                </a:ext>
              </a:extLst>
            </p:cNvPr>
            <p:cNvSpPr txBox="1"/>
            <p:nvPr/>
          </p:nvSpPr>
          <p:spPr>
            <a:xfrm>
              <a:off x="8503558" y="5934772"/>
              <a:ext cx="1438855" cy="400110"/>
            </a:xfrm>
            <a:prstGeom prst="rect">
              <a:avLst/>
            </a:prstGeom>
            <a:noFill/>
          </p:spPr>
          <p:txBody>
            <a:bodyPr wrap="none" rtlCol="0">
              <a:spAutoFit/>
            </a:bodyPr>
            <a:lstStyle/>
            <a:p>
              <a:pPr algn="ctr"/>
              <a:r>
                <a:rPr lang="en-US" sz="2000" dirty="0">
                  <a:solidFill>
                    <a:schemeClr val="accent1"/>
                  </a:solidFill>
                  <a:latin typeface="Candara" panose="020E0502030303020204" pitchFamily="34" charset="0"/>
                </a:rPr>
                <a:t>Bremer, P-T</a:t>
              </a:r>
            </a:p>
          </p:txBody>
        </p:sp>
      </p:grpSp>
    </p:spTree>
    <p:extLst>
      <p:ext uri="{BB962C8B-B14F-4D97-AF65-F5344CB8AC3E}">
        <p14:creationId xmlns:p14="http://schemas.microsoft.com/office/powerpoint/2010/main" val="3216660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A9146-D9D9-5649-91FF-2CDC0F90F571}"/>
              </a:ext>
            </a:extLst>
          </p:cNvPr>
          <p:cNvSpPr>
            <a:spLocks noGrp="1"/>
          </p:cNvSpPr>
          <p:nvPr>
            <p:ph type="title"/>
          </p:nvPr>
        </p:nvSpPr>
        <p:spPr/>
        <p:txBody>
          <a:bodyPr/>
          <a:lstStyle/>
          <a:p>
            <a:r>
              <a:rPr lang="en-US" dirty="0" err="1"/>
              <a:t>TopoMS</a:t>
            </a:r>
            <a:r>
              <a:rPr lang="en-US" dirty="0"/>
              <a:t> v1.1 released</a:t>
            </a:r>
          </a:p>
        </p:txBody>
      </p:sp>
      <p:sp>
        <p:nvSpPr>
          <p:cNvPr id="3" name="Content Placeholder 2">
            <a:extLst>
              <a:ext uri="{FF2B5EF4-FFF2-40B4-BE49-F238E27FC236}">
                <a16:creationId xmlns:a16="http://schemas.microsoft.com/office/drawing/2014/main" id="{D6C12E13-8F7C-7B48-A8BE-E62673236C8E}"/>
              </a:ext>
            </a:extLst>
          </p:cNvPr>
          <p:cNvSpPr>
            <a:spLocks noGrp="1"/>
          </p:cNvSpPr>
          <p:nvPr>
            <p:ph idx="1"/>
          </p:nvPr>
        </p:nvSpPr>
        <p:spPr/>
        <p:txBody>
          <a:bodyPr/>
          <a:lstStyle/>
          <a:p>
            <a:r>
              <a:rPr lang="en-US" dirty="0"/>
              <a:t>Analysis of bond paths</a:t>
            </a:r>
          </a:p>
          <a:p>
            <a:r>
              <a:rPr lang="en-US" dirty="0"/>
              <a:t>Support for “reference charge” </a:t>
            </a:r>
          </a:p>
          <a:p>
            <a:r>
              <a:rPr lang="en-US" dirty="0"/>
              <a:t>Support for non-orthogonal lattice</a:t>
            </a:r>
          </a:p>
          <a:p>
            <a:r>
              <a:rPr lang="en-US" dirty="0"/>
              <a:t>Support for non-charge fields</a:t>
            </a:r>
          </a:p>
          <a:p>
            <a:r>
              <a:rPr lang="en-US" dirty="0"/>
              <a:t>Support for windows platform</a:t>
            </a:r>
          </a:p>
        </p:txBody>
      </p:sp>
      <p:pic>
        <p:nvPicPr>
          <p:cNvPr id="4" name="Picture 3">
            <a:extLst>
              <a:ext uri="{FF2B5EF4-FFF2-40B4-BE49-F238E27FC236}">
                <a16:creationId xmlns:a16="http://schemas.microsoft.com/office/drawing/2014/main" id="{4208AA07-8051-0E44-89EC-E5FEB145F8BD}"/>
              </a:ext>
            </a:extLst>
          </p:cNvPr>
          <p:cNvPicPr>
            <a:picLocks noChangeAspect="1"/>
          </p:cNvPicPr>
          <p:nvPr/>
        </p:nvPicPr>
        <p:blipFill rotWithShape="1">
          <a:blip r:embed="rId2"/>
          <a:srcRect l="37444" t="5866" r="2111" b="32089"/>
          <a:stretch/>
        </p:blipFill>
        <p:spPr>
          <a:xfrm>
            <a:off x="7560188" y="1380744"/>
            <a:ext cx="4410832" cy="2829743"/>
          </a:xfrm>
          <a:prstGeom prst="rect">
            <a:avLst/>
          </a:prstGeom>
        </p:spPr>
      </p:pic>
    </p:spTree>
    <p:extLst>
      <p:ext uri="{BB962C8B-B14F-4D97-AF65-F5344CB8AC3E}">
        <p14:creationId xmlns:p14="http://schemas.microsoft.com/office/powerpoint/2010/main" val="3602946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417C-BA18-C644-90AE-CCD5D6C20A7D}"/>
              </a:ext>
            </a:extLst>
          </p:cNvPr>
          <p:cNvSpPr>
            <a:spLocks noGrp="1"/>
          </p:cNvSpPr>
          <p:nvPr>
            <p:ph type="title"/>
          </p:nvPr>
        </p:nvSpPr>
        <p:spPr/>
        <p:txBody>
          <a:bodyPr/>
          <a:lstStyle/>
          <a:p>
            <a:r>
              <a:rPr lang="en-US" dirty="0"/>
              <a:t>Topology is the study of properties under </a:t>
            </a:r>
            <a:br>
              <a:rPr lang="en-US" dirty="0"/>
            </a:br>
            <a:r>
              <a:rPr lang="en-US" dirty="0"/>
              <a:t>continuous  transformations</a:t>
            </a:r>
          </a:p>
        </p:txBody>
      </p:sp>
      <p:sp>
        <p:nvSpPr>
          <p:cNvPr id="3" name="Content Placeholder 2">
            <a:extLst>
              <a:ext uri="{FF2B5EF4-FFF2-40B4-BE49-F238E27FC236}">
                <a16:creationId xmlns:a16="http://schemas.microsoft.com/office/drawing/2014/main" id="{DEEF5733-F1A6-6944-8F84-C5BED92A7E55}"/>
              </a:ext>
            </a:extLst>
          </p:cNvPr>
          <p:cNvSpPr>
            <a:spLocks noGrp="1"/>
          </p:cNvSpPr>
          <p:nvPr>
            <p:ph idx="1"/>
          </p:nvPr>
        </p:nvSpPr>
        <p:spPr>
          <a:xfrm>
            <a:off x="220980" y="1469008"/>
            <a:ext cx="11750040" cy="4803775"/>
          </a:xfrm>
        </p:spPr>
        <p:txBody>
          <a:bodyPr/>
          <a:lstStyle/>
          <a:p>
            <a:r>
              <a:rPr lang="en-US" dirty="0"/>
              <a:t>Deals with critical points and their spatial connectivity</a:t>
            </a:r>
          </a:p>
        </p:txBody>
      </p:sp>
      <p:grpSp>
        <p:nvGrpSpPr>
          <p:cNvPr id="59" name="Group 58">
            <a:extLst>
              <a:ext uri="{FF2B5EF4-FFF2-40B4-BE49-F238E27FC236}">
                <a16:creationId xmlns:a16="http://schemas.microsoft.com/office/drawing/2014/main" id="{4F6E5603-EE99-C149-82A7-2CCC6F28EAB0}"/>
              </a:ext>
            </a:extLst>
          </p:cNvPr>
          <p:cNvGrpSpPr/>
          <p:nvPr/>
        </p:nvGrpSpPr>
        <p:grpSpPr>
          <a:xfrm>
            <a:off x="214479" y="2891309"/>
            <a:ext cx="3575259" cy="2235850"/>
            <a:chOff x="213360" y="3198730"/>
            <a:chExt cx="4632960" cy="2678805"/>
          </a:xfrm>
        </p:grpSpPr>
        <p:sp>
          <p:nvSpPr>
            <p:cNvPr id="70" name="Left-Up Arrow 69">
              <a:extLst>
                <a:ext uri="{FF2B5EF4-FFF2-40B4-BE49-F238E27FC236}">
                  <a16:creationId xmlns:a16="http://schemas.microsoft.com/office/drawing/2014/main" id="{7A9DA5AA-4EF9-C346-996D-66C40E77309F}"/>
                </a:ext>
              </a:extLst>
            </p:cNvPr>
            <p:cNvSpPr/>
            <p:nvPr/>
          </p:nvSpPr>
          <p:spPr>
            <a:xfrm flipH="1">
              <a:off x="213360" y="3198730"/>
              <a:ext cx="4632960" cy="2678805"/>
            </a:xfrm>
            <a:prstGeom prst="leftUpArrow">
              <a:avLst>
                <a:gd name="adj1" fmla="val 1563"/>
                <a:gd name="adj2" fmla="val 2548"/>
                <a:gd name="adj3" fmla="val 95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9D0DBBB7-0486-A546-9E9C-B46D975045D5}"/>
                </a:ext>
              </a:extLst>
            </p:cNvPr>
            <p:cNvSpPr/>
            <p:nvPr/>
          </p:nvSpPr>
          <p:spPr>
            <a:xfrm>
              <a:off x="291814" y="3495500"/>
              <a:ext cx="4172755" cy="2076670"/>
            </a:xfrm>
            <a:custGeom>
              <a:avLst/>
              <a:gdLst>
                <a:gd name="connsiteX0" fmla="*/ 0 w 4172755"/>
                <a:gd name="connsiteY0" fmla="*/ 1479177 h 2078555"/>
                <a:gd name="connsiteX1" fmla="*/ 373487 w 4172755"/>
                <a:gd name="connsiteY1" fmla="*/ 577656 h 2078555"/>
                <a:gd name="connsiteX2" fmla="*/ 1068946 w 4172755"/>
                <a:gd name="connsiteY2" fmla="*/ 2007211 h 2078555"/>
                <a:gd name="connsiteX3" fmla="*/ 1455312 w 4172755"/>
                <a:gd name="connsiteY3" fmla="*/ 1582208 h 2078555"/>
                <a:gd name="connsiteX4" fmla="*/ 1609859 w 4172755"/>
                <a:gd name="connsiteY4" fmla="*/ 1736754 h 2078555"/>
                <a:gd name="connsiteX5" fmla="*/ 1880315 w 4172755"/>
                <a:gd name="connsiteY5" fmla="*/ 1298873 h 2078555"/>
                <a:gd name="connsiteX6" fmla="*/ 2240924 w 4172755"/>
                <a:gd name="connsiteY6" fmla="*/ 2045847 h 2078555"/>
                <a:gd name="connsiteX7" fmla="*/ 3206839 w 4172755"/>
                <a:gd name="connsiteY7" fmla="*/ 10985 h 2078555"/>
                <a:gd name="connsiteX8" fmla="*/ 3953814 w 4172755"/>
                <a:gd name="connsiteY8" fmla="*/ 1182963 h 2078555"/>
                <a:gd name="connsiteX9" fmla="*/ 3953814 w 4172755"/>
                <a:gd name="connsiteY9" fmla="*/ 1182963 h 2078555"/>
                <a:gd name="connsiteX10" fmla="*/ 4172755 w 4172755"/>
                <a:gd name="connsiteY10" fmla="*/ 1273115 h 2078555"/>
                <a:gd name="connsiteX0" fmla="*/ 0 w 4172755"/>
                <a:gd name="connsiteY0" fmla="*/ 1480578 h 2079956"/>
                <a:gd name="connsiteX1" fmla="*/ 373487 w 4172755"/>
                <a:gd name="connsiteY1" fmla="*/ 579057 h 2079956"/>
                <a:gd name="connsiteX2" fmla="*/ 1068946 w 4172755"/>
                <a:gd name="connsiteY2" fmla="*/ 2008612 h 2079956"/>
                <a:gd name="connsiteX3" fmla="*/ 1455312 w 4172755"/>
                <a:gd name="connsiteY3" fmla="*/ 1583609 h 2079956"/>
                <a:gd name="connsiteX4" fmla="*/ 1609859 w 4172755"/>
                <a:gd name="connsiteY4" fmla="*/ 1738155 h 2079956"/>
                <a:gd name="connsiteX5" fmla="*/ 1880315 w 4172755"/>
                <a:gd name="connsiteY5" fmla="*/ 1300274 h 2079956"/>
                <a:gd name="connsiteX6" fmla="*/ 2240924 w 4172755"/>
                <a:gd name="connsiteY6" fmla="*/ 2047248 h 2079956"/>
                <a:gd name="connsiteX7" fmla="*/ 3206839 w 4172755"/>
                <a:gd name="connsiteY7" fmla="*/ 12386 h 2079956"/>
                <a:gd name="connsiteX8" fmla="*/ 3953814 w 4172755"/>
                <a:gd name="connsiteY8" fmla="*/ 1184364 h 2079956"/>
                <a:gd name="connsiteX9" fmla="*/ 4108360 w 4172755"/>
                <a:gd name="connsiteY9" fmla="*/ 991181 h 2079956"/>
                <a:gd name="connsiteX10" fmla="*/ 4172755 w 4172755"/>
                <a:gd name="connsiteY10" fmla="*/ 1274516 h 2079956"/>
                <a:gd name="connsiteX0" fmla="*/ 0 w 4172755"/>
                <a:gd name="connsiteY0" fmla="*/ 1477264 h 2076642"/>
                <a:gd name="connsiteX1" fmla="*/ 373487 w 4172755"/>
                <a:gd name="connsiteY1" fmla="*/ 575743 h 2076642"/>
                <a:gd name="connsiteX2" fmla="*/ 1068946 w 4172755"/>
                <a:gd name="connsiteY2" fmla="*/ 2005298 h 2076642"/>
                <a:gd name="connsiteX3" fmla="*/ 1455312 w 4172755"/>
                <a:gd name="connsiteY3" fmla="*/ 1580295 h 2076642"/>
                <a:gd name="connsiteX4" fmla="*/ 1609859 w 4172755"/>
                <a:gd name="connsiteY4" fmla="*/ 1734841 h 2076642"/>
                <a:gd name="connsiteX5" fmla="*/ 1880315 w 4172755"/>
                <a:gd name="connsiteY5" fmla="*/ 1296960 h 2076642"/>
                <a:gd name="connsiteX6" fmla="*/ 2240924 w 4172755"/>
                <a:gd name="connsiteY6" fmla="*/ 2043934 h 2076642"/>
                <a:gd name="connsiteX7" fmla="*/ 3206839 w 4172755"/>
                <a:gd name="connsiteY7" fmla="*/ 9072 h 2076642"/>
                <a:gd name="connsiteX8" fmla="*/ 3850783 w 4172755"/>
                <a:gd name="connsiteY8" fmla="*/ 1284081 h 2076642"/>
                <a:gd name="connsiteX9" fmla="*/ 4108360 w 4172755"/>
                <a:gd name="connsiteY9" fmla="*/ 987867 h 2076642"/>
                <a:gd name="connsiteX10" fmla="*/ 4172755 w 4172755"/>
                <a:gd name="connsiteY10" fmla="*/ 1271202 h 2076642"/>
                <a:gd name="connsiteX0" fmla="*/ 0 w 4172755"/>
                <a:gd name="connsiteY0" fmla="*/ 1477292 h 2076670"/>
                <a:gd name="connsiteX1" fmla="*/ 373487 w 4172755"/>
                <a:gd name="connsiteY1" fmla="*/ 575771 h 2076670"/>
                <a:gd name="connsiteX2" fmla="*/ 1068946 w 4172755"/>
                <a:gd name="connsiteY2" fmla="*/ 2005326 h 2076670"/>
                <a:gd name="connsiteX3" fmla="*/ 1455312 w 4172755"/>
                <a:gd name="connsiteY3" fmla="*/ 1580323 h 2076670"/>
                <a:gd name="connsiteX4" fmla="*/ 1609859 w 4172755"/>
                <a:gd name="connsiteY4" fmla="*/ 1734869 h 2076670"/>
                <a:gd name="connsiteX5" fmla="*/ 1880315 w 4172755"/>
                <a:gd name="connsiteY5" fmla="*/ 1296988 h 2076670"/>
                <a:gd name="connsiteX6" fmla="*/ 2240924 w 4172755"/>
                <a:gd name="connsiteY6" fmla="*/ 2043962 h 2076670"/>
                <a:gd name="connsiteX7" fmla="*/ 3206839 w 4172755"/>
                <a:gd name="connsiteY7" fmla="*/ 9100 h 2076670"/>
                <a:gd name="connsiteX8" fmla="*/ 3850783 w 4172755"/>
                <a:gd name="connsiteY8" fmla="*/ 1284109 h 2076670"/>
                <a:gd name="connsiteX9" fmla="*/ 4031087 w 4172755"/>
                <a:gd name="connsiteY9" fmla="*/ 1013652 h 2076670"/>
                <a:gd name="connsiteX10" fmla="*/ 4172755 w 4172755"/>
                <a:gd name="connsiteY10" fmla="*/ 1271230 h 207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2755" h="2076670">
                  <a:moveTo>
                    <a:pt x="0" y="1477292"/>
                  </a:moveTo>
                  <a:cubicBezTo>
                    <a:pt x="97664" y="982528"/>
                    <a:pt x="195329" y="487765"/>
                    <a:pt x="373487" y="575771"/>
                  </a:cubicBezTo>
                  <a:cubicBezTo>
                    <a:pt x="551645" y="663777"/>
                    <a:pt x="888642" y="1837901"/>
                    <a:pt x="1068946" y="2005326"/>
                  </a:cubicBezTo>
                  <a:cubicBezTo>
                    <a:pt x="1249250" y="2172751"/>
                    <a:pt x="1365160" y="1625399"/>
                    <a:pt x="1455312" y="1580323"/>
                  </a:cubicBezTo>
                  <a:cubicBezTo>
                    <a:pt x="1545464" y="1535247"/>
                    <a:pt x="1539025" y="1782091"/>
                    <a:pt x="1609859" y="1734869"/>
                  </a:cubicBezTo>
                  <a:cubicBezTo>
                    <a:pt x="1680693" y="1687647"/>
                    <a:pt x="1775138" y="1245473"/>
                    <a:pt x="1880315" y="1296988"/>
                  </a:cubicBezTo>
                  <a:cubicBezTo>
                    <a:pt x="1985492" y="1348503"/>
                    <a:pt x="2019837" y="2258610"/>
                    <a:pt x="2240924" y="2043962"/>
                  </a:cubicBezTo>
                  <a:cubicBezTo>
                    <a:pt x="2462011" y="1829314"/>
                    <a:pt x="2938529" y="135742"/>
                    <a:pt x="3206839" y="9100"/>
                  </a:cubicBezTo>
                  <a:cubicBezTo>
                    <a:pt x="3475149" y="-117542"/>
                    <a:pt x="3713408" y="1116684"/>
                    <a:pt x="3850783" y="1284109"/>
                  </a:cubicBezTo>
                  <a:cubicBezTo>
                    <a:pt x="3988158" y="1451534"/>
                    <a:pt x="3977425" y="1015798"/>
                    <a:pt x="4031087" y="1013652"/>
                  </a:cubicBezTo>
                  <a:cubicBezTo>
                    <a:pt x="4084749" y="1011506"/>
                    <a:pt x="4151290" y="1176785"/>
                    <a:pt x="4172755" y="127123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a:extLst>
              <a:ext uri="{FF2B5EF4-FFF2-40B4-BE49-F238E27FC236}">
                <a16:creationId xmlns:a16="http://schemas.microsoft.com/office/drawing/2014/main" id="{141EEB26-6556-A14C-97C4-CA6F430D6E2B}"/>
              </a:ext>
            </a:extLst>
          </p:cNvPr>
          <p:cNvGrpSpPr/>
          <p:nvPr/>
        </p:nvGrpSpPr>
        <p:grpSpPr>
          <a:xfrm>
            <a:off x="495681" y="3102434"/>
            <a:ext cx="2935585" cy="1801125"/>
            <a:chOff x="572251" y="2785198"/>
            <a:chExt cx="3804045" cy="2157955"/>
          </a:xfrm>
        </p:grpSpPr>
        <p:sp>
          <p:nvSpPr>
            <p:cNvPr id="61" name="Oval 60">
              <a:extLst>
                <a:ext uri="{FF2B5EF4-FFF2-40B4-BE49-F238E27FC236}">
                  <a16:creationId xmlns:a16="http://schemas.microsoft.com/office/drawing/2014/main" id="{FDF8E0D6-ACC5-A047-B049-4FE0BD06AE5F}"/>
                </a:ext>
              </a:extLst>
            </p:cNvPr>
            <p:cNvSpPr/>
            <p:nvPr/>
          </p:nvSpPr>
          <p:spPr>
            <a:xfrm>
              <a:off x="572251" y="33663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2620B34-C2F0-8D47-B81D-CFDBB02AC2C2}"/>
                </a:ext>
              </a:extLst>
            </p:cNvPr>
            <p:cNvSpPr/>
            <p:nvPr/>
          </p:nvSpPr>
          <p:spPr>
            <a:xfrm>
              <a:off x="1379971" y="4817790"/>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B013E11-79E3-DB4B-B472-361994EAA4AD}"/>
                </a:ext>
              </a:extLst>
            </p:cNvPr>
            <p:cNvSpPr/>
            <p:nvPr/>
          </p:nvSpPr>
          <p:spPr>
            <a:xfrm>
              <a:off x="1722871" y="438060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5B9AFE19-DC21-E440-A3F8-11152E606587}"/>
                </a:ext>
              </a:extLst>
            </p:cNvPr>
            <p:cNvSpPr/>
            <p:nvPr/>
          </p:nvSpPr>
          <p:spPr>
            <a:xfrm>
              <a:off x="1845542" y="4551838"/>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E3E5AB00-045E-1641-92E9-CB8B5D83434B}"/>
                </a:ext>
              </a:extLst>
            </p:cNvPr>
            <p:cNvSpPr/>
            <p:nvPr/>
          </p:nvSpPr>
          <p:spPr>
            <a:xfrm>
              <a:off x="2103871" y="407591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52193A7-8DC0-954A-848E-45556EB7A51F}"/>
                </a:ext>
              </a:extLst>
            </p:cNvPr>
            <p:cNvSpPr/>
            <p:nvPr/>
          </p:nvSpPr>
          <p:spPr>
            <a:xfrm>
              <a:off x="2423160" y="4851713"/>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098C20FB-7653-0748-979B-CD078775A9C4}"/>
                </a:ext>
              </a:extLst>
            </p:cNvPr>
            <p:cNvSpPr/>
            <p:nvPr/>
          </p:nvSpPr>
          <p:spPr>
            <a:xfrm>
              <a:off x="3483091" y="27851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6341C87-6C52-E74A-B904-B0BF5DD14CDE}"/>
                </a:ext>
              </a:extLst>
            </p:cNvPr>
            <p:cNvSpPr/>
            <p:nvPr/>
          </p:nvSpPr>
          <p:spPr>
            <a:xfrm>
              <a:off x="4156067" y="4106397"/>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8595675-A59B-5C46-ABA1-FCC6534F4988}"/>
                </a:ext>
              </a:extLst>
            </p:cNvPr>
            <p:cNvSpPr/>
            <p:nvPr/>
          </p:nvSpPr>
          <p:spPr>
            <a:xfrm>
              <a:off x="4284856" y="377945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9ADC257A-CF65-1A46-BFE0-385A06C54943}"/>
              </a:ext>
            </a:extLst>
          </p:cNvPr>
          <p:cNvGrpSpPr/>
          <p:nvPr/>
        </p:nvGrpSpPr>
        <p:grpSpPr>
          <a:xfrm>
            <a:off x="8240072" y="2891309"/>
            <a:ext cx="3575259" cy="2235850"/>
            <a:chOff x="6385714" y="2485957"/>
            <a:chExt cx="4632960" cy="2678805"/>
          </a:xfrm>
        </p:grpSpPr>
        <p:grpSp>
          <p:nvGrpSpPr>
            <p:cNvPr id="73" name="Group 72">
              <a:extLst>
                <a:ext uri="{FF2B5EF4-FFF2-40B4-BE49-F238E27FC236}">
                  <a16:creationId xmlns:a16="http://schemas.microsoft.com/office/drawing/2014/main" id="{F48553A3-8A76-6D4A-B2E1-E99C8E8D9962}"/>
                </a:ext>
              </a:extLst>
            </p:cNvPr>
            <p:cNvGrpSpPr/>
            <p:nvPr/>
          </p:nvGrpSpPr>
          <p:grpSpPr>
            <a:xfrm>
              <a:off x="6385714" y="2485957"/>
              <a:ext cx="4632960" cy="2678805"/>
              <a:chOff x="213360" y="3198730"/>
              <a:chExt cx="4632960" cy="2678805"/>
            </a:xfrm>
          </p:grpSpPr>
          <p:sp>
            <p:nvSpPr>
              <p:cNvPr id="84" name="Left-Up Arrow 83">
                <a:extLst>
                  <a:ext uri="{FF2B5EF4-FFF2-40B4-BE49-F238E27FC236}">
                    <a16:creationId xmlns:a16="http://schemas.microsoft.com/office/drawing/2014/main" id="{DB333C0C-05F1-F744-91CE-97ED7BC43EBD}"/>
                  </a:ext>
                </a:extLst>
              </p:cNvPr>
              <p:cNvSpPr/>
              <p:nvPr/>
            </p:nvSpPr>
            <p:spPr>
              <a:xfrm flipH="1">
                <a:off x="213360" y="3198730"/>
                <a:ext cx="4632960" cy="2678805"/>
              </a:xfrm>
              <a:prstGeom prst="leftUpArrow">
                <a:avLst>
                  <a:gd name="adj1" fmla="val 1563"/>
                  <a:gd name="adj2" fmla="val 2548"/>
                  <a:gd name="adj3" fmla="val 95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a:extLst>
                  <a:ext uri="{FF2B5EF4-FFF2-40B4-BE49-F238E27FC236}">
                    <a16:creationId xmlns:a16="http://schemas.microsoft.com/office/drawing/2014/main" id="{2F17CF94-CF6E-9F40-952F-D84FC74E370D}"/>
                  </a:ext>
                </a:extLst>
              </p:cNvPr>
              <p:cNvSpPr/>
              <p:nvPr/>
            </p:nvSpPr>
            <p:spPr>
              <a:xfrm>
                <a:off x="291814" y="3495500"/>
                <a:ext cx="4172755" cy="2076670"/>
              </a:xfrm>
              <a:custGeom>
                <a:avLst/>
                <a:gdLst>
                  <a:gd name="connsiteX0" fmla="*/ 0 w 4172755"/>
                  <a:gd name="connsiteY0" fmla="*/ 1479177 h 2078555"/>
                  <a:gd name="connsiteX1" fmla="*/ 373487 w 4172755"/>
                  <a:gd name="connsiteY1" fmla="*/ 577656 h 2078555"/>
                  <a:gd name="connsiteX2" fmla="*/ 1068946 w 4172755"/>
                  <a:gd name="connsiteY2" fmla="*/ 2007211 h 2078555"/>
                  <a:gd name="connsiteX3" fmla="*/ 1455312 w 4172755"/>
                  <a:gd name="connsiteY3" fmla="*/ 1582208 h 2078555"/>
                  <a:gd name="connsiteX4" fmla="*/ 1609859 w 4172755"/>
                  <a:gd name="connsiteY4" fmla="*/ 1736754 h 2078555"/>
                  <a:gd name="connsiteX5" fmla="*/ 1880315 w 4172755"/>
                  <a:gd name="connsiteY5" fmla="*/ 1298873 h 2078555"/>
                  <a:gd name="connsiteX6" fmla="*/ 2240924 w 4172755"/>
                  <a:gd name="connsiteY6" fmla="*/ 2045847 h 2078555"/>
                  <a:gd name="connsiteX7" fmla="*/ 3206839 w 4172755"/>
                  <a:gd name="connsiteY7" fmla="*/ 10985 h 2078555"/>
                  <a:gd name="connsiteX8" fmla="*/ 3953814 w 4172755"/>
                  <a:gd name="connsiteY8" fmla="*/ 1182963 h 2078555"/>
                  <a:gd name="connsiteX9" fmla="*/ 3953814 w 4172755"/>
                  <a:gd name="connsiteY9" fmla="*/ 1182963 h 2078555"/>
                  <a:gd name="connsiteX10" fmla="*/ 4172755 w 4172755"/>
                  <a:gd name="connsiteY10" fmla="*/ 1273115 h 2078555"/>
                  <a:gd name="connsiteX0" fmla="*/ 0 w 4172755"/>
                  <a:gd name="connsiteY0" fmla="*/ 1480578 h 2079956"/>
                  <a:gd name="connsiteX1" fmla="*/ 373487 w 4172755"/>
                  <a:gd name="connsiteY1" fmla="*/ 579057 h 2079956"/>
                  <a:gd name="connsiteX2" fmla="*/ 1068946 w 4172755"/>
                  <a:gd name="connsiteY2" fmla="*/ 2008612 h 2079956"/>
                  <a:gd name="connsiteX3" fmla="*/ 1455312 w 4172755"/>
                  <a:gd name="connsiteY3" fmla="*/ 1583609 h 2079956"/>
                  <a:gd name="connsiteX4" fmla="*/ 1609859 w 4172755"/>
                  <a:gd name="connsiteY4" fmla="*/ 1738155 h 2079956"/>
                  <a:gd name="connsiteX5" fmla="*/ 1880315 w 4172755"/>
                  <a:gd name="connsiteY5" fmla="*/ 1300274 h 2079956"/>
                  <a:gd name="connsiteX6" fmla="*/ 2240924 w 4172755"/>
                  <a:gd name="connsiteY6" fmla="*/ 2047248 h 2079956"/>
                  <a:gd name="connsiteX7" fmla="*/ 3206839 w 4172755"/>
                  <a:gd name="connsiteY7" fmla="*/ 12386 h 2079956"/>
                  <a:gd name="connsiteX8" fmla="*/ 3953814 w 4172755"/>
                  <a:gd name="connsiteY8" fmla="*/ 1184364 h 2079956"/>
                  <a:gd name="connsiteX9" fmla="*/ 4108360 w 4172755"/>
                  <a:gd name="connsiteY9" fmla="*/ 991181 h 2079956"/>
                  <a:gd name="connsiteX10" fmla="*/ 4172755 w 4172755"/>
                  <a:gd name="connsiteY10" fmla="*/ 1274516 h 2079956"/>
                  <a:gd name="connsiteX0" fmla="*/ 0 w 4172755"/>
                  <a:gd name="connsiteY0" fmla="*/ 1477264 h 2076642"/>
                  <a:gd name="connsiteX1" fmla="*/ 373487 w 4172755"/>
                  <a:gd name="connsiteY1" fmla="*/ 575743 h 2076642"/>
                  <a:gd name="connsiteX2" fmla="*/ 1068946 w 4172755"/>
                  <a:gd name="connsiteY2" fmla="*/ 2005298 h 2076642"/>
                  <a:gd name="connsiteX3" fmla="*/ 1455312 w 4172755"/>
                  <a:gd name="connsiteY3" fmla="*/ 1580295 h 2076642"/>
                  <a:gd name="connsiteX4" fmla="*/ 1609859 w 4172755"/>
                  <a:gd name="connsiteY4" fmla="*/ 1734841 h 2076642"/>
                  <a:gd name="connsiteX5" fmla="*/ 1880315 w 4172755"/>
                  <a:gd name="connsiteY5" fmla="*/ 1296960 h 2076642"/>
                  <a:gd name="connsiteX6" fmla="*/ 2240924 w 4172755"/>
                  <a:gd name="connsiteY6" fmla="*/ 2043934 h 2076642"/>
                  <a:gd name="connsiteX7" fmla="*/ 3206839 w 4172755"/>
                  <a:gd name="connsiteY7" fmla="*/ 9072 h 2076642"/>
                  <a:gd name="connsiteX8" fmla="*/ 3850783 w 4172755"/>
                  <a:gd name="connsiteY8" fmla="*/ 1284081 h 2076642"/>
                  <a:gd name="connsiteX9" fmla="*/ 4108360 w 4172755"/>
                  <a:gd name="connsiteY9" fmla="*/ 987867 h 2076642"/>
                  <a:gd name="connsiteX10" fmla="*/ 4172755 w 4172755"/>
                  <a:gd name="connsiteY10" fmla="*/ 1271202 h 2076642"/>
                  <a:gd name="connsiteX0" fmla="*/ 0 w 4172755"/>
                  <a:gd name="connsiteY0" fmla="*/ 1477292 h 2076670"/>
                  <a:gd name="connsiteX1" fmla="*/ 373487 w 4172755"/>
                  <a:gd name="connsiteY1" fmla="*/ 575771 h 2076670"/>
                  <a:gd name="connsiteX2" fmla="*/ 1068946 w 4172755"/>
                  <a:gd name="connsiteY2" fmla="*/ 2005326 h 2076670"/>
                  <a:gd name="connsiteX3" fmla="*/ 1455312 w 4172755"/>
                  <a:gd name="connsiteY3" fmla="*/ 1580323 h 2076670"/>
                  <a:gd name="connsiteX4" fmla="*/ 1609859 w 4172755"/>
                  <a:gd name="connsiteY4" fmla="*/ 1734869 h 2076670"/>
                  <a:gd name="connsiteX5" fmla="*/ 1880315 w 4172755"/>
                  <a:gd name="connsiteY5" fmla="*/ 1296988 h 2076670"/>
                  <a:gd name="connsiteX6" fmla="*/ 2240924 w 4172755"/>
                  <a:gd name="connsiteY6" fmla="*/ 2043962 h 2076670"/>
                  <a:gd name="connsiteX7" fmla="*/ 3206839 w 4172755"/>
                  <a:gd name="connsiteY7" fmla="*/ 9100 h 2076670"/>
                  <a:gd name="connsiteX8" fmla="*/ 3850783 w 4172755"/>
                  <a:gd name="connsiteY8" fmla="*/ 1284109 h 2076670"/>
                  <a:gd name="connsiteX9" fmla="*/ 4031087 w 4172755"/>
                  <a:gd name="connsiteY9" fmla="*/ 1013652 h 2076670"/>
                  <a:gd name="connsiteX10" fmla="*/ 4172755 w 4172755"/>
                  <a:gd name="connsiteY10" fmla="*/ 1271230 h 207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2755" h="2076670">
                    <a:moveTo>
                      <a:pt x="0" y="1477292"/>
                    </a:moveTo>
                    <a:cubicBezTo>
                      <a:pt x="97664" y="982528"/>
                      <a:pt x="195329" y="487765"/>
                      <a:pt x="373487" y="575771"/>
                    </a:cubicBezTo>
                    <a:cubicBezTo>
                      <a:pt x="551645" y="663777"/>
                      <a:pt x="888642" y="1837901"/>
                      <a:pt x="1068946" y="2005326"/>
                    </a:cubicBezTo>
                    <a:cubicBezTo>
                      <a:pt x="1249250" y="2172751"/>
                      <a:pt x="1365160" y="1625399"/>
                      <a:pt x="1455312" y="1580323"/>
                    </a:cubicBezTo>
                    <a:cubicBezTo>
                      <a:pt x="1545464" y="1535247"/>
                      <a:pt x="1539025" y="1782091"/>
                      <a:pt x="1609859" y="1734869"/>
                    </a:cubicBezTo>
                    <a:cubicBezTo>
                      <a:pt x="1680693" y="1687647"/>
                      <a:pt x="1775138" y="1245473"/>
                      <a:pt x="1880315" y="1296988"/>
                    </a:cubicBezTo>
                    <a:cubicBezTo>
                      <a:pt x="1985492" y="1348503"/>
                      <a:pt x="2019837" y="2258610"/>
                      <a:pt x="2240924" y="2043962"/>
                    </a:cubicBezTo>
                    <a:cubicBezTo>
                      <a:pt x="2462011" y="1829314"/>
                      <a:pt x="2938529" y="135742"/>
                      <a:pt x="3206839" y="9100"/>
                    </a:cubicBezTo>
                    <a:cubicBezTo>
                      <a:pt x="3475149" y="-117542"/>
                      <a:pt x="3713408" y="1116684"/>
                      <a:pt x="3850783" y="1284109"/>
                    </a:cubicBezTo>
                    <a:cubicBezTo>
                      <a:pt x="3988158" y="1451534"/>
                      <a:pt x="3977425" y="1015798"/>
                      <a:pt x="4031087" y="1013652"/>
                    </a:cubicBezTo>
                    <a:cubicBezTo>
                      <a:pt x="4084749" y="1011506"/>
                      <a:pt x="4151290" y="1176785"/>
                      <a:pt x="4172755" y="127123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73">
              <a:extLst>
                <a:ext uri="{FF2B5EF4-FFF2-40B4-BE49-F238E27FC236}">
                  <a16:creationId xmlns:a16="http://schemas.microsoft.com/office/drawing/2014/main" id="{1A540EEC-2110-9147-960B-D4F3B32E9B1B}"/>
                </a:ext>
              </a:extLst>
            </p:cNvPr>
            <p:cNvGrpSpPr/>
            <p:nvPr/>
          </p:nvGrpSpPr>
          <p:grpSpPr>
            <a:xfrm>
              <a:off x="6750107" y="2738909"/>
              <a:ext cx="3804045" cy="2157955"/>
              <a:chOff x="572251" y="2785198"/>
              <a:chExt cx="3804045" cy="2157955"/>
            </a:xfrm>
          </p:grpSpPr>
          <p:sp>
            <p:nvSpPr>
              <p:cNvPr id="75" name="Oval 74">
                <a:extLst>
                  <a:ext uri="{FF2B5EF4-FFF2-40B4-BE49-F238E27FC236}">
                    <a16:creationId xmlns:a16="http://schemas.microsoft.com/office/drawing/2014/main" id="{33FD1466-6201-B94B-8F57-F90A3DC0A075}"/>
                  </a:ext>
                </a:extLst>
              </p:cNvPr>
              <p:cNvSpPr/>
              <p:nvPr/>
            </p:nvSpPr>
            <p:spPr>
              <a:xfrm>
                <a:off x="572251" y="33663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48E9600B-1A77-8541-992B-168C2C13F57D}"/>
                  </a:ext>
                </a:extLst>
              </p:cNvPr>
              <p:cNvSpPr/>
              <p:nvPr/>
            </p:nvSpPr>
            <p:spPr>
              <a:xfrm>
                <a:off x="1379971" y="4817790"/>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55FB396F-B521-FF45-B9A2-43EA02C10CB2}"/>
                  </a:ext>
                </a:extLst>
              </p:cNvPr>
              <p:cNvSpPr/>
              <p:nvPr/>
            </p:nvSpPr>
            <p:spPr>
              <a:xfrm>
                <a:off x="1722871" y="438060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A2654D71-DBDB-2647-9D9A-ED2BC8B7DAD6}"/>
                  </a:ext>
                </a:extLst>
              </p:cNvPr>
              <p:cNvSpPr/>
              <p:nvPr/>
            </p:nvSpPr>
            <p:spPr>
              <a:xfrm>
                <a:off x="1845542" y="4551838"/>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01C51AB-37F3-C547-ABE2-549D1E8189D0}"/>
                  </a:ext>
                </a:extLst>
              </p:cNvPr>
              <p:cNvSpPr/>
              <p:nvPr/>
            </p:nvSpPr>
            <p:spPr>
              <a:xfrm>
                <a:off x="2103871" y="407591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DA651301-F4A0-B04C-9B46-8D2BD3E75AC7}"/>
                  </a:ext>
                </a:extLst>
              </p:cNvPr>
              <p:cNvSpPr/>
              <p:nvPr/>
            </p:nvSpPr>
            <p:spPr>
              <a:xfrm>
                <a:off x="2423160" y="4851713"/>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39296AA6-7D2F-D54E-9EEB-C3423FD658ED}"/>
                  </a:ext>
                </a:extLst>
              </p:cNvPr>
              <p:cNvSpPr/>
              <p:nvPr/>
            </p:nvSpPr>
            <p:spPr>
              <a:xfrm>
                <a:off x="3483091" y="27851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238A2407-0640-1F4A-93B3-F3B2B0D48ABE}"/>
                  </a:ext>
                </a:extLst>
              </p:cNvPr>
              <p:cNvSpPr/>
              <p:nvPr/>
            </p:nvSpPr>
            <p:spPr>
              <a:xfrm>
                <a:off x="4156067" y="4106397"/>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9BF6EAA-0D3C-CE4F-9EB2-4AA445869DF5}"/>
                  </a:ext>
                </a:extLst>
              </p:cNvPr>
              <p:cNvSpPr/>
              <p:nvPr/>
            </p:nvSpPr>
            <p:spPr>
              <a:xfrm>
                <a:off x="4284856" y="377945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5" name="Rectangle 114">
            <a:extLst>
              <a:ext uri="{FF2B5EF4-FFF2-40B4-BE49-F238E27FC236}">
                <a16:creationId xmlns:a16="http://schemas.microsoft.com/office/drawing/2014/main" id="{BFB46868-DF1B-1C4E-87C7-153E7A9E50C0}"/>
              </a:ext>
            </a:extLst>
          </p:cNvPr>
          <p:cNvSpPr/>
          <p:nvPr/>
        </p:nvSpPr>
        <p:spPr>
          <a:xfrm>
            <a:off x="4327635" y="2231136"/>
            <a:ext cx="877824" cy="1939072"/>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630B991-A12E-E148-AF63-57DBFC58DC47}"/>
              </a:ext>
            </a:extLst>
          </p:cNvPr>
          <p:cNvSpPr/>
          <p:nvPr/>
        </p:nvSpPr>
        <p:spPr>
          <a:xfrm>
            <a:off x="5202936" y="2231136"/>
            <a:ext cx="364033" cy="1939072"/>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949046F6-533C-D141-9820-DCC18DF60760}"/>
              </a:ext>
            </a:extLst>
          </p:cNvPr>
          <p:cNvSpPr/>
          <p:nvPr/>
        </p:nvSpPr>
        <p:spPr>
          <a:xfrm>
            <a:off x="5561158" y="2231136"/>
            <a:ext cx="447632" cy="1939072"/>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FB6DA625-6447-C348-A351-E0BBF3425E9D}"/>
              </a:ext>
            </a:extLst>
          </p:cNvPr>
          <p:cNvSpPr/>
          <p:nvPr/>
        </p:nvSpPr>
        <p:spPr>
          <a:xfrm>
            <a:off x="6009309" y="2231136"/>
            <a:ext cx="1343034" cy="1939072"/>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F59E7C67-AA4B-8347-BDB0-DE97B12FFE4F}"/>
              </a:ext>
            </a:extLst>
          </p:cNvPr>
          <p:cNvSpPr/>
          <p:nvPr/>
        </p:nvSpPr>
        <p:spPr>
          <a:xfrm>
            <a:off x="7353262" y="2231136"/>
            <a:ext cx="189081" cy="1939072"/>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2F6785DE-BD5B-9941-857F-0C555F98D47B}"/>
              </a:ext>
            </a:extLst>
          </p:cNvPr>
          <p:cNvGrpSpPr/>
          <p:nvPr/>
        </p:nvGrpSpPr>
        <p:grpSpPr>
          <a:xfrm>
            <a:off x="4269197" y="1984509"/>
            <a:ext cx="3575259" cy="2235850"/>
            <a:chOff x="6385714" y="2485957"/>
            <a:chExt cx="4632960" cy="2678805"/>
          </a:xfrm>
        </p:grpSpPr>
        <p:grpSp>
          <p:nvGrpSpPr>
            <p:cNvPr id="87" name="Group 86">
              <a:extLst>
                <a:ext uri="{FF2B5EF4-FFF2-40B4-BE49-F238E27FC236}">
                  <a16:creationId xmlns:a16="http://schemas.microsoft.com/office/drawing/2014/main" id="{CEABE81D-E54E-6C41-A060-B814D273C998}"/>
                </a:ext>
              </a:extLst>
            </p:cNvPr>
            <p:cNvGrpSpPr/>
            <p:nvPr/>
          </p:nvGrpSpPr>
          <p:grpSpPr>
            <a:xfrm>
              <a:off x="6385714" y="2485957"/>
              <a:ext cx="4632960" cy="2678805"/>
              <a:chOff x="213360" y="3198730"/>
              <a:chExt cx="4632960" cy="2678805"/>
            </a:xfrm>
          </p:grpSpPr>
          <p:sp>
            <p:nvSpPr>
              <p:cNvPr id="99" name="Freeform 98">
                <a:extLst>
                  <a:ext uri="{FF2B5EF4-FFF2-40B4-BE49-F238E27FC236}">
                    <a16:creationId xmlns:a16="http://schemas.microsoft.com/office/drawing/2014/main" id="{60333F98-5D41-2B43-A805-3CF559519FA7}"/>
                  </a:ext>
                </a:extLst>
              </p:cNvPr>
              <p:cNvSpPr/>
              <p:nvPr/>
            </p:nvSpPr>
            <p:spPr>
              <a:xfrm>
                <a:off x="291814" y="3495500"/>
                <a:ext cx="4172755" cy="2076670"/>
              </a:xfrm>
              <a:custGeom>
                <a:avLst/>
                <a:gdLst>
                  <a:gd name="connsiteX0" fmla="*/ 0 w 4172755"/>
                  <a:gd name="connsiteY0" fmla="*/ 1479177 h 2078555"/>
                  <a:gd name="connsiteX1" fmla="*/ 373487 w 4172755"/>
                  <a:gd name="connsiteY1" fmla="*/ 577656 h 2078555"/>
                  <a:gd name="connsiteX2" fmla="*/ 1068946 w 4172755"/>
                  <a:gd name="connsiteY2" fmla="*/ 2007211 h 2078555"/>
                  <a:gd name="connsiteX3" fmla="*/ 1455312 w 4172755"/>
                  <a:gd name="connsiteY3" fmla="*/ 1582208 h 2078555"/>
                  <a:gd name="connsiteX4" fmla="*/ 1609859 w 4172755"/>
                  <a:gd name="connsiteY4" fmla="*/ 1736754 h 2078555"/>
                  <a:gd name="connsiteX5" fmla="*/ 1880315 w 4172755"/>
                  <a:gd name="connsiteY5" fmla="*/ 1298873 h 2078555"/>
                  <a:gd name="connsiteX6" fmla="*/ 2240924 w 4172755"/>
                  <a:gd name="connsiteY6" fmla="*/ 2045847 h 2078555"/>
                  <a:gd name="connsiteX7" fmla="*/ 3206839 w 4172755"/>
                  <a:gd name="connsiteY7" fmla="*/ 10985 h 2078555"/>
                  <a:gd name="connsiteX8" fmla="*/ 3953814 w 4172755"/>
                  <a:gd name="connsiteY8" fmla="*/ 1182963 h 2078555"/>
                  <a:gd name="connsiteX9" fmla="*/ 3953814 w 4172755"/>
                  <a:gd name="connsiteY9" fmla="*/ 1182963 h 2078555"/>
                  <a:gd name="connsiteX10" fmla="*/ 4172755 w 4172755"/>
                  <a:gd name="connsiteY10" fmla="*/ 1273115 h 2078555"/>
                  <a:gd name="connsiteX0" fmla="*/ 0 w 4172755"/>
                  <a:gd name="connsiteY0" fmla="*/ 1480578 h 2079956"/>
                  <a:gd name="connsiteX1" fmla="*/ 373487 w 4172755"/>
                  <a:gd name="connsiteY1" fmla="*/ 579057 h 2079956"/>
                  <a:gd name="connsiteX2" fmla="*/ 1068946 w 4172755"/>
                  <a:gd name="connsiteY2" fmla="*/ 2008612 h 2079956"/>
                  <a:gd name="connsiteX3" fmla="*/ 1455312 w 4172755"/>
                  <a:gd name="connsiteY3" fmla="*/ 1583609 h 2079956"/>
                  <a:gd name="connsiteX4" fmla="*/ 1609859 w 4172755"/>
                  <a:gd name="connsiteY4" fmla="*/ 1738155 h 2079956"/>
                  <a:gd name="connsiteX5" fmla="*/ 1880315 w 4172755"/>
                  <a:gd name="connsiteY5" fmla="*/ 1300274 h 2079956"/>
                  <a:gd name="connsiteX6" fmla="*/ 2240924 w 4172755"/>
                  <a:gd name="connsiteY6" fmla="*/ 2047248 h 2079956"/>
                  <a:gd name="connsiteX7" fmla="*/ 3206839 w 4172755"/>
                  <a:gd name="connsiteY7" fmla="*/ 12386 h 2079956"/>
                  <a:gd name="connsiteX8" fmla="*/ 3953814 w 4172755"/>
                  <a:gd name="connsiteY8" fmla="*/ 1184364 h 2079956"/>
                  <a:gd name="connsiteX9" fmla="*/ 4108360 w 4172755"/>
                  <a:gd name="connsiteY9" fmla="*/ 991181 h 2079956"/>
                  <a:gd name="connsiteX10" fmla="*/ 4172755 w 4172755"/>
                  <a:gd name="connsiteY10" fmla="*/ 1274516 h 2079956"/>
                  <a:gd name="connsiteX0" fmla="*/ 0 w 4172755"/>
                  <a:gd name="connsiteY0" fmla="*/ 1477264 h 2076642"/>
                  <a:gd name="connsiteX1" fmla="*/ 373487 w 4172755"/>
                  <a:gd name="connsiteY1" fmla="*/ 575743 h 2076642"/>
                  <a:gd name="connsiteX2" fmla="*/ 1068946 w 4172755"/>
                  <a:gd name="connsiteY2" fmla="*/ 2005298 h 2076642"/>
                  <a:gd name="connsiteX3" fmla="*/ 1455312 w 4172755"/>
                  <a:gd name="connsiteY3" fmla="*/ 1580295 h 2076642"/>
                  <a:gd name="connsiteX4" fmla="*/ 1609859 w 4172755"/>
                  <a:gd name="connsiteY4" fmla="*/ 1734841 h 2076642"/>
                  <a:gd name="connsiteX5" fmla="*/ 1880315 w 4172755"/>
                  <a:gd name="connsiteY5" fmla="*/ 1296960 h 2076642"/>
                  <a:gd name="connsiteX6" fmla="*/ 2240924 w 4172755"/>
                  <a:gd name="connsiteY6" fmla="*/ 2043934 h 2076642"/>
                  <a:gd name="connsiteX7" fmla="*/ 3206839 w 4172755"/>
                  <a:gd name="connsiteY7" fmla="*/ 9072 h 2076642"/>
                  <a:gd name="connsiteX8" fmla="*/ 3850783 w 4172755"/>
                  <a:gd name="connsiteY8" fmla="*/ 1284081 h 2076642"/>
                  <a:gd name="connsiteX9" fmla="*/ 4108360 w 4172755"/>
                  <a:gd name="connsiteY9" fmla="*/ 987867 h 2076642"/>
                  <a:gd name="connsiteX10" fmla="*/ 4172755 w 4172755"/>
                  <a:gd name="connsiteY10" fmla="*/ 1271202 h 2076642"/>
                  <a:gd name="connsiteX0" fmla="*/ 0 w 4172755"/>
                  <a:gd name="connsiteY0" fmla="*/ 1477292 h 2076670"/>
                  <a:gd name="connsiteX1" fmla="*/ 373487 w 4172755"/>
                  <a:gd name="connsiteY1" fmla="*/ 575771 h 2076670"/>
                  <a:gd name="connsiteX2" fmla="*/ 1068946 w 4172755"/>
                  <a:gd name="connsiteY2" fmla="*/ 2005326 h 2076670"/>
                  <a:gd name="connsiteX3" fmla="*/ 1455312 w 4172755"/>
                  <a:gd name="connsiteY3" fmla="*/ 1580323 h 2076670"/>
                  <a:gd name="connsiteX4" fmla="*/ 1609859 w 4172755"/>
                  <a:gd name="connsiteY4" fmla="*/ 1734869 h 2076670"/>
                  <a:gd name="connsiteX5" fmla="*/ 1880315 w 4172755"/>
                  <a:gd name="connsiteY5" fmla="*/ 1296988 h 2076670"/>
                  <a:gd name="connsiteX6" fmla="*/ 2240924 w 4172755"/>
                  <a:gd name="connsiteY6" fmla="*/ 2043962 h 2076670"/>
                  <a:gd name="connsiteX7" fmla="*/ 3206839 w 4172755"/>
                  <a:gd name="connsiteY7" fmla="*/ 9100 h 2076670"/>
                  <a:gd name="connsiteX8" fmla="*/ 3850783 w 4172755"/>
                  <a:gd name="connsiteY8" fmla="*/ 1284109 h 2076670"/>
                  <a:gd name="connsiteX9" fmla="*/ 4031087 w 4172755"/>
                  <a:gd name="connsiteY9" fmla="*/ 1013652 h 2076670"/>
                  <a:gd name="connsiteX10" fmla="*/ 4172755 w 4172755"/>
                  <a:gd name="connsiteY10" fmla="*/ 1271230 h 207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2755" h="2076670">
                    <a:moveTo>
                      <a:pt x="0" y="1477292"/>
                    </a:moveTo>
                    <a:cubicBezTo>
                      <a:pt x="97664" y="982528"/>
                      <a:pt x="195329" y="487765"/>
                      <a:pt x="373487" y="575771"/>
                    </a:cubicBezTo>
                    <a:cubicBezTo>
                      <a:pt x="551645" y="663777"/>
                      <a:pt x="888642" y="1837901"/>
                      <a:pt x="1068946" y="2005326"/>
                    </a:cubicBezTo>
                    <a:cubicBezTo>
                      <a:pt x="1249250" y="2172751"/>
                      <a:pt x="1365160" y="1625399"/>
                      <a:pt x="1455312" y="1580323"/>
                    </a:cubicBezTo>
                    <a:cubicBezTo>
                      <a:pt x="1545464" y="1535247"/>
                      <a:pt x="1539025" y="1782091"/>
                      <a:pt x="1609859" y="1734869"/>
                    </a:cubicBezTo>
                    <a:cubicBezTo>
                      <a:pt x="1680693" y="1687647"/>
                      <a:pt x="1775138" y="1245473"/>
                      <a:pt x="1880315" y="1296988"/>
                    </a:cubicBezTo>
                    <a:cubicBezTo>
                      <a:pt x="1985492" y="1348503"/>
                      <a:pt x="2019837" y="2258610"/>
                      <a:pt x="2240924" y="2043962"/>
                    </a:cubicBezTo>
                    <a:cubicBezTo>
                      <a:pt x="2462011" y="1829314"/>
                      <a:pt x="2938529" y="135742"/>
                      <a:pt x="3206839" y="9100"/>
                    </a:cubicBezTo>
                    <a:cubicBezTo>
                      <a:pt x="3475149" y="-117542"/>
                      <a:pt x="3713408" y="1116684"/>
                      <a:pt x="3850783" y="1284109"/>
                    </a:cubicBezTo>
                    <a:cubicBezTo>
                      <a:pt x="3988158" y="1451534"/>
                      <a:pt x="3977425" y="1015798"/>
                      <a:pt x="4031087" y="1013652"/>
                    </a:cubicBezTo>
                    <a:cubicBezTo>
                      <a:pt x="4084749" y="1011506"/>
                      <a:pt x="4151290" y="1176785"/>
                      <a:pt x="4172755" y="127123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Left-Up Arrow 97">
                <a:extLst>
                  <a:ext uri="{FF2B5EF4-FFF2-40B4-BE49-F238E27FC236}">
                    <a16:creationId xmlns:a16="http://schemas.microsoft.com/office/drawing/2014/main" id="{206DE947-3424-484E-A764-1318D2AB7057}"/>
                  </a:ext>
                </a:extLst>
              </p:cNvPr>
              <p:cNvSpPr/>
              <p:nvPr/>
            </p:nvSpPr>
            <p:spPr>
              <a:xfrm flipH="1">
                <a:off x="213360" y="3198730"/>
                <a:ext cx="4632960" cy="2678805"/>
              </a:xfrm>
              <a:prstGeom prst="leftUpArrow">
                <a:avLst>
                  <a:gd name="adj1" fmla="val 1563"/>
                  <a:gd name="adj2" fmla="val 2548"/>
                  <a:gd name="adj3" fmla="val 95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3CFF5D23-30FB-3F41-BAB6-F4E994E883C6}"/>
                </a:ext>
              </a:extLst>
            </p:cNvPr>
            <p:cNvGrpSpPr/>
            <p:nvPr/>
          </p:nvGrpSpPr>
          <p:grpSpPr>
            <a:xfrm>
              <a:off x="6750107" y="2738909"/>
              <a:ext cx="3804045" cy="2157955"/>
              <a:chOff x="572251" y="2785198"/>
              <a:chExt cx="3804045" cy="2157955"/>
            </a:xfrm>
          </p:grpSpPr>
          <p:sp>
            <p:nvSpPr>
              <p:cNvPr id="89" name="Oval 88">
                <a:extLst>
                  <a:ext uri="{FF2B5EF4-FFF2-40B4-BE49-F238E27FC236}">
                    <a16:creationId xmlns:a16="http://schemas.microsoft.com/office/drawing/2014/main" id="{9D9E5406-77E8-3342-B750-7B0C085462D4}"/>
                  </a:ext>
                </a:extLst>
              </p:cNvPr>
              <p:cNvSpPr/>
              <p:nvPr/>
            </p:nvSpPr>
            <p:spPr>
              <a:xfrm>
                <a:off x="572251" y="33663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23EE9BB-70BF-454C-A0B7-CD3591FA4169}"/>
                  </a:ext>
                </a:extLst>
              </p:cNvPr>
              <p:cNvSpPr/>
              <p:nvPr/>
            </p:nvSpPr>
            <p:spPr>
              <a:xfrm>
                <a:off x="1379971" y="4817790"/>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BD84164-475F-4746-A67E-B4368935780E}"/>
                  </a:ext>
                </a:extLst>
              </p:cNvPr>
              <p:cNvSpPr/>
              <p:nvPr/>
            </p:nvSpPr>
            <p:spPr>
              <a:xfrm>
                <a:off x="1722871" y="438060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D6603151-446C-134F-947D-706E7D8FEA20}"/>
                  </a:ext>
                </a:extLst>
              </p:cNvPr>
              <p:cNvSpPr/>
              <p:nvPr/>
            </p:nvSpPr>
            <p:spPr>
              <a:xfrm>
                <a:off x="1845542" y="4551838"/>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C04FCC38-3ABB-8445-A051-D904972ADF26}"/>
                  </a:ext>
                </a:extLst>
              </p:cNvPr>
              <p:cNvSpPr/>
              <p:nvPr/>
            </p:nvSpPr>
            <p:spPr>
              <a:xfrm>
                <a:off x="2103871" y="407591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FEC1C62A-143E-1F4E-8D3D-77390AFAA8C3}"/>
                  </a:ext>
                </a:extLst>
              </p:cNvPr>
              <p:cNvSpPr/>
              <p:nvPr/>
            </p:nvSpPr>
            <p:spPr>
              <a:xfrm>
                <a:off x="2423160" y="4851713"/>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30530791-256A-C042-942C-F635B49839C3}"/>
                  </a:ext>
                </a:extLst>
              </p:cNvPr>
              <p:cNvSpPr/>
              <p:nvPr/>
            </p:nvSpPr>
            <p:spPr>
              <a:xfrm>
                <a:off x="3483091" y="27851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9A3632BE-DAD9-E749-98F6-5EDA36B235DA}"/>
                  </a:ext>
                </a:extLst>
              </p:cNvPr>
              <p:cNvSpPr/>
              <p:nvPr/>
            </p:nvSpPr>
            <p:spPr>
              <a:xfrm>
                <a:off x="4156067" y="4106397"/>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49557AB7-ACD5-C941-9B58-6343079FAE85}"/>
                  </a:ext>
                </a:extLst>
              </p:cNvPr>
              <p:cNvSpPr/>
              <p:nvPr/>
            </p:nvSpPr>
            <p:spPr>
              <a:xfrm>
                <a:off x="4284856" y="377945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0" name="Rectangle 119">
            <a:extLst>
              <a:ext uri="{FF2B5EF4-FFF2-40B4-BE49-F238E27FC236}">
                <a16:creationId xmlns:a16="http://schemas.microsoft.com/office/drawing/2014/main" id="{52B8F2B6-BDC0-9F40-8F90-6C2BE9502280}"/>
              </a:ext>
            </a:extLst>
          </p:cNvPr>
          <p:cNvSpPr/>
          <p:nvPr/>
        </p:nvSpPr>
        <p:spPr>
          <a:xfrm>
            <a:off x="4580780" y="4576950"/>
            <a:ext cx="886968" cy="1939072"/>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C8605E95-895B-4242-BD59-276C4BFC1E3D}"/>
              </a:ext>
            </a:extLst>
          </p:cNvPr>
          <p:cNvSpPr/>
          <p:nvPr/>
        </p:nvSpPr>
        <p:spPr>
          <a:xfrm>
            <a:off x="5467419" y="4576950"/>
            <a:ext cx="301002" cy="19390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438B1113-71CA-5C46-AAEF-C8D3909951BE}"/>
              </a:ext>
            </a:extLst>
          </p:cNvPr>
          <p:cNvSpPr/>
          <p:nvPr/>
        </p:nvSpPr>
        <p:spPr>
          <a:xfrm>
            <a:off x="5768955" y="4576950"/>
            <a:ext cx="1053860" cy="1939072"/>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3E621767-4915-4841-9A6C-6C460E643F1E}"/>
              </a:ext>
            </a:extLst>
          </p:cNvPr>
          <p:cNvSpPr/>
          <p:nvPr/>
        </p:nvSpPr>
        <p:spPr>
          <a:xfrm>
            <a:off x="6822814" y="4576950"/>
            <a:ext cx="621593" cy="19390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F8B17D4A-1A40-9B4E-B1B0-83CE356018AF}"/>
              </a:ext>
            </a:extLst>
          </p:cNvPr>
          <p:cNvSpPr/>
          <p:nvPr/>
        </p:nvSpPr>
        <p:spPr>
          <a:xfrm>
            <a:off x="4322225" y="4576950"/>
            <a:ext cx="265176" cy="19390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AB3B4999-F795-DD46-8C96-044CC323282D}"/>
              </a:ext>
            </a:extLst>
          </p:cNvPr>
          <p:cNvSpPr/>
          <p:nvPr/>
        </p:nvSpPr>
        <p:spPr>
          <a:xfrm>
            <a:off x="7439462" y="4576950"/>
            <a:ext cx="109728" cy="1939072"/>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FA4A66BE-2AC0-294A-8247-B47DD9EBD2E4}"/>
              </a:ext>
            </a:extLst>
          </p:cNvPr>
          <p:cNvGrpSpPr/>
          <p:nvPr/>
        </p:nvGrpSpPr>
        <p:grpSpPr>
          <a:xfrm>
            <a:off x="4261681" y="4332334"/>
            <a:ext cx="3575259" cy="2235850"/>
            <a:chOff x="6385714" y="2485957"/>
            <a:chExt cx="4632960" cy="2678805"/>
          </a:xfrm>
        </p:grpSpPr>
        <p:grpSp>
          <p:nvGrpSpPr>
            <p:cNvPr id="101" name="Group 100">
              <a:extLst>
                <a:ext uri="{FF2B5EF4-FFF2-40B4-BE49-F238E27FC236}">
                  <a16:creationId xmlns:a16="http://schemas.microsoft.com/office/drawing/2014/main" id="{7A80D1F5-CEE6-4E45-950D-18314F886E58}"/>
                </a:ext>
              </a:extLst>
            </p:cNvPr>
            <p:cNvGrpSpPr/>
            <p:nvPr/>
          </p:nvGrpSpPr>
          <p:grpSpPr>
            <a:xfrm>
              <a:off x="6385714" y="2485957"/>
              <a:ext cx="4632960" cy="2678805"/>
              <a:chOff x="213360" y="3198730"/>
              <a:chExt cx="4632960" cy="2678805"/>
            </a:xfrm>
          </p:grpSpPr>
          <p:sp>
            <p:nvSpPr>
              <p:cNvPr id="112" name="Left-Up Arrow 111">
                <a:extLst>
                  <a:ext uri="{FF2B5EF4-FFF2-40B4-BE49-F238E27FC236}">
                    <a16:creationId xmlns:a16="http://schemas.microsoft.com/office/drawing/2014/main" id="{4EFF7402-9741-0948-9F5B-D525226DAAA0}"/>
                  </a:ext>
                </a:extLst>
              </p:cNvPr>
              <p:cNvSpPr/>
              <p:nvPr/>
            </p:nvSpPr>
            <p:spPr>
              <a:xfrm flipH="1">
                <a:off x="213360" y="3198730"/>
                <a:ext cx="4632960" cy="2678805"/>
              </a:xfrm>
              <a:prstGeom prst="leftUpArrow">
                <a:avLst>
                  <a:gd name="adj1" fmla="val 1563"/>
                  <a:gd name="adj2" fmla="val 2548"/>
                  <a:gd name="adj3" fmla="val 95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a:extLst>
                  <a:ext uri="{FF2B5EF4-FFF2-40B4-BE49-F238E27FC236}">
                    <a16:creationId xmlns:a16="http://schemas.microsoft.com/office/drawing/2014/main" id="{6DDA89CA-8B5D-2141-8EB7-BEFBC6CB39C3}"/>
                  </a:ext>
                </a:extLst>
              </p:cNvPr>
              <p:cNvSpPr/>
              <p:nvPr/>
            </p:nvSpPr>
            <p:spPr>
              <a:xfrm>
                <a:off x="291814" y="3495500"/>
                <a:ext cx="4172755" cy="2076670"/>
              </a:xfrm>
              <a:custGeom>
                <a:avLst/>
                <a:gdLst>
                  <a:gd name="connsiteX0" fmla="*/ 0 w 4172755"/>
                  <a:gd name="connsiteY0" fmla="*/ 1479177 h 2078555"/>
                  <a:gd name="connsiteX1" fmla="*/ 373487 w 4172755"/>
                  <a:gd name="connsiteY1" fmla="*/ 577656 h 2078555"/>
                  <a:gd name="connsiteX2" fmla="*/ 1068946 w 4172755"/>
                  <a:gd name="connsiteY2" fmla="*/ 2007211 h 2078555"/>
                  <a:gd name="connsiteX3" fmla="*/ 1455312 w 4172755"/>
                  <a:gd name="connsiteY3" fmla="*/ 1582208 h 2078555"/>
                  <a:gd name="connsiteX4" fmla="*/ 1609859 w 4172755"/>
                  <a:gd name="connsiteY4" fmla="*/ 1736754 h 2078555"/>
                  <a:gd name="connsiteX5" fmla="*/ 1880315 w 4172755"/>
                  <a:gd name="connsiteY5" fmla="*/ 1298873 h 2078555"/>
                  <a:gd name="connsiteX6" fmla="*/ 2240924 w 4172755"/>
                  <a:gd name="connsiteY6" fmla="*/ 2045847 h 2078555"/>
                  <a:gd name="connsiteX7" fmla="*/ 3206839 w 4172755"/>
                  <a:gd name="connsiteY7" fmla="*/ 10985 h 2078555"/>
                  <a:gd name="connsiteX8" fmla="*/ 3953814 w 4172755"/>
                  <a:gd name="connsiteY8" fmla="*/ 1182963 h 2078555"/>
                  <a:gd name="connsiteX9" fmla="*/ 3953814 w 4172755"/>
                  <a:gd name="connsiteY9" fmla="*/ 1182963 h 2078555"/>
                  <a:gd name="connsiteX10" fmla="*/ 4172755 w 4172755"/>
                  <a:gd name="connsiteY10" fmla="*/ 1273115 h 2078555"/>
                  <a:gd name="connsiteX0" fmla="*/ 0 w 4172755"/>
                  <a:gd name="connsiteY0" fmla="*/ 1480578 h 2079956"/>
                  <a:gd name="connsiteX1" fmla="*/ 373487 w 4172755"/>
                  <a:gd name="connsiteY1" fmla="*/ 579057 h 2079956"/>
                  <a:gd name="connsiteX2" fmla="*/ 1068946 w 4172755"/>
                  <a:gd name="connsiteY2" fmla="*/ 2008612 h 2079956"/>
                  <a:gd name="connsiteX3" fmla="*/ 1455312 w 4172755"/>
                  <a:gd name="connsiteY3" fmla="*/ 1583609 h 2079956"/>
                  <a:gd name="connsiteX4" fmla="*/ 1609859 w 4172755"/>
                  <a:gd name="connsiteY4" fmla="*/ 1738155 h 2079956"/>
                  <a:gd name="connsiteX5" fmla="*/ 1880315 w 4172755"/>
                  <a:gd name="connsiteY5" fmla="*/ 1300274 h 2079956"/>
                  <a:gd name="connsiteX6" fmla="*/ 2240924 w 4172755"/>
                  <a:gd name="connsiteY6" fmla="*/ 2047248 h 2079956"/>
                  <a:gd name="connsiteX7" fmla="*/ 3206839 w 4172755"/>
                  <a:gd name="connsiteY7" fmla="*/ 12386 h 2079956"/>
                  <a:gd name="connsiteX8" fmla="*/ 3953814 w 4172755"/>
                  <a:gd name="connsiteY8" fmla="*/ 1184364 h 2079956"/>
                  <a:gd name="connsiteX9" fmla="*/ 4108360 w 4172755"/>
                  <a:gd name="connsiteY9" fmla="*/ 991181 h 2079956"/>
                  <a:gd name="connsiteX10" fmla="*/ 4172755 w 4172755"/>
                  <a:gd name="connsiteY10" fmla="*/ 1274516 h 2079956"/>
                  <a:gd name="connsiteX0" fmla="*/ 0 w 4172755"/>
                  <a:gd name="connsiteY0" fmla="*/ 1477264 h 2076642"/>
                  <a:gd name="connsiteX1" fmla="*/ 373487 w 4172755"/>
                  <a:gd name="connsiteY1" fmla="*/ 575743 h 2076642"/>
                  <a:gd name="connsiteX2" fmla="*/ 1068946 w 4172755"/>
                  <a:gd name="connsiteY2" fmla="*/ 2005298 h 2076642"/>
                  <a:gd name="connsiteX3" fmla="*/ 1455312 w 4172755"/>
                  <a:gd name="connsiteY3" fmla="*/ 1580295 h 2076642"/>
                  <a:gd name="connsiteX4" fmla="*/ 1609859 w 4172755"/>
                  <a:gd name="connsiteY4" fmla="*/ 1734841 h 2076642"/>
                  <a:gd name="connsiteX5" fmla="*/ 1880315 w 4172755"/>
                  <a:gd name="connsiteY5" fmla="*/ 1296960 h 2076642"/>
                  <a:gd name="connsiteX6" fmla="*/ 2240924 w 4172755"/>
                  <a:gd name="connsiteY6" fmla="*/ 2043934 h 2076642"/>
                  <a:gd name="connsiteX7" fmla="*/ 3206839 w 4172755"/>
                  <a:gd name="connsiteY7" fmla="*/ 9072 h 2076642"/>
                  <a:gd name="connsiteX8" fmla="*/ 3850783 w 4172755"/>
                  <a:gd name="connsiteY8" fmla="*/ 1284081 h 2076642"/>
                  <a:gd name="connsiteX9" fmla="*/ 4108360 w 4172755"/>
                  <a:gd name="connsiteY9" fmla="*/ 987867 h 2076642"/>
                  <a:gd name="connsiteX10" fmla="*/ 4172755 w 4172755"/>
                  <a:gd name="connsiteY10" fmla="*/ 1271202 h 2076642"/>
                  <a:gd name="connsiteX0" fmla="*/ 0 w 4172755"/>
                  <a:gd name="connsiteY0" fmla="*/ 1477292 h 2076670"/>
                  <a:gd name="connsiteX1" fmla="*/ 373487 w 4172755"/>
                  <a:gd name="connsiteY1" fmla="*/ 575771 h 2076670"/>
                  <a:gd name="connsiteX2" fmla="*/ 1068946 w 4172755"/>
                  <a:gd name="connsiteY2" fmla="*/ 2005326 h 2076670"/>
                  <a:gd name="connsiteX3" fmla="*/ 1455312 w 4172755"/>
                  <a:gd name="connsiteY3" fmla="*/ 1580323 h 2076670"/>
                  <a:gd name="connsiteX4" fmla="*/ 1609859 w 4172755"/>
                  <a:gd name="connsiteY4" fmla="*/ 1734869 h 2076670"/>
                  <a:gd name="connsiteX5" fmla="*/ 1880315 w 4172755"/>
                  <a:gd name="connsiteY5" fmla="*/ 1296988 h 2076670"/>
                  <a:gd name="connsiteX6" fmla="*/ 2240924 w 4172755"/>
                  <a:gd name="connsiteY6" fmla="*/ 2043962 h 2076670"/>
                  <a:gd name="connsiteX7" fmla="*/ 3206839 w 4172755"/>
                  <a:gd name="connsiteY7" fmla="*/ 9100 h 2076670"/>
                  <a:gd name="connsiteX8" fmla="*/ 3850783 w 4172755"/>
                  <a:gd name="connsiteY8" fmla="*/ 1284109 h 2076670"/>
                  <a:gd name="connsiteX9" fmla="*/ 4031087 w 4172755"/>
                  <a:gd name="connsiteY9" fmla="*/ 1013652 h 2076670"/>
                  <a:gd name="connsiteX10" fmla="*/ 4172755 w 4172755"/>
                  <a:gd name="connsiteY10" fmla="*/ 1271230 h 207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2755" h="2076670">
                    <a:moveTo>
                      <a:pt x="0" y="1477292"/>
                    </a:moveTo>
                    <a:cubicBezTo>
                      <a:pt x="97664" y="982528"/>
                      <a:pt x="195329" y="487765"/>
                      <a:pt x="373487" y="575771"/>
                    </a:cubicBezTo>
                    <a:cubicBezTo>
                      <a:pt x="551645" y="663777"/>
                      <a:pt x="888642" y="1837901"/>
                      <a:pt x="1068946" y="2005326"/>
                    </a:cubicBezTo>
                    <a:cubicBezTo>
                      <a:pt x="1249250" y="2172751"/>
                      <a:pt x="1365160" y="1625399"/>
                      <a:pt x="1455312" y="1580323"/>
                    </a:cubicBezTo>
                    <a:cubicBezTo>
                      <a:pt x="1545464" y="1535247"/>
                      <a:pt x="1539025" y="1782091"/>
                      <a:pt x="1609859" y="1734869"/>
                    </a:cubicBezTo>
                    <a:cubicBezTo>
                      <a:pt x="1680693" y="1687647"/>
                      <a:pt x="1775138" y="1245473"/>
                      <a:pt x="1880315" y="1296988"/>
                    </a:cubicBezTo>
                    <a:cubicBezTo>
                      <a:pt x="1985492" y="1348503"/>
                      <a:pt x="2019837" y="2258610"/>
                      <a:pt x="2240924" y="2043962"/>
                    </a:cubicBezTo>
                    <a:cubicBezTo>
                      <a:pt x="2462011" y="1829314"/>
                      <a:pt x="2938529" y="135742"/>
                      <a:pt x="3206839" y="9100"/>
                    </a:cubicBezTo>
                    <a:cubicBezTo>
                      <a:pt x="3475149" y="-117542"/>
                      <a:pt x="3713408" y="1116684"/>
                      <a:pt x="3850783" y="1284109"/>
                    </a:cubicBezTo>
                    <a:cubicBezTo>
                      <a:pt x="3988158" y="1451534"/>
                      <a:pt x="3977425" y="1015798"/>
                      <a:pt x="4031087" y="1013652"/>
                    </a:cubicBezTo>
                    <a:cubicBezTo>
                      <a:pt x="4084749" y="1011506"/>
                      <a:pt x="4151290" y="1176785"/>
                      <a:pt x="4172755" y="127123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101">
              <a:extLst>
                <a:ext uri="{FF2B5EF4-FFF2-40B4-BE49-F238E27FC236}">
                  <a16:creationId xmlns:a16="http://schemas.microsoft.com/office/drawing/2014/main" id="{96C35113-C437-5243-9543-8A846A8EEFA7}"/>
                </a:ext>
              </a:extLst>
            </p:cNvPr>
            <p:cNvGrpSpPr/>
            <p:nvPr/>
          </p:nvGrpSpPr>
          <p:grpSpPr>
            <a:xfrm>
              <a:off x="6750107" y="2738909"/>
              <a:ext cx="3804045" cy="2157955"/>
              <a:chOff x="572251" y="2785198"/>
              <a:chExt cx="3804045" cy="2157955"/>
            </a:xfrm>
          </p:grpSpPr>
          <p:sp>
            <p:nvSpPr>
              <p:cNvPr id="103" name="Oval 102">
                <a:extLst>
                  <a:ext uri="{FF2B5EF4-FFF2-40B4-BE49-F238E27FC236}">
                    <a16:creationId xmlns:a16="http://schemas.microsoft.com/office/drawing/2014/main" id="{38E8A33B-6949-AA46-A8CD-459FA0DD94AF}"/>
                  </a:ext>
                </a:extLst>
              </p:cNvPr>
              <p:cNvSpPr/>
              <p:nvPr/>
            </p:nvSpPr>
            <p:spPr>
              <a:xfrm>
                <a:off x="572251" y="33663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C238F4A2-9D39-1F44-8BAD-34FE6BE37126}"/>
                  </a:ext>
                </a:extLst>
              </p:cNvPr>
              <p:cNvSpPr/>
              <p:nvPr/>
            </p:nvSpPr>
            <p:spPr>
              <a:xfrm>
                <a:off x="1379971" y="4817790"/>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D1694E87-4269-A547-9752-06AEC835EE59}"/>
                  </a:ext>
                </a:extLst>
              </p:cNvPr>
              <p:cNvSpPr/>
              <p:nvPr/>
            </p:nvSpPr>
            <p:spPr>
              <a:xfrm>
                <a:off x="1722871" y="438060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8A1D641C-4CD6-0F49-A4A8-91475AB55697}"/>
                  </a:ext>
                </a:extLst>
              </p:cNvPr>
              <p:cNvSpPr/>
              <p:nvPr/>
            </p:nvSpPr>
            <p:spPr>
              <a:xfrm>
                <a:off x="1845542" y="4551838"/>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92F666D8-2C84-5E4B-A1D5-07EE1CEB4A5F}"/>
                  </a:ext>
                </a:extLst>
              </p:cNvPr>
              <p:cNvSpPr/>
              <p:nvPr/>
            </p:nvSpPr>
            <p:spPr>
              <a:xfrm>
                <a:off x="2103871" y="407591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84E0B90E-55FF-E048-8A42-385A20B2AE07}"/>
                  </a:ext>
                </a:extLst>
              </p:cNvPr>
              <p:cNvSpPr/>
              <p:nvPr/>
            </p:nvSpPr>
            <p:spPr>
              <a:xfrm>
                <a:off x="2423160" y="4851713"/>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1DEB0D82-B54B-544A-8F6D-96F004713D50}"/>
                  </a:ext>
                </a:extLst>
              </p:cNvPr>
              <p:cNvSpPr/>
              <p:nvPr/>
            </p:nvSpPr>
            <p:spPr>
              <a:xfrm>
                <a:off x="3483091" y="278519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D3F1FAF3-E611-2041-BA7E-187993A71FA0}"/>
                  </a:ext>
                </a:extLst>
              </p:cNvPr>
              <p:cNvSpPr/>
              <p:nvPr/>
            </p:nvSpPr>
            <p:spPr>
              <a:xfrm>
                <a:off x="4156067" y="4106397"/>
                <a:ext cx="91440" cy="9144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D60D85C-EE02-B24A-AB14-FAA5F70A040C}"/>
                  </a:ext>
                </a:extLst>
              </p:cNvPr>
              <p:cNvSpPr/>
              <p:nvPr/>
            </p:nvSpPr>
            <p:spPr>
              <a:xfrm>
                <a:off x="4284856" y="377945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6" name="Rectangle 125">
            <a:extLst>
              <a:ext uri="{FF2B5EF4-FFF2-40B4-BE49-F238E27FC236}">
                <a16:creationId xmlns:a16="http://schemas.microsoft.com/office/drawing/2014/main" id="{202D3CB8-226E-904D-BE40-C913AF75ACD1}"/>
              </a:ext>
            </a:extLst>
          </p:cNvPr>
          <p:cNvSpPr/>
          <p:nvPr/>
        </p:nvSpPr>
        <p:spPr>
          <a:xfrm>
            <a:off x="8314566" y="3115735"/>
            <a:ext cx="248002" cy="1939072"/>
          </a:xfrm>
          <a:prstGeom prst="rect">
            <a:avLst/>
          </a:pr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DCC9C73F-F4D5-B445-9684-95F7392B775D}"/>
              </a:ext>
            </a:extLst>
          </p:cNvPr>
          <p:cNvSpPr/>
          <p:nvPr/>
        </p:nvSpPr>
        <p:spPr>
          <a:xfrm>
            <a:off x="8556368" y="3115735"/>
            <a:ext cx="621792" cy="1939072"/>
          </a:xfrm>
          <a:prstGeom prst="rect">
            <a:avLst/>
          </a:prstGeom>
          <a:solidFill>
            <a:schemeClr val="tx1">
              <a:lumMod val="95000"/>
              <a:lumOff val="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959C5A6-8545-D141-8A10-E69326E5E200}"/>
              </a:ext>
            </a:extLst>
          </p:cNvPr>
          <p:cNvSpPr/>
          <p:nvPr/>
        </p:nvSpPr>
        <p:spPr>
          <a:xfrm>
            <a:off x="9548089" y="3111502"/>
            <a:ext cx="199257" cy="1939072"/>
          </a:xfrm>
          <a:prstGeom prst="rect">
            <a:avLst/>
          </a:pr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319C19AE-3B37-8349-8929-9C9854FAAE10}"/>
              </a:ext>
            </a:extLst>
          </p:cNvPr>
          <p:cNvSpPr/>
          <p:nvPr/>
        </p:nvSpPr>
        <p:spPr>
          <a:xfrm>
            <a:off x="9988832" y="3111502"/>
            <a:ext cx="811908" cy="1939072"/>
          </a:xfrm>
          <a:prstGeom prst="rect">
            <a:avLst/>
          </a:pr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57AD162C-1903-DB43-8220-E3B734439214}"/>
              </a:ext>
            </a:extLst>
          </p:cNvPr>
          <p:cNvSpPr/>
          <p:nvPr/>
        </p:nvSpPr>
        <p:spPr>
          <a:xfrm>
            <a:off x="11323262" y="3111502"/>
            <a:ext cx="100584" cy="1939072"/>
          </a:xfrm>
          <a:prstGeom prst="rect">
            <a:avLst/>
          </a:pr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604081CA-6BAB-734F-8B40-CD34D6995E1C}"/>
              </a:ext>
            </a:extLst>
          </p:cNvPr>
          <p:cNvSpPr/>
          <p:nvPr/>
        </p:nvSpPr>
        <p:spPr>
          <a:xfrm>
            <a:off x="9179333" y="3115735"/>
            <a:ext cx="265176" cy="1939072"/>
          </a:xfrm>
          <a:prstGeom prst="rect">
            <a:avLst/>
          </a:pr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7C36C41-A039-F24A-BC58-D4A543E45DBE}"/>
              </a:ext>
            </a:extLst>
          </p:cNvPr>
          <p:cNvSpPr/>
          <p:nvPr/>
        </p:nvSpPr>
        <p:spPr>
          <a:xfrm>
            <a:off x="9441640" y="3114589"/>
            <a:ext cx="105898" cy="1939072"/>
          </a:xfrm>
          <a:prstGeom prst="rect">
            <a:avLst/>
          </a:prstGeom>
          <a:solidFill>
            <a:schemeClr val="tx1">
              <a:lumMod val="95000"/>
              <a:lumOff val="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DCB3AB47-8D36-7446-9B7E-F47527C1716C}"/>
              </a:ext>
            </a:extLst>
          </p:cNvPr>
          <p:cNvSpPr/>
          <p:nvPr/>
        </p:nvSpPr>
        <p:spPr>
          <a:xfrm>
            <a:off x="9741602" y="3111502"/>
            <a:ext cx="246888" cy="1939072"/>
          </a:xfrm>
          <a:prstGeom prst="rect">
            <a:avLst/>
          </a:prstGeom>
          <a:solidFill>
            <a:schemeClr val="tx1">
              <a:lumMod val="95000"/>
              <a:lumOff val="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2D55F590-E371-2F47-A58B-D2575A8FE053}"/>
              </a:ext>
            </a:extLst>
          </p:cNvPr>
          <p:cNvSpPr/>
          <p:nvPr/>
        </p:nvSpPr>
        <p:spPr>
          <a:xfrm>
            <a:off x="10800490" y="3111502"/>
            <a:ext cx="521207" cy="1939072"/>
          </a:xfrm>
          <a:prstGeom prst="rect">
            <a:avLst/>
          </a:prstGeom>
          <a:solidFill>
            <a:schemeClr val="tx1">
              <a:lumMod val="95000"/>
              <a:lumOff val="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5F254E1A-0CB8-BE4F-A2CE-F156BBBF9E0D}"/>
              </a:ext>
            </a:extLst>
          </p:cNvPr>
          <p:cNvSpPr/>
          <p:nvPr/>
        </p:nvSpPr>
        <p:spPr>
          <a:xfrm>
            <a:off x="11422648" y="3111502"/>
            <a:ext cx="94754" cy="1939072"/>
          </a:xfrm>
          <a:prstGeom prst="rect">
            <a:avLst/>
          </a:prstGeom>
          <a:solidFill>
            <a:schemeClr val="tx1">
              <a:lumMod val="95000"/>
              <a:lumOff val="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5790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FD32A-E37E-E045-ACAD-DEA1DF91E0B0}"/>
              </a:ext>
            </a:extLst>
          </p:cNvPr>
          <p:cNvSpPr>
            <a:spLocks noGrp="1"/>
          </p:cNvSpPr>
          <p:nvPr>
            <p:ph type="title"/>
          </p:nvPr>
        </p:nvSpPr>
        <p:spPr/>
        <p:txBody>
          <a:bodyPr>
            <a:noAutofit/>
          </a:bodyPr>
          <a:lstStyle/>
          <a:p>
            <a:r>
              <a:rPr lang="en-US" sz="4000" dirty="0"/>
              <a:t>Discrete gradient field defines mapping between cells of the domain in the direction of gradient</a:t>
            </a:r>
          </a:p>
        </p:txBody>
      </p:sp>
      <p:pic>
        <p:nvPicPr>
          <p:cNvPr id="5" name="Content Placeholder 4">
            <a:extLst>
              <a:ext uri="{FF2B5EF4-FFF2-40B4-BE49-F238E27FC236}">
                <a16:creationId xmlns:a16="http://schemas.microsoft.com/office/drawing/2014/main" id="{3C5D1027-A87F-BF4B-A404-A793C64B9138}"/>
              </a:ext>
            </a:extLst>
          </p:cNvPr>
          <p:cNvPicPr>
            <a:picLocks noGrp="1" noChangeAspect="1"/>
          </p:cNvPicPr>
          <p:nvPr>
            <p:ph idx="1"/>
          </p:nvPr>
        </p:nvPicPr>
        <p:blipFill>
          <a:blip r:embed="rId2"/>
          <a:stretch>
            <a:fillRect/>
          </a:stretch>
        </p:blipFill>
        <p:spPr>
          <a:xfrm>
            <a:off x="1042827" y="2143761"/>
            <a:ext cx="4320321" cy="4241291"/>
          </a:xfrm>
        </p:spPr>
      </p:pic>
      <p:pic>
        <p:nvPicPr>
          <p:cNvPr id="7" name="Picture 6">
            <a:extLst>
              <a:ext uri="{FF2B5EF4-FFF2-40B4-BE49-F238E27FC236}">
                <a16:creationId xmlns:a16="http://schemas.microsoft.com/office/drawing/2014/main" id="{88507FCD-657D-1146-B04B-3E5762F81F3D}"/>
              </a:ext>
            </a:extLst>
          </p:cNvPr>
          <p:cNvPicPr>
            <a:picLocks noChangeAspect="1"/>
          </p:cNvPicPr>
          <p:nvPr/>
        </p:nvPicPr>
        <p:blipFill>
          <a:blip r:embed="rId3"/>
          <a:stretch>
            <a:fillRect/>
          </a:stretch>
        </p:blipFill>
        <p:spPr>
          <a:xfrm>
            <a:off x="5363147" y="2143761"/>
            <a:ext cx="4320323" cy="4241292"/>
          </a:xfrm>
          <a:prstGeom prst="rect">
            <a:avLst/>
          </a:prstGeom>
        </p:spPr>
      </p:pic>
      <p:sp>
        <p:nvSpPr>
          <p:cNvPr id="8" name="TextBox 7">
            <a:extLst>
              <a:ext uri="{FF2B5EF4-FFF2-40B4-BE49-F238E27FC236}">
                <a16:creationId xmlns:a16="http://schemas.microsoft.com/office/drawing/2014/main" id="{897BDE36-95DB-FF42-A0F5-5EA9E1A08B44}"/>
              </a:ext>
            </a:extLst>
          </p:cNvPr>
          <p:cNvSpPr txBox="1"/>
          <p:nvPr/>
        </p:nvSpPr>
        <p:spPr>
          <a:xfrm>
            <a:off x="2006185" y="1774429"/>
            <a:ext cx="2393604" cy="369332"/>
          </a:xfrm>
          <a:prstGeom prst="rect">
            <a:avLst/>
          </a:prstGeom>
          <a:noFill/>
        </p:spPr>
        <p:txBody>
          <a:bodyPr wrap="none" rtlCol="0">
            <a:spAutoFit/>
          </a:bodyPr>
          <a:lstStyle/>
          <a:p>
            <a:pPr algn="ctr"/>
            <a:r>
              <a:rPr lang="en-US" dirty="0">
                <a:solidFill>
                  <a:schemeClr val="accent1">
                    <a:lumMod val="75000"/>
                  </a:schemeClr>
                </a:solidFill>
                <a:latin typeface="Candara" panose="020E0502030303020204" pitchFamily="34" charset="0"/>
              </a:rPr>
              <a:t>Discrete gradient field.</a:t>
            </a:r>
          </a:p>
        </p:txBody>
      </p:sp>
      <p:sp>
        <p:nvSpPr>
          <p:cNvPr id="9" name="TextBox 8">
            <a:extLst>
              <a:ext uri="{FF2B5EF4-FFF2-40B4-BE49-F238E27FC236}">
                <a16:creationId xmlns:a16="http://schemas.microsoft.com/office/drawing/2014/main" id="{41ACFA72-5475-714A-9EC1-5DBEB079D1FB}"/>
              </a:ext>
            </a:extLst>
          </p:cNvPr>
          <p:cNvSpPr txBox="1"/>
          <p:nvPr/>
        </p:nvSpPr>
        <p:spPr>
          <a:xfrm>
            <a:off x="5832781" y="1774429"/>
            <a:ext cx="3381054" cy="369332"/>
          </a:xfrm>
          <a:prstGeom prst="rect">
            <a:avLst/>
          </a:prstGeom>
          <a:noFill/>
        </p:spPr>
        <p:txBody>
          <a:bodyPr wrap="none" rtlCol="0">
            <a:spAutoFit/>
          </a:bodyPr>
          <a:lstStyle/>
          <a:p>
            <a:pPr algn="ctr"/>
            <a:r>
              <a:rPr lang="en-US" dirty="0">
                <a:solidFill>
                  <a:schemeClr val="accent1">
                    <a:lumMod val="75000"/>
                  </a:schemeClr>
                </a:solidFill>
                <a:latin typeface="Candara" panose="020E0502030303020204" pitchFamily="34" charset="0"/>
              </a:rPr>
              <a:t>Discrete Morse-</a:t>
            </a:r>
            <a:r>
              <a:rPr lang="en-US" dirty="0" err="1">
                <a:solidFill>
                  <a:schemeClr val="accent1">
                    <a:lumMod val="75000"/>
                  </a:schemeClr>
                </a:solidFill>
                <a:latin typeface="Candara" panose="020E0502030303020204" pitchFamily="34" charset="0"/>
              </a:rPr>
              <a:t>Smale</a:t>
            </a:r>
            <a:r>
              <a:rPr lang="en-US" dirty="0">
                <a:solidFill>
                  <a:schemeClr val="accent1">
                    <a:lumMod val="75000"/>
                  </a:schemeClr>
                </a:solidFill>
                <a:latin typeface="Candara" panose="020E0502030303020204" pitchFamily="34" charset="0"/>
              </a:rPr>
              <a:t> complex.</a:t>
            </a:r>
          </a:p>
        </p:txBody>
      </p:sp>
      <p:pic>
        <p:nvPicPr>
          <p:cNvPr id="11" name="Picture 10">
            <a:extLst>
              <a:ext uri="{FF2B5EF4-FFF2-40B4-BE49-F238E27FC236}">
                <a16:creationId xmlns:a16="http://schemas.microsoft.com/office/drawing/2014/main" id="{CFA94ED0-898C-6549-B74B-7DEBE8526AB7}"/>
              </a:ext>
            </a:extLst>
          </p:cNvPr>
          <p:cNvPicPr>
            <a:picLocks noChangeAspect="1"/>
          </p:cNvPicPr>
          <p:nvPr/>
        </p:nvPicPr>
        <p:blipFill>
          <a:blip r:embed="rId4">
            <a:extLst>
              <a:ext uri="{BEBA8EAE-BF5A-486C-A8C5-ECC9F3942E4B}">
                <a14:imgProps xmlns:a14="http://schemas.microsoft.com/office/drawing/2010/main">
                  <a14:imgLayer>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10153103" y="1023946"/>
            <a:ext cx="1817918" cy="15940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829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1F6E6-C612-F748-92BC-060E6DD8CD10}"/>
              </a:ext>
            </a:extLst>
          </p:cNvPr>
          <p:cNvSpPr>
            <a:spLocks noGrp="1"/>
          </p:cNvSpPr>
          <p:nvPr>
            <p:ph type="title"/>
          </p:nvPr>
        </p:nvSpPr>
        <p:spPr>
          <a:xfrm>
            <a:off x="220980" y="200533"/>
            <a:ext cx="11750040" cy="1180211"/>
          </a:xfrm>
        </p:spPr>
        <p:txBody>
          <a:bodyPr/>
          <a:lstStyle/>
          <a:p>
            <a:r>
              <a:rPr lang="en-US" dirty="0"/>
              <a:t>Topology Has Been Successful for Analysis and Visualization of Massive Scientific Data</a:t>
            </a:r>
          </a:p>
        </p:txBody>
      </p:sp>
      <p:grpSp>
        <p:nvGrpSpPr>
          <p:cNvPr id="7" name="Group 6">
            <a:extLst>
              <a:ext uri="{FF2B5EF4-FFF2-40B4-BE49-F238E27FC236}">
                <a16:creationId xmlns:a16="http://schemas.microsoft.com/office/drawing/2014/main" id="{D0C9C636-70DC-F746-B2B0-3801DAC1FB59}"/>
              </a:ext>
            </a:extLst>
          </p:cNvPr>
          <p:cNvGrpSpPr/>
          <p:nvPr/>
        </p:nvGrpSpPr>
        <p:grpSpPr>
          <a:xfrm>
            <a:off x="9318163" y="852694"/>
            <a:ext cx="2830919" cy="2912873"/>
            <a:chOff x="9318163" y="852694"/>
            <a:chExt cx="2830919" cy="2912873"/>
          </a:xfrm>
        </p:grpSpPr>
        <p:pic>
          <p:nvPicPr>
            <p:cNvPr id="9" name="Picture 4" descr="C:\Users\jediati\Desktop\docs and talks\MSC_vis2010\figs\ex_cosmo\im0_1.png">
              <a:extLst>
                <a:ext uri="{FF2B5EF4-FFF2-40B4-BE49-F238E27FC236}">
                  <a16:creationId xmlns:a16="http://schemas.microsoft.com/office/drawing/2014/main" id="{427FC158-AFBF-8840-A4B7-C01AE4890B7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8163" y="1087814"/>
              <a:ext cx="2830919" cy="267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3E306885-0582-F946-A839-0E9FC7F6A489}"/>
                </a:ext>
              </a:extLst>
            </p:cNvPr>
            <p:cNvSpPr txBox="1"/>
            <p:nvPr/>
          </p:nvSpPr>
          <p:spPr>
            <a:xfrm>
              <a:off x="10798015" y="852694"/>
              <a:ext cx="1213794" cy="369332"/>
            </a:xfrm>
            <a:prstGeom prst="rect">
              <a:avLst/>
            </a:prstGeom>
            <a:noFill/>
          </p:spPr>
          <p:txBody>
            <a:bodyPr wrap="none" rtlCol="0">
              <a:spAutoFit/>
            </a:bodyPr>
            <a:lstStyle/>
            <a:p>
              <a:r>
                <a:rPr lang="en-US" i="1" dirty="0">
                  <a:solidFill>
                    <a:schemeClr val="accent1">
                      <a:lumMod val="75000"/>
                    </a:schemeClr>
                  </a:solidFill>
                  <a:latin typeface="Candara" panose="020E0502030303020204" pitchFamily="34" charset="0"/>
                </a:rPr>
                <a:t>Cosmology</a:t>
              </a:r>
            </a:p>
          </p:txBody>
        </p:sp>
      </p:grpSp>
      <p:grpSp>
        <p:nvGrpSpPr>
          <p:cNvPr id="8" name="Group 7">
            <a:extLst>
              <a:ext uri="{FF2B5EF4-FFF2-40B4-BE49-F238E27FC236}">
                <a16:creationId xmlns:a16="http://schemas.microsoft.com/office/drawing/2014/main" id="{BE4735DD-C53B-8746-ADE9-FDA476114324}"/>
              </a:ext>
            </a:extLst>
          </p:cNvPr>
          <p:cNvGrpSpPr/>
          <p:nvPr/>
        </p:nvGrpSpPr>
        <p:grpSpPr>
          <a:xfrm>
            <a:off x="8240358" y="3313210"/>
            <a:ext cx="3550024" cy="3215092"/>
            <a:chOff x="8240358" y="3313210"/>
            <a:chExt cx="3550024" cy="3215092"/>
          </a:xfrm>
        </p:grpSpPr>
        <p:pic>
          <p:nvPicPr>
            <p:cNvPr id="6" name="Picture 4" descr="C:\Users\jediati\Desktop\docs and talks\MSC_vis2010\figs\ex_jet\jet_regions_plot.png">
              <a:extLst>
                <a:ext uri="{FF2B5EF4-FFF2-40B4-BE49-F238E27FC236}">
                  <a16:creationId xmlns:a16="http://schemas.microsoft.com/office/drawing/2014/main" id="{701E9241-453D-9F4C-B021-003CA623EE9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0358" y="3313210"/>
              <a:ext cx="3550024" cy="301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F013CF4A-DC6C-8C4A-A97F-7E37049FA807}"/>
                </a:ext>
              </a:extLst>
            </p:cNvPr>
            <p:cNvSpPr txBox="1"/>
            <p:nvPr/>
          </p:nvSpPr>
          <p:spPr>
            <a:xfrm>
              <a:off x="9525346" y="6158970"/>
              <a:ext cx="1322798" cy="369332"/>
            </a:xfrm>
            <a:prstGeom prst="rect">
              <a:avLst/>
            </a:prstGeom>
            <a:noFill/>
          </p:spPr>
          <p:txBody>
            <a:bodyPr wrap="none" rtlCol="0">
              <a:spAutoFit/>
            </a:bodyPr>
            <a:lstStyle/>
            <a:p>
              <a:r>
                <a:rPr lang="en-US" i="1" dirty="0">
                  <a:solidFill>
                    <a:schemeClr val="accent1">
                      <a:lumMod val="75000"/>
                    </a:schemeClr>
                  </a:solidFill>
                  <a:latin typeface="Candara" panose="020E0502030303020204" pitchFamily="34" charset="0"/>
                </a:rPr>
                <a:t>Combustion</a:t>
              </a:r>
            </a:p>
          </p:txBody>
        </p:sp>
      </p:grpSp>
      <p:grpSp>
        <p:nvGrpSpPr>
          <p:cNvPr id="14" name="Group 13">
            <a:extLst>
              <a:ext uri="{FF2B5EF4-FFF2-40B4-BE49-F238E27FC236}">
                <a16:creationId xmlns:a16="http://schemas.microsoft.com/office/drawing/2014/main" id="{818FD084-75EE-F645-A115-29D268342130}"/>
              </a:ext>
            </a:extLst>
          </p:cNvPr>
          <p:cNvGrpSpPr/>
          <p:nvPr/>
        </p:nvGrpSpPr>
        <p:grpSpPr>
          <a:xfrm>
            <a:off x="4814445" y="1432640"/>
            <a:ext cx="2683748" cy="2148261"/>
            <a:chOff x="4814445" y="1432640"/>
            <a:chExt cx="2683748" cy="2148261"/>
          </a:xfrm>
        </p:grpSpPr>
        <p:pic>
          <p:nvPicPr>
            <p:cNvPr id="4" name="Picture 15" descr="miranda-high-res2">
              <a:hlinkClick r:id="rId4" action="ppaction://program"/>
              <a:extLst>
                <a:ext uri="{FF2B5EF4-FFF2-40B4-BE49-F238E27FC236}">
                  <a16:creationId xmlns:a16="http://schemas.microsoft.com/office/drawing/2014/main" id="{91FCB0B5-4065-F14C-8AFA-3EBEBA492C2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5858" y="1432640"/>
              <a:ext cx="2560922" cy="173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FDC994AB-3382-2441-9B04-A2C783BA9177}"/>
                </a:ext>
              </a:extLst>
            </p:cNvPr>
            <p:cNvSpPr txBox="1"/>
            <p:nvPr/>
          </p:nvSpPr>
          <p:spPr>
            <a:xfrm>
              <a:off x="4814445" y="3211569"/>
              <a:ext cx="2683748" cy="369332"/>
            </a:xfrm>
            <a:prstGeom prst="rect">
              <a:avLst/>
            </a:prstGeom>
            <a:noFill/>
          </p:spPr>
          <p:txBody>
            <a:bodyPr wrap="none" rtlCol="0">
              <a:spAutoFit/>
            </a:bodyPr>
            <a:lstStyle/>
            <a:p>
              <a:r>
                <a:rPr lang="en-US" i="1" dirty="0">
                  <a:solidFill>
                    <a:schemeClr val="accent1">
                      <a:lumMod val="75000"/>
                    </a:schemeClr>
                  </a:solidFill>
                  <a:latin typeface="Candara" panose="020E0502030303020204" pitchFamily="34" charset="0"/>
                </a:rPr>
                <a:t>Hydrodynamic Instabilities</a:t>
              </a:r>
            </a:p>
          </p:txBody>
        </p:sp>
      </p:grpSp>
      <p:grpSp>
        <p:nvGrpSpPr>
          <p:cNvPr id="16" name="Group 15">
            <a:extLst>
              <a:ext uri="{FF2B5EF4-FFF2-40B4-BE49-F238E27FC236}">
                <a16:creationId xmlns:a16="http://schemas.microsoft.com/office/drawing/2014/main" id="{62E06B7B-0F06-984A-8E14-D190A48663C7}"/>
              </a:ext>
            </a:extLst>
          </p:cNvPr>
          <p:cNvGrpSpPr/>
          <p:nvPr/>
        </p:nvGrpSpPr>
        <p:grpSpPr>
          <a:xfrm>
            <a:off x="378681" y="4367349"/>
            <a:ext cx="2482853" cy="2150195"/>
            <a:chOff x="378681" y="4367349"/>
            <a:chExt cx="2482853" cy="2150195"/>
          </a:xfrm>
        </p:grpSpPr>
        <p:pic>
          <p:nvPicPr>
            <p:cNvPr id="12" name="Picture 11">
              <a:extLst>
                <a:ext uri="{FF2B5EF4-FFF2-40B4-BE49-F238E27FC236}">
                  <a16:creationId xmlns:a16="http://schemas.microsoft.com/office/drawing/2014/main" id="{4A2B4D03-271B-2348-8401-433F125C8FD4}"/>
                </a:ext>
              </a:extLst>
            </p:cNvPr>
            <p:cNvPicPr>
              <a:picLocks noChangeAspect="1" noChangeArrowheads="1"/>
            </p:cNvPicPr>
            <p:nvPr/>
          </p:nvPicPr>
          <p:blipFill>
            <a:blip r:embed="rId6">
              <a:clrChange>
                <a:clrFrom>
                  <a:srgbClr val="1A334D"/>
                </a:clrFrom>
                <a:clrTo>
                  <a:srgbClr val="1A334D">
                    <a:alpha val="0"/>
                  </a:srgbClr>
                </a:clrTo>
              </a:clrChange>
              <a:extLst>
                <a:ext uri="{28A0092B-C50C-407E-A947-70E740481C1C}">
                  <a14:useLocalDpi xmlns:a14="http://schemas.microsoft.com/office/drawing/2010/main" val="0"/>
                </a:ext>
              </a:extLst>
            </a:blip>
            <a:srcRect/>
            <a:stretch>
              <a:fillRect/>
            </a:stretch>
          </p:blipFill>
          <p:spPr bwMode="auto">
            <a:xfrm>
              <a:off x="378681" y="4367349"/>
              <a:ext cx="2482853" cy="183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2290405B-9F60-4E45-81D1-3E2300FDA7B7}"/>
                </a:ext>
              </a:extLst>
            </p:cNvPr>
            <p:cNvSpPr txBox="1"/>
            <p:nvPr/>
          </p:nvSpPr>
          <p:spPr>
            <a:xfrm>
              <a:off x="1465852" y="6148212"/>
              <a:ext cx="1322798" cy="369332"/>
            </a:xfrm>
            <a:prstGeom prst="rect">
              <a:avLst/>
            </a:prstGeom>
            <a:noFill/>
          </p:spPr>
          <p:txBody>
            <a:bodyPr wrap="none" rtlCol="0">
              <a:spAutoFit/>
            </a:bodyPr>
            <a:lstStyle/>
            <a:p>
              <a:r>
                <a:rPr lang="en-US" i="1" dirty="0">
                  <a:solidFill>
                    <a:schemeClr val="accent1">
                      <a:lumMod val="75000"/>
                    </a:schemeClr>
                  </a:solidFill>
                  <a:latin typeface="Candara" panose="020E0502030303020204" pitchFamily="34" charset="0"/>
                </a:rPr>
                <a:t>Combustion</a:t>
              </a:r>
            </a:p>
          </p:txBody>
        </p:sp>
      </p:grpSp>
      <p:grpSp>
        <p:nvGrpSpPr>
          <p:cNvPr id="18" name="Group 17">
            <a:extLst>
              <a:ext uri="{FF2B5EF4-FFF2-40B4-BE49-F238E27FC236}">
                <a16:creationId xmlns:a16="http://schemas.microsoft.com/office/drawing/2014/main" id="{2208BEC3-65D3-CD41-856B-3C348457404D}"/>
              </a:ext>
            </a:extLst>
          </p:cNvPr>
          <p:cNvGrpSpPr/>
          <p:nvPr/>
        </p:nvGrpSpPr>
        <p:grpSpPr>
          <a:xfrm>
            <a:off x="4164953" y="3989195"/>
            <a:ext cx="3716705" cy="2542812"/>
            <a:chOff x="4164953" y="3989195"/>
            <a:chExt cx="3716705" cy="2542812"/>
          </a:xfrm>
        </p:grpSpPr>
        <p:pic>
          <p:nvPicPr>
            <p:cNvPr id="10" name="Picture 8" descr="C:\Users\jediati\Desktop\MICRSCOPY\nneuroprop\screen.jpg">
              <a:extLst>
                <a:ext uri="{FF2B5EF4-FFF2-40B4-BE49-F238E27FC236}">
                  <a16:creationId xmlns:a16="http://schemas.microsoft.com/office/drawing/2014/main" id="{254707F7-3929-D24F-8E24-9123E65A5C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4953" y="3989195"/>
              <a:ext cx="3716705" cy="234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5C2DF714-CBA5-5A40-AE57-BC0DA11185E5}"/>
                </a:ext>
              </a:extLst>
            </p:cNvPr>
            <p:cNvSpPr txBox="1"/>
            <p:nvPr/>
          </p:nvSpPr>
          <p:spPr>
            <a:xfrm>
              <a:off x="5414003" y="6162675"/>
              <a:ext cx="1218603" cy="369332"/>
            </a:xfrm>
            <a:prstGeom prst="rect">
              <a:avLst/>
            </a:prstGeom>
            <a:noFill/>
          </p:spPr>
          <p:txBody>
            <a:bodyPr wrap="none" rtlCol="0">
              <a:spAutoFit/>
            </a:bodyPr>
            <a:lstStyle/>
            <a:p>
              <a:r>
                <a:rPr lang="en-US" i="1" dirty="0">
                  <a:solidFill>
                    <a:schemeClr val="accent1">
                      <a:lumMod val="75000"/>
                    </a:schemeClr>
                  </a:solidFill>
                  <a:latin typeface="Candara" panose="020E0502030303020204" pitchFamily="34" charset="0"/>
                </a:rPr>
                <a:t>Biomedical</a:t>
              </a:r>
            </a:p>
          </p:txBody>
        </p:sp>
      </p:grpSp>
      <p:grpSp>
        <p:nvGrpSpPr>
          <p:cNvPr id="15" name="Group 14">
            <a:extLst>
              <a:ext uri="{FF2B5EF4-FFF2-40B4-BE49-F238E27FC236}">
                <a16:creationId xmlns:a16="http://schemas.microsoft.com/office/drawing/2014/main" id="{E4CB70AE-7825-4044-BD41-403F92E5FE3D}"/>
              </a:ext>
            </a:extLst>
          </p:cNvPr>
          <p:cNvGrpSpPr/>
          <p:nvPr/>
        </p:nvGrpSpPr>
        <p:grpSpPr>
          <a:xfrm>
            <a:off x="225723" y="1586534"/>
            <a:ext cx="3939230" cy="2588828"/>
            <a:chOff x="225723" y="1586534"/>
            <a:chExt cx="3939230" cy="2588828"/>
          </a:xfrm>
        </p:grpSpPr>
        <p:pic>
          <p:nvPicPr>
            <p:cNvPr id="5" name="Picture 3" descr="C:\Users\jediati\Desktop\docs and talks\viz08paper\figs\tgthr1.PNG">
              <a:extLst>
                <a:ext uri="{FF2B5EF4-FFF2-40B4-BE49-F238E27FC236}">
                  <a16:creationId xmlns:a16="http://schemas.microsoft.com/office/drawing/2014/main" id="{838A38BD-EB3D-0D48-B7AB-174B87F6C59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723" y="1586534"/>
              <a:ext cx="3939230" cy="235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00C73136-A595-3341-866B-5498330E61B1}"/>
                </a:ext>
              </a:extLst>
            </p:cNvPr>
            <p:cNvSpPr txBox="1"/>
            <p:nvPr/>
          </p:nvSpPr>
          <p:spPr>
            <a:xfrm>
              <a:off x="1465852" y="3806030"/>
              <a:ext cx="1800236" cy="369332"/>
            </a:xfrm>
            <a:prstGeom prst="rect">
              <a:avLst/>
            </a:prstGeom>
            <a:noFill/>
          </p:spPr>
          <p:txBody>
            <a:bodyPr wrap="none" rtlCol="0">
              <a:spAutoFit/>
            </a:bodyPr>
            <a:lstStyle/>
            <a:p>
              <a:r>
                <a:rPr lang="en-US" i="1" dirty="0">
                  <a:solidFill>
                    <a:schemeClr val="accent1">
                      <a:lumMod val="75000"/>
                    </a:schemeClr>
                  </a:solidFill>
                  <a:latin typeface="Candara" panose="020E0502030303020204" pitchFamily="34" charset="0"/>
                </a:rPr>
                <a:t>Turbulent Mixing</a:t>
              </a:r>
            </a:p>
          </p:txBody>
        </p:sp>
      </p:grpSp>
    </p:spTree>
    <p:extLst>
      <p:ext uri="{BB962C8B-B14F-4D97-AF65-F5344CB8AC3E}">
        <p14:creationId xmlns:p14="http://schemas.microsoft.com/office/powerpoint/2010/main" val="169883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EC260-202E-844E-ADA3-67EF6EA8EFBA}"/>
              </a:ext>
            </a:extLst>
          </p:cNvPr>
          <p:cNvSpPr>
            <a:spLocks noGrp="1"/>
          </p:cNvSpPr>
          <p:nvPr>
            <p:ph type="title"/>
          </p:nvPr>
        </p:nvSpPr>
        <p:spPr/>
        <p:txBody>
          <a:bodyPr/>
          <a:lstStyle/>
          <a:p>
            <a:r>
              <a:rPr lang="en-US" dirty="0"/>
              <a:t>Topology Has Been Successful for Analysis and Visualization of Massive Scientific Data</a:t>
            </a:r>
          </a:p>
        </p:txBody>
      </p:sp>
      <p:pic>
        <p:nvPicPr>
          <p:cNvPr id="4" name="Picture 11">
            <a:extLst>
              <a:ext uri="{FF2B5EF4-FFF2-40B4-BE49-F238E27FC236}">
                <a16:creationId xmlns:a16="http://schemas.microsoft.com/office/drawing/2014/main" id="{C2D253CE-B625-2A4E-A0D8-709B62E5521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844" y="1485041"/>
            <a:ext cx="2618796" cy="196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C:\Users\jediati\Desktop\docs and talks\fortimo\foam_crystals.png">
            <a:extLst>
              <a:ext uri="{FF2B5EF4-FFF2-40B4-BE49-F238E27FC236}">
                <a16:creationId xmlns:a16="http://schemas.microsoft.com/office/drawing/2014/main" id="{25E1BFAB-F70D-994C-AAF6-21512A0DA8E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00964" y="1490817"/>
            <a:ext cx="1883639" cy="205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jediati\Desktop\docs and talks\MSC_vis2010\figs\ex_rho\im1.png">
            <a:extLst>
              <a:ext uri="{FF2B5EF4-FFF2-40B4-BE49-F238E27FC236}">
                <a16:creationId xmlns:a16="http://schemas.microsoft.com/office/drawing/2014/main" id="{CF4A83F3-B4DE-5345-B387-0A0CD6783D3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4670" y="4387402"/>
            <a:ext cx="2585281" cy="217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C93389EB-D5E4-AC43-97EA-32E2341F11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1633" y="3547210"/>
            <a:ext cx="4568605" cy="26533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10" descr="im_500_surface_solid_core_side_iso=0">
            <a:extLst>
              <a:ext uri="{FF2B5EF4-FFF2-40B4-BE49-F238E27FC236}">
                <a16:creationId xmlns:a16="http://schemas.microsoft.com/office/drawing/2014/main" id="{37CF441C-143C-0E47-843B-2E26D181A50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09858" y="1619769"/>
            <a:ext cx="3038355" cy="193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a:hlinkClick r:id="rId7" action="ppaction://program"/>
            <a:extLst>
              <a:ext uri="{FF2B5EF4-FFF2-40B4-BE49-F238E27FC236}">
                <a16:creationId xmlns:a16="http://schemas.microsoft.com/office/drawing/2014/main" id="{FD97D1D0-4D57-F847-B2B2-686993CE741A}"/>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8207" y="4387402"/>
            <a:ext cx="2149881" cy="217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2" name="Picture 11">
            <a:extLst>
              <a:ext uri="{FF2B5EF4-FFF2-40B4-BE49-F238E27FC236}">
                <a16:creationId xmlns:a16="http://schemas.microsoft.com/office/drawing/2014/main" id="{40DB6E70-935D-0349-B76F-D9FD7FE83F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7106" y="1505446"/>
            <a:ext cx="2050633" cy="2056393"/>
          </a:xfrm>
          <a:prstGeom prst="rect">
            <a:avLst/>
          </a:prstGeom>
        </p:spPr>
      </p:pic>
      <p:pic>
        <p:nvPicPr>
          <p:cNvPr id="13" name="Picture 12">
            <a:extLst>
              <a:ext uri="{FF2B5EF4-FFF2-40B4-BE49-F238E27FC236}">
                <a16:creationId xmlns:a16="http://schemas.microsoft.com/office/drawing/2014/main" id="{0C407B84-A28B-2B46-8A5B-F7C947E8F0B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2458" y="4467187"/>
            <a:ext cx="2263923" cy="2211323"/>
          </a:xfrm>
          <a:prstGeom prst="rect">
            <a:avLst/>
          </a:prstGeom>
        </p:spPr>
      </p:pic>
      <p:sp>
        <p:nvSpPr>
          <p:cNvPr id="15" name="TextBox 14">
            <a:extLst>
              <a:ext uri="{FF2B5EF4-FFF2-40B4-BE49-F238E27FC236}">
                <a16:creationId xmlns:a16="http://schemas.microsoft.com/office/drawing/2014/main" id="{E6734A87-8693-884A-86FD-A40E622C6059}"/>
              </a:ext>
            </a:extLst>
          </p:cNvPr>
          <p:cNvSpPr txBox="1"/>
          <p:nvPr/>
        </p:nvSpPr>
        <p:spPr>
          <a:xfrm>
            <a:off x="1367806" y="3501875"/>
            <a:ext cx="2911118" cy="369332"/>
          </a:xfrm>
          <a:prstGeom prst="rect">
            <a:avLst/>
          </a:prstGeom>
          <a:noFill/>
        </p:spPr>
        <p:txBody>
          <a:bodyPr wrap="none" rtlCol="0">
            <a:spAutoFit/>
          </a:bodyPr>
          <a:lstStyle/>
          <a:p>
            <a:r>
              <a:rPr lang="en-US" i="1" dirty="0">
                <a:solidFill>
                  <a:schemeClr val="accent1">
                    <a:lumMod val="75000"/>
                  </a:schemeClr>
                </a:solidFill>
                <a:latin typeface="Candara" panose="020E0502030303020204" pitchFamily="34" charset="0"/>
              </a:rPr>
              <a:t>Lithium diffusion in batteries</a:t>
            </a:r>
          </a:p>
        </p:txBody>
      </p:sp>
      <p:sp>
        <p:nvSpPr>
          <p:cNvPr id="16" name="TextBox 15">
            <a:extLst>
              <a:ext uri="{FF2B5EF4-FFF2-40B4-BE49-F238E27FC236}">
                <a16:creationId xmlns:a16="http://schemas.microsoft.com/office/drawing/2014/main" id="{44097D31-2E1C-6D42-88A6-C28728957FEF}"/>
              </a:ext>
            </a:extLst>
          </p:cNvPr>
          <p:cNvSpPr txBox="1"/>
          <p:nvPr/>
        </p:nvSpPr>
        <p:spPr>
          <a:xfrm>
            <a:off x="9395314" y="3635086"/>
            <a:ext cx="1667444" cy="369332"/>
          </a:xfrm>
          <a:prstGeom prst="rect">
            <a:avLst/>
          </a:prstGeom>
          <a:noFill/>
        </p:spPr>
        <p:txBody>
          <a:bodyPr wrap="none" rtlCol="0">
            <a:spAutoFit/>
          </a:bodyPr>
          <a:lstStyle/>
          <a:p>
            <a:r>
              <a:rPr lang="en-US" i="1" dirty="0">
                <a:solidFill>
                  <a:schemeClr val="accent1">
                    <a:lumMod val="75000"/>
                  </a:schemeClr>
                </a:solidFill>
                <a:latin typeface="Candara" panose="020E0502030303020204" pitchFamily="34" charset="0"/>
              </a:rPr>
              <a:t>Porous medium</a:t>
            </a:r>
          </a:p>
        </p:txBody>
      </p:sp>
      <p:sp>
        <p:nvSpPr>
          <p:cNvPr id="17" name="TextBox 16">
            <a:extLst>
              <a:ext uri="{FF2B5EF4-FFF2-40B4-BE49-F238E27FC236}">
                <a16:creationId xmlns:a16="http://schemas.microsoft.com/office/drawing/2014/main" id="{E3C77DA4-EDD7-0642-A54C-E114EA1080D3}"/>
              </a:ext>
            </a:extLst>
          </p:cNvPr>
          <p:cNvSpPr txBox="1"/>
          <p:nvPr/>
        </p:nvSpPr>
        <p:spPr>
          <a:xfrm>
            <a:off x="124513" y="4097855"/>
            <a:ext cx="2993127" cy="369332"/>
          </a:xfrm>
          <a:prstGeom prst="rect">
            <a:avLst/>
          </a:prstGeom>
          <a:noFill/>
        </p:spPr>
        <p:txBody>
          <a:bodyPr wrap="none" rtlCol="0">
            <a:spAutoFit/>
          </a:bodyPr>
          <a:lstStyle/>
          <a:p>
            <a:r>
              <a:rPr lang="en-US" i="1" dirty="0">
                <a:solidFill>
                  <a:schemeClr val="accent1">
                    <a:lumMod val="75000"/>
                  </a:schemeClr>
                </a:solidFill>
                <a:latin typeface="Candara" panose="020E0502030303020204" pitchFamily="34" charset="0"/>
              </a:rPr>
              <a:t>Lithium solvation in batteries</a:t>
            </a:r>
          </a:p>
        </p:txBody>
      </p:sp>
      <p:sp>
        <p:nvSpPr>
          <p:cNvPr id="18" name="TextBox 17">
            <a:extLst>
              <a:ext uri="{FF2B5EF4-FFF2-40B4-BE49-F238E27FC236}">
                <a16:creationId xmlns:a16="http://schemas.microsoft.com/office/drawing/2014/main" id="{B5CDC417-08A2-6344-B424-463BAF609136}"/>
              </a:ext>
            </a:extLst>
          </p:cNvPr>
          <p:cNvSpPr txBox="1"/>
          <p:nvPr/>
        </p:nvSpPr>
        <p:spPr>
          <a:xfrm>
            <a:off x="5545933" y="3503908"/>
            <a:ext cx="2658100" cy="369332"/>
          </a:xfrm>
          <a:prstGeom prst="rect">
            <a:avLst/>
          </a:prstGeom>
          <a:noFill/>
        </p:spPr>
        <p:txBody>
          <a:bodyPr wrap="none" rtlCol="0">
            <a:spAutoFit/>
          </a:bodyPr>
          <a:lstStyle/>
          <a:p>
            <a:r>
              <a:rPr lang="en-US" i="1" dirty="0">
                <a:solidFill>
                  <a:schemeClr val="accent1">
                    <a:lumMod val="75000"/>
                  </a:schemeClr>
                </a:solidFill>
                <a:latin typeface="Candara" panose="020E0502030303020204" pitchFamily="34" charset="0"/>
              </a:rPr>
              <a:t>Material analysis (imaged)</a:t>
            </a:r>
          </a:p>
        </p:txBody>
      </p:sp>
      <p:sp>
        <p:nvSpPr>
          <p:cNvPr id="19" name="TextBox 18">
            <a:extLst>
              <a:ext uri="{FF2B5EF4-FFF2-40B4-BE49-F238E27FC236}">
                <a16:creationId xmlns:a16="http://schemas.microsoft.com/office/drawing/2014/main" id="{649E754C-DC75-CA42-A4E0-681A9F86B240}"/>
              </a:ext>
            </a:extLst>
          </p:cNvPr>
          <p:cNvSpPr txBox="1"/>
          <p:nvPr/>
        </p:nvSpPr>
        <p:spPr>
          <a:xfrm>
            <a:off x="5187739" y="4032699"/>
            <a:ext cx="1891865" cy="369332"/>
          </a:xfrm>
          <a:prstGeom prst="rect">
            <a:avLst/>
          </a:prstGeom>
          <a:noFill/>
        </p:spPr>
        <p:txBody>
          <a:bodyPr wrap="none" rtlCol="0">
            <a:spAutoFit/>
          </a:bodyPr>
          <a:lstStyle/>
          <a:p>
            <a:r>
              <a:rPr lang="en-US" i="1" dirty="0">
                <a:solidFill>
                  <a:schemeClr val="accent1">
                    <a:lumMod val="75000"/>
                  </a:schemeClr>
                </a:solidFill>
                <a:latin typeface="Candara" panose="020E0502030303020204" pitchFamily="34" charset="0"/>
              </a:rPr>
              <a:t>Molecular analysis</a:t>
            </a:r>
          </a:p>
        </p:txBody>
      </p:sp>
    </p:spTree>
    <p:extLst>
      <p:ext uri="{BB962C8B-B14F-4D97-AF65-F5344CB8AC3E}">
        <p14:creationId xmlns:p14="http://schemas.microsoft.com/office/powerpoint/2010/main" val="1231228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7B50A-351B-7942-942D-FCDEFBC365A9}"/>
              </a:ext>
            </a:extLst>
          </p:cNvPr>
          <p:cNvSpPr>
            <a:spLocks noGrp="1"/>
          </p:cNvSpPr>
          <p:nvPr>
            <p:ph type="title"/>
          </p:nvPr>
        </p:nvSpPr>
        <p:spPr/>
        <p:txBody>
          <a:bodyPr/>
          <a:lstStyle/>
          <a:p>
            <a:r>
              <a:rPr lang="en-US" dirty="0">
                <a:solidFill>
                  <a:schemeClr val="bg1">
                    <a:lumMod val="85000"/>
                  </a:schemeClr>
                </a:solidFill>
              </a:rPr>
              <a:t>Topology Has Been Successful for Analysis and Visualization of Massive Scientific Data</a:t>
            </a:r>
          </a:p>
        </p:txBody>
      </p:sp>
      <p:pic>
        <p:nvPicPr>
          <p:cNvPr id="4" name="part7">
            <a:hlinkClick r:id="" action="ppaction://media"/>
            <a:extLst>
              <a:ext uri="{FF2B5EF4-FFF2-40B4-BE49-F238E27FC236}">
                <a16:creationId xmlns:a16="http://schemas.microsoft.com/office/drawing/2014/main" id="{DB8FADE7-26BD-6A45-B129-1F5B744F3ADC}"/>
              </a:ext>
            </a:extLst>
          </p:cNvPr>
          <p:cNvPicPr>
            <a:picLocks noChangeAspect="1"/>
          </p:cNvPicPr>
          <p:nvPr>
            <a:videoFile r:link="rId1"/>
            <p:extLst>
              <p:ext uri="{DAA4B4D4-6D71-4841-9C94-3DE7FCFB9230}">
                <p14:media xmlns:p14="http://schemas.microsoft.com/office/powerpoint/2010/main" r:embed="rId2">
                  <p14:trim st="19808"/>
                </p14:media>
              </p:ext>
            </p:extLst>
          </p:nvPr>
        </p:nvPicPr>
        <p:blipFill rotWithShape="1">
          <a:blip r:embed="rId5"/>
          <a:srcRect l="14600"/>
          <a:stretch>
            <a:fillRect/>
          </a:stretch>
        </p:blipFill>
        <p:spPr>
          <a:xfrm>
            <a:off x="3237465" y="1540136"/>
            <a:ext cx="5717070" cy="4400686"/>
          </a:xfrm>
          <a:prstGeom prst="rect">
            <a:avLst/>
          </a:prstGeom>
        </p:spPr>
      </p:pic>
      <p:sp>
        <p:nvSpPr>
          <p:cNvPr id="7" name="TextBox 6">
            <a:extLst>
              <a:ext uri="{FF2B5EF4-FFF2-40B4-BE49-F238E27FC236}">
                <a16:creationId xmlns:a16="http://schemas.microsoft.com/office/drawing/2014/main" id="{F6715F76-5552-5742-8C3B-54A0B188261D}"/>
              </a:ext>
            </a:extLst>
          </p:cNvPr>
          <p:cNvSpPr txBox="1"/>
          <p:nvPr/>
        </p:nvSpPr>
        <p:spPr>
          <a:xfrm>
            <a:off x="3377948" y="5940822"/>
            <a:ext cx="5436104" cy="369332"/>
          </a:xfrm>
          <a:prstGeom prst="rect">
            <a:avLst/>
          </a:prstGeom>
          <a:noFill/>
        </p:spPr>
        <p:txBody>
          <a:bodyPr wrap="none" rtlCol="0">
            <a:spAutoFit/>
          </a:bodyPr>
          <a:lstStyle/>
          <a:p>
            <a:r>
              <a:rPr lang="en-US" i="1" dirty="0">
                <a:solidFill>
                  <a:schemeClr val="bg1">
                    <a:lumMod val="85000"/>
                  </a:schemeClr>
                </a:solidFill>
                <a:latin typeface="Candara" panose="020E0502030303020204" pitchFamily="34" charset="0"/>
              </a:rPr>
              <a:t>Structural exploration of simulated lithium-ion batteries</a:t>
            </a:r>
          </a:p>
        </p:txBody>
      </p:sp>
    </p:spTree>
    <p:extLst>
      <p:ext uri="{BB962C8B-B14F-4D97-AF65-F5344CB8AC3E}">
        <p14:creationId xmlns:p14="http://schemas.microsoft.com/office/powerpoint/2010/main" val="5973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3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27127-09A2-6B4E-B968-D2B62DB5592F}"/>
              </a:ext>
            </a:extLst>
          </p:cNvPr>
          <p:cNvSpPr>
            <a:spLocks noGrp="1"/>
          </p:cNvSpPr>
          <p:nvPr>
            <p:ph type="title"/>
          </p:nvPr>
        </p:nvSpPr>
        <p:spPr/>
        <p:txBody>
          <a:bodyPr>
            <a:noAutofit/>
          </a:bodyPr>
          <a:lstStyle/>
          <a:p>
            <a:r>
              <a:rPr lang="en-US" sz="3700" dirty="0"/>
              <a:t>Topology provides a simple and intuitive data abstraction</a:t>
            </a:r>
          </a:p>
        </p:txBody>
      </p:sp>
      <p:sp>
        <p:nvSpPr>
          <p:cNvPr id="3" name="Content Placeholder 2">
            <a:extLst>
              <a:ext uri="{FF2B5EF4-FFF2-40B4-BE49-F238E27FC236}">
                <a16:creationId xmlns:a16="http://schemas.microsoft.com/office/drawing/2014/main" id="{13E382A9-A7A8-3A40-AC17-6CE2A2404924}"/>
              </a:ext>
            </a:extLst>
          </p:cNvPr>
          <p:cNvSpPr>
            <a:spLocks noGrp="1"/>
          </p:cNvSpPr>
          <p:nvPr>
            <p:ph idx="1"/>
          </p:nvPr>
        </p:nvSpPr>
        <p:spPr/>
        <p:txBody>
          <a:bodyPr/>
          <a:lstStyle/>
          <a:p>
            <a:r>
              <a:rPr lang="en-US" dirty="0"/>
              <a:t>Topology is the study of properties under continuous  deformations</a:t>
            </a:r>
          </a:p>
          <a:p>
            <a:pPr lvl="1"/>
            <a:endParaRPr lang="en-US" dirty="0"/>
          </a:p>
          <a:p>
            <a:r>
              <a:rPr lang="en-US" dirty="0"/>
              <a:t>Deals with critical points and their connectivity</a:t>
            </a:r>
          </a:p>
          <a:p>
            <a:pPr lvl="1"/>
            <a:endParaRPr lang="en-US" dirty="0"/>
          </a:p>
          <a:p>
            <a:r>
              <a:rPr lang="en-US" dirty="0"/>
              <a:t>Describes the data as an abstract graph</a:t>
            </a:r>
          </a:p>
          <a:p>
            <a:pPr lvl="1"/>
            <a:endParaRPr lang="en-US" dirty="0"/>
          </a:p>
          <a:p>
            <a:pPr lvl="1"/>
            <a:endParaRPr lang="en-US" dirty="0"/>
          </a:p>
        </p:txBody>
      </p:sp>
      <p:pic>
        <p:nvPicPr>
          <p:cNvPr id="15" name="Picture 14">
            <a:extLst>
              <a:ext uri="{FF2B5EF4-FFF2-40B4-BE49-F238E27FC236}">
                <a16:creationId xmlns:a16="http://schemas.microsoft.com/office/drawing/2014/main" id="{5AFA1C83-A722-7641-9523-562CB061FB45}"/>
              </a:ext>
            </a:extLst>
          </p:cNvPr>
          <p:cNvPicPr>
            <a:picLocks noChangeAspect="1"/>
          </p:cNvPicPr>
          <p:nvPr/>
        </p:nvPicPr>
        <p:blipFill>
          <a:blip r:embed="rId2"/>
          <a:stretch>
            <a:fillRect/>
          </a:stretch>
        </p:blipFill>
        <p:spPr>
          <a:xfrm>
            <a:off x="9488265" y="1380744"/>
            <a:ext cx="2482755" cy="2482755"/>
          </a:xfrm>
          <a:prstGeom prst="rect">
            <a:avLst/>
          </a:prstGeom>
        </p:spPr>
      </p:pic>
    </p:spTree>
    <p:extLst>
      <p:ext uri="{BB962C8B-B14F-4D97-AF65-F5344CB8AC3E}">
        <p14:creationId xmlns:p14="http://schemas.microsoft.com/office/powerpoint/2010/main" val="173089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B5B3AA5-DDB1-7040-875C-553698A935CE}"/>
                  </a:ext>
                </a:extLst>
              </p:cNvPr>
              <p:cNvSpPr>
                <a:spLocks noGrp="1"/>
              </p:cNvSpPr>
              <p:nvPr>
                <p:ph type="title"/>
              </p:nvPr>
            </p:nvSpPr>
            <p:spPr/>
            <p:txBody>
              <a:bodyPr/>
              <a:lstStyle/>
              <a:p>
                <a14:m>
                  <m:oMath xmlns:m="http://schemas.openxmlformats.org/officeDocument/2006/math">
                    <m:r>
                      <a:rPr lang="en-US" i="1" dirty="0" smtClean="0">
                        <a:latin typeface="Cambria Math" panose="02040503050406030204" pitchFamily="18" charset="0"/>
                      </a:rPr>
                      <m:t>𝑑</m:t>
                    </m:r>
                  </m:oMath>
                </a14:m>
                <a:r>
                  <a:rPr lang="en-US" dirty="0"/>
                  <a:t>-dimensional data has </a:t>
                </a:r>
                <a14:m>
                  <m:oMath xmlns:m="http://schemas.openxmlformats.org/officeDocument/2006/math">
                    <m:r>
                      <a:rPr lang="en-US" i="1" dirty="0" smtClean="0">
                        <a:latin typeface="Cambria Math" panose="02040503050406030204" pitchFamily="18" charset="0"/>
                      </a:rPr>
                      <m:t>𝑑</m:t>
                    </m:r>
                    <m:r>
                      <a:rPr lang="en-US" i="1" dirty="0" smtClean="0">
                        <a:latin typeface="Cambria Math" panose="02040503050406030204" pitchFamily="18" charset="0"/>
                      </a:rPr>
                      <m:t>+1</m:t>
                    </m:r>
                  </m:oMath>
                </a14:m>
                <a:r>
                  <a:rPr lang="en-US" dirty="0"/>
                  <a:t> types of </a:t>
                </a:r>
                <a:br>
                  <a:rPr lang="en-US" dirty="0"/>
                </a:br>
                <a:r>
                  <a:rPr lang="en-US" dirty="0"/>
                  <a:t>(nondegenerate) critical points</a:t>
                </a:r>
              </a:p>
            </p:txBody>
          </p:sp>
        </mc:Choice>
        <mc:Fallback xmlns="">
          <p:sp>
            <p:nvSpPr>
              <p:cNvPr id="2" name="Title 1">
                <a:extLst>
                  <a:ext uri="{FF2B5EF4-FFF2-40B4-BE49-F238E27FC236}">
                    <a16:creationId xmlns:a16="http://schemas.microsoft.com/office/drawing/2014/main" id="{8B5B3AA5-DDB1-7040-875C-553698A935CE}"/>
                  </a:ext>
                </a:extLst>
              </p:cNvPr>
              <p:cNvSpPr>
                <a:spLocks noGrp="1" noRot="1" noChangeAspect="1" noMove="1" noResize="1" noEditPoints="1" noAdjustHandles="1" noChangeArrowheads="1" noChangeShapeType="1" noTextEdit="1"/>
              </p:cNvSpPr>
              <p:nvPr>
                <p:ph type="title"/>
              </p:nvPr>
            </p:nvSpPr>
            <p:spPr>
              <a:blipFill>
                <a:blip r:embed="rId2"/>
                <a:stretch>
                  <a:fillRect l="-1618" t="-11702" b="-18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5B95BA-2594-6548-9D63-7F62D9A628E3}"/>
                  </a:ext>
                </a:extLst>
              </p:cNvPr>
              <p:cNvSpPr>
                <a:spLocks noGrp="1"/>
              </p:cNvSpPr>
              <p:nvPr>
                <p:ph idx="1"/>
              </p:nvPr>
            </p:nvSpPr>
            <p:spPr/>
            <p:txBody>
              <a:bodyPr/>
              <a:lstStyle/>
              <a:p>
                <a:r>
                  <a:rPr lang="en-US" dirty="0"/>
                  <a:t>classified based on the signs of </a:t>
                </a:r>
                <a14:m>
                  <m:oMath xmlns:m="http://schemas.openxmlformats.org/officeDocument/2006/math">
                    <m:r>
                      <a:rPr lang="en-US" i="1" dirty="0" smtClean="0">
                        <a:latin typeface="Cambria Math" panose="02040503050406030204" pitchFamily="18" charset="0"/>
                      </a:rPr>
                      <m:t>𝑑</m:t>
                    </m:r>
                  </m:oMath>
                </a14:m>
                <a:r>
                  <a:rPr lang="en-US" dirty="0"/>
                  <a:t> eigenvalues</a:t>
                </a:r>
              </a:p>
            </p:txBody>
          </p:sp>
        </mc:Choice>
        <mc:Fallback xmlns="">
          <p:sp>
            <p:nvSpPr>
              <p:cNvPr id="3" name="Content Placeholder 2">
                <a:extLst>
                  <a:ext uri="{FF2B5EF4-FFF2-40B4-BE49-F238E27FC236}">
                    <a16:creationId xmlns:a16="http://schemas.microsoft.com/office/drawing/2014/main" id="{8F5B95BA-2594-6548-9D63-7F62D9A628E3}"/>
                  </a:ext>
                </a:extLst>
              </p:cNvPr>
              <p:cNvSpPr>
                <a:spLocks noGrp="1" noRot="1" noChangeAspect="1" noMove="1" noResize="1" noEditPoints="1" noAdjustHandles="1" noChangeArrowheads="1" noChangeShapeType="1" noTextEdit="1"/>
              </p:cNvSpPr>
              <p:nvPr>
                <p:ph idx="1"/>
              </p:nvPr>
            </p:nvSpPr>
            <p:spPr>
              <a:blipFill>
                <a:blip r:embed="rId3"/>
                <a:stretch>
                  <a:fillRect l="-539" t="-1583"/>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EF92F563-BD43-C74A-9D4F-FB7A628D524B}"/>
              </a:ext>
            </a:extLst>
          </p:cNvPr>
          <p:cNvGrpSpPr/>
          <p:nvPr/>
        </p:nvGrpSpPr>
        <p:grpSpPr>
          <a:xfrm>
            <a:off x="1283482" y="1907979"/>
            <a:ext cx="3387785" cy="1861391"/>
            <a:chOff x="1283482" y="2591736"/>
            <a:chExt cx="3387785" cy="1861391"/>
          </a:xfrm>
        </p:grpSpPr>
        <p:sp>
          <p:nvSpPr>
            <p:cNvPr id="11" name="Freeform 10">
              <a:extLst>
                <a:ext uri="{FF2B5EF4-FFF2-40B4-BE49-F238E27FC236}">
                  <a16:creationId xmlns:a16="http://schemas.microsoft.com/office/drawing/2014/main" id="{C9F32723-529B-6845-ACCC-C4681BF5D30D}"/>
                </a:ext>
              </a:extLst>
            </p:cNvPr>
            <p:cNvSpPr/>
            <p:nvPr/>
          </p:nvSpPr>
          <p:spPr>
            <a:xfrm>
              <a:off x="3228801" y="3058196"/>
              <a:ext cx="1166191" cy="981467"/>
            </a:xfrm>
            <a:custGeom>
              <a:avLst/>
              <a:gdLst>
                <a:gd name="connsiteX0" fmla="*/ 0 w 1166191"/>
                <a:gd name="connsiteY0" fmla="*/ 848945 h 981467"/>
                <a:gd name="connsiteX1" fmla="*/ 543339 w 1166191"/>
                <a:gd name="connsiteY1" fmla="*/ 806 h 981467"/>
                <a:gd name="connsiteX2" fmla="*/ 1166191 w 1166191"/>
                <a:gd name="connsiteY2" fmla="*/ 981467 h 981467"/>
              </a:gdLst>
              <a:ahLst/>
              <a:cxnLst>
                <a:cxn ang="0">
                  <a:pos x="connsiteX0" y="connsiteY0"/>
                </a:cxn>
                <a:cxn ang="0">
                  <a:pos x="connsiteX1" y="connsiteY1"/>
                </a:cxn>
                <a:cxn ang="0">
                  <a:pos x="connsiteX2" y="connsiteY2"/>
                </a:cxn>
              </a:cxnLst>
              <a:rect l="l" t="t" r="r" b="b"/>
              <a:pathLst>
                <a:path w="1166191" h="981467">
                  <a:moveTo>
                    <a:pt x="0" y="848945"/>
                  </a:moveTo>
                  <a:cubicBezTo>
                    <a:pt x="174487" y="413832"/>
                    <a:pt x="348974" y="-21281"/>
                    <a:pt x="543339" y="806"/>
                  </a:cubicBezTo>
                  <a:cubicBezTo>
                    <a:pt x="737704" y="22893"/>
                    <a:pt x="951947" y="502180"/>
                    <a:pt x="1166191" y="9814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B38AF23C-A611-7F4F-B8C5-76A2EFD92896}"/>
                </a:ext>
              </a:extLst>
            </p:cNvPr>
            <p:cNvSpPr/>
            <p:nvPr/>
          </p:nvSpPr>
          <p:spPr>
            <a:xfrm flipV="1">
              <a:off x="1543382" y="3058196"/>
              <a:ext cx="1166191" cy="981467"/>
            </a:xfrm>
            <a:custGeom>
              <a:avLst/>
              <a:gdLst>
                <a:gd name="connsiteX0" fmla="*/ 0 w 1166191"/>
                <a:gd name="connsiteY0" fmla="*/ 848945 h 981467"/>
                <a:gd name="connsiteX1" fmla="*/ 543339 w 1166191"/>
                <a:gd name="connsiteY1" fmla="*/ 806 h 981467"/>
                <a:gd name="connsiteX2" fmla="*/ 1166191 w 1166191"/>
                <a:gd name="connsiteY2" fmla="*/ 981467 h 981467"/>
              </a:gdLst>
              <a:ahLst/>
              <a:cxnLst>
                <a:cxn ang="0">
                  <a:pos x="connsiteX0" y="connsiteY0"/>
                </a:cxn>
                <a:cxn ang="0">
                  <a:pos x="connsiteX1" y="connsiteY1"/>
                </a:cxn>
                <a:cxn ang="0">
                  <a:pos x="connsiteX2" y="connsiteY2"/>
                </a:cxn>
              </a:cxnLst>
              <a:rect l="l" t="t" r="r" b="b"/>
              <a:pathLst>
                <a:path w="1166191" h="981467">
                  <a:moveTo>
                    <a:pt x="0" y="848945"/>
                  </a:moveTo>
                  <a:cubicBezTo>
                    <a:pt x="174487" y="413832"/>
                    <a:pt x="348974" y="-21281"/>
                    <a:pt x="543339" y="806"/>
                  </a:cubicBezTo>
                  <a:cubicBezTo>
                    <a:pt x="737704" y="22893"/>
                    <a:pt x="951947" y="502180"/>
                    <a:pt x="1166191" y="9814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02338E9-EF6F-C048-9590-CF40A685A245}"/>
                </a:ext>
              </a:extLst>
            </p:cNvPr>
            <p:cNvSpPr txBox="1"/>
            <p:nvPr/>
          </p:nvSpPr>
          <p:spPr>
            <a:xfrm>
              <a:off x="1283482" y="4083795"/>
              <a:ext cx="1670650" cy="369332"/>
            </a:xfrm>
            <a:prstGeom prst="rect">
              <a:avLst/>
            </a:prstGeom>
            <a:noFill/>
          </p:spPr>
          <p:txBody>
            <a:bodyPr wrap="none" rtlCol="0">
              <a:spAutoFit/>
            </a:bodyPr>
            <a:lstStyle/>
            <a:p>
              <a:pPr algn="ctr"/>
              <a:r>
                <a:rPr lang="en-US" dirty="0">
                  <a:solidFill>
                    <a:schemeClr val="accent1">
                      <a:lumMod val="75000"/>
                    </a:schemeClr>
                  </a:solidFill>
                  <a:latin typeface="Candara" panose="020E0502030303020204" pitchFamily="34" charset="0"/>
                </a:rPr>
                <a:t>Local minimum</a:t>
              </a:r>
            </a:p>
          </p:txBody>
        </p:sp>
        <p:sp>
          <p:nvSpPr>
            <p:cNvPr id="15" name="TextBox 14">
              <a:extLst>
                <a:ext uri="{FF2B5EF4-FFF2-40B4-BE49-F238E27FC236}">
                  <a16:creationId xmlns:a16="http://schemas.microsoft.com/office/drawing/2014/main" id="{15974B86-432D-B646-BC89-51F118441CBF}"/>
                </a:ext>
              </a:extLst>
            </p:cNvPr>
            <p:cNvSpPr txBox="1"/>
            <p:nvPr/>
          </p:nvSpPr>
          <p:spPr>
            <a:xfrm>
              <a:off x="2952527" y="4083795"/>
              <a:ext cx="1718740" cy="369332"/>
            </a:xfrm>
            <a:prstGeom prst="rect">
              <a:avLst/>
            </a:prstGeom>
            <a:noFill/>
          </p:spPr>
          <p:txBody>
            <a:bodyPr wrap="none" rtlCol="0">
              <a:spAutoFit/>
            </a:bodyPr>
            <a:lstStyle/>
            <a:p>
              <a:pPr algn="ctr"/>
              <a:r>
                <a:rPr lang="en-US" dirty="0">
                  <a:solidFill>
                    <a:schemeClr val="accent1">
                      <a:lumMod val="75000"/>
                    </a:schemeClr>
                  </a:solidFill>
                  <a:latin typeface="Candara" panose="020E0502030303020204" pitchFamily="34" charset="0"/>
                </a:rPr>
                <a:t>Local maximum</a:t>
              </a:r>
            </a:p>
          </p:txBody>
        </p:sp>
        <p:sp>
          <p:nvSpPr>
            <p:cNvPr id="19" name="TextBox 18">
              <a:extLst>
                <a:ext uri="{FF2B5EF4-FFF2-40B4-BE49-F238E27FC236}">
                  <a16:creationId xmlns:a16="http://schemas.microsoft.com/office/drawing/2014/main" id="{73576EA0-3610-874D-BB50-5237CE24CCED}"/>
                </a:ext>
              </a:extLst>
            </p:cNvPr>
            <p:cNvSpPr txBox="1"/>
            <p:nvPr/>
          </p:nvSpPr>
          <p:spPr>
            <a:xfrm>
              <a:off x="2781646" y="2591736"/>
              <a:ext cx="413896" cy="369332"/>
            </a:xfrm>
            <a:prstGeom prst="rect">
              <a:avLst/>
            </a:prstGeom>
            <a:noFill/>
          </p:spPr>
          <p:txBody>
            <a:bodyPr wrap="none" rtlCol="0">
              <a:spAutoFit/>
            </a:bodyPr>
            <a:lstStyle/>
            <a:p>
              <a:pPr algn="ctr"/>
              <a:r>
                <a:rPr lang="en-US" b="1" i="1" dirty="0">
                  <a:solidFill>
                    <a:schemeClr val="accent1">
                      <a:lumMod val="75000"/>
                    </a:schemeClr>
                  </a:solidFill>
                  <a:latin typeface="Candara" panose="020E0502030303020204" pitchFamily="34" charset="0"/>
                </a:rPr>
                <a:t>1D</a:t>
              </a:r>
            </a:p>
          </p:txBody>
        </p:sp>
      </p:grpSp>
      <p:grpSp>
        <p:nvGrpSpPr>
          <p:cNvPr id="21" name="Group 20">
            <a:extLst>
              <a:ext uri="{FF2B5EF4-FFF2-40B4-BE49-F238E27FC236}">
                <a16:creationId xmlns:a16="http://schemas.microsoft.com/office/drawing/2014/main" id="{2CDA9F50-B728-2D45-A846-E9737466F068}"/>
              </a:ext>
            </a:extLst>
          </p:cNvPr>
          <p:cNvGrpSpPr/>
          <p:nvPr/>
        </p:nvGrpSpPr>
        <p:grpSpPr>
          <a:xfrm>
            <a:off x="5658427" y="1879463"/>
            <a:ext cx="5325432" cy="1889907"/>
            <a:chOff x="6340312" y="2563220"/>
            <a:chExt cx="5325432" cy="1889907"/>
          </a:xfrm>
        </p:grpSpPr>
        <p:pic>
          <p:nvPicPr>
            <p:cNvPr id="4" name="Picture 3">
              <a:extLst>
                <a:ext uri="{FF2B5EF4-FFF2-40B4-BE49-F238E27FC236}">
                  <a16:creationId xmlns:a16="http://schemas.microsoft.com/office/drawing/2014/main" id="{F7CC83F4-0205-454A-833B-F4F8F9C7CC88}"/>
                </a:ext>
              </a:extLst>
            </p:cNvPr>
            <p:cNvPicPr>
              <a:picLocks noChangeAspect="1"/>
            </p:cNvPicPr>
            <p:nvPr/>
          </p:nvPicPr>
          <p:blipFill rotWithShape="1">
            <a:blip r:embed="rId4"/>
            <a:srcRect r="18297"/>
            <a:stretch/>
          </p:blipFill>
          <p:spPr>
            <a:xfrm rot="5400000">
              <a:off x="8289920" y="910586"/>
              <a:ext cx="1247645" cy="5098774"/>
            </a:xfrm>
            <a:prstGeom prst="rect">
              <a:avLst/>
            </a:prstGeom>
          </p:spPr>
        </p:pic>
        <p:sp>
          <p:nvSpPr>
            <p:cNvPr id="16" name="TextBox 15">
              <a:extLst>
                <a:ext uri="{FF2B5EF4-FFF2-40B4-BE49-F238E27FC236}">
                  <a16:creationId xmlns:a16="http://schemas.microsoft.com/office/drawing/2014/main" id="{4C834C27-8BFF-2845-9B8B-AD6653DACB2B}"/>
                </a:ext>
              </a:extLst>
            </p:cNvPr>
            <p:cNvSpPr txBox="1"/>
            <p:nvPr/>
          </p:nvSpPr>
          <p:spPr>
            <a:xfrm>
              <a:off x="6340312" y="4083795"/>
              <a:ext cx="1670650" cy="369332"/>
            </a:xfrm>
            <a:prstGeom prst="rect">
              <a:avLst/>
            </a:prstGeom>
            <a:noFill/>
          </p:spPr>
          <p:txBody>
            <a:bodyPr wrap="none" rtlCol="0">
              <a:spAutoFit/>
            </a:bodyPr>
            <a:lstStyle/>
            <a:p>
              <a:pPr algn="ctr"/>
              <a:r>
                <a:rPr lang="en-US" dirty="0">
                  <a:solidFill>
                    <a:schemeClr val="accent1">
                      <a:lumMod val="75000"/>
                    </a:schemeClr>
                  </a:solidFill>
                  <a:latin typeface="Candara" panose="020E0502030303020204" pitchFamily="34" charset="0"/>
                </a:rPr>
                <a:t>Local minimum</a:t>
              </a:r>
            </a:p>
          </p:txBody>
        </p:sp>
        <p:sp>
          <p:nvSpPr>
            <p:cNvPr id="17" name="TextBox 16">
              <a:extLst>
                <a:ext uri="{FF2B5EF4-FFF2-40B4-BE49-F238E27FC236}">
                  <a16:creationId xmlns:a16="http://schemas.microsoft.com/office/drawing/2014/main" id="{CBD985B7-8F31-DD4C-A263-40806194320A}"/>
                </a:ext>
              </a:extLst>
            </p:cNvPr>
            <p:cNvSpPr txBox="1"/>
            <p:nvPr/>
          </p:nvSpPr>
          <p:spPr>
            <a:xfrm>
              <a:off x="9947004" y="4083795"/>
              <a:ext cx="1718740" cy="369332"/>
            </a:xfrm>
            <a:prstGeom prst="rect">
              <a:avLst/>
            </a:prstGeom>
            <a:noFill/>
          </p:spPr>
          <p:txBody>
            <a:bodyPr wrap="none" rtlCol="0">
              <a:spAutoFit/>
            </a:bodyPr>
            <a:lstStyle/>
            <a:p>
              <a:pPr algn="ctr"/>
              <a:r>
                <a:rPr lang="en-US" dirty="0">
                  <a:solidFill>
                    <a:schemeClr val="accent1">
                      <a:lumMod val="75000"/>
                    </a:schemeClr>
                  </a:solidFill>
                  <a:latin typeface="Candara" panose="020E0502030303020204" pitchFamily="34" charset="0"/>
                </a:rPr>
                <a:t>Local maximum</a:t>
              </a:r>
            </a:p>
          </p:txBody>
        </p:sp>
        <p:sp>
          <p:nvSpPr>
            <p:cNvPr id="18" name="TextBox 17">
              <a:extLst>
                <a:ext uri="{FF2B5EF4-FFF2-40B4-BE49-F238E27FC236}">
                  <a16:creationId xmlns:a16="http://schemas.microsoft.com/office/drawing/2014/main" id="{78479F67-AAEC-114A-B37E-79ECA445E654}"/>
                </a:ext>
              </a:extLst>
            </p:cNvPr>
            <p:cNvSpPr txBox="1"/>
            <p:nvPr/>
          </p:nvSpPr>
          <p:spPr>
            <a:xfrm>
              <a:off x="8672136" y="4083795"/>
              <a:ext cx="841898" cy="369332"/>
            </a:xfrm>
            <a:prstGeom prst="rect">
              <a:avLst/>
            </a:prstGeom>
            <a:noFill/>
          </p:spPr>
          <p:txBody>
            <a:bodyPr wrap="none" rtlCol="0">
              <a:spAutoFit/>
            </a:bodyPr>
            <a:lstStyle/>
            <a:p>
              <a:pPr algn="ctr"/>
              <a:r>
                <a:rPr lang="en-US" dirty="0">
                  <a:solidFill>
                    <a:schemeClr val="accent1">
                      <a:lumMod val="75000"/>
                    </a:schemeClr>
                  </a:solidFill>
                  <a:latin typeface="Candara" panose="020E0502030303020204" pitchFamily="34" charset="0"/>
                </a:rPr>
                <a:t>Saddle</a:t>
              </a:r>
            </a:p>
          </p:txBody>
        </p:sp>
        <p:sp>
          <p:nvSpPr>
            <p:cNvPr id="20" name="TextBox 19">
              <a:extLst>
                <a:ext uri="{FF2B5EF4-FFF2-40B4-BE49-F238E27FC236}">
                  <a16:creationId xmlns:a16="http://schemas.microsoft.com/office/drawing/2014/main" id="{07E7F300-DA92-6142-8359-DB08ABBAA27F}"/>
                </a:ext>
              </a:extLst>
            </p:cNvPr>
            <p:cNvSpPr txBox="1"/>
            <p:nvPr/>
          </p:nvSpPr>
          <p:spPr>
            <a:xfrm>
              <a:off x="8697978" y="2563220"/>
              <a:ext cx="431528" cy="369332"/>
            </a:xfrm>
            <a:prstGeom prst="rect">
              <a:avLst/>
            </a:prstGeom>
            <a:noFill/>
          </p:spPr>
          <p:txBody>
            <a:bodyPr wrap="none" rtlCol="0">
              <a:spAutoFit/>
            </a:bodyPr>
            <a:lstStyle/>
            <a:p>
              <a:pPr algn="ctr"/>
              <a:r>
                <a:rPr lang="en-US" b="1" i="1" dirty="0">
                  <a:solidFill>
                    <a:schemeClr val="accent1">
                      <a:lumMod val="75000"/>
                    </a:schemeClr>
                  </a:solidFill>
                  <a:latin typeface="Candara" panose="020E0502030303020204" pitchFamily="34" charset="0"/>
                </a:rPr>
                <a:t>2D</a:t>
              </a:r>
            </a:p>
          </p:txBody>
        </p:sp>
      </p:grpSp>
      <p:grpSp>
        <p:nvGrpSpPr>
          <p:cNvPr id="29" name="Group 28">
            <a:extLst>
              <a:ext uri="{FF2B5EF4-FFF2-40B4-BE49-F238E27FC236}">
                <a16:creationId xmlns:a16="http://schemas.microsoft.com/office/drawing/2014/main" id="{E487B58E-4928-0F4F-9661-0DA32474A1FA}"/>
              </a:ext>
            </a:extLst>
          </p:cNvPr>
          <p:cNvGrpSpPr/>
          <p:nvPr/>
        </p:nvGrpSpPr>
        <p:grpSpPr>
          <a:xfrm>
            <a:off x="2719583" y="4143264"/>
            <a:ext cx="6787220" cy="2463032"/>
            <a:chOff x="2719583" y="4219464"/>
            <a:chExt cx="6787220" cy="2463032"/>
          </a:xfrm>
        </p:grpSpPr>
        <p:pic>
          <p:nvPicPr>
            <p:cNvPr id="23" name="Picture 3">
              <a:extLst>
                <a:ext uri="{FF2B5EF4-FFF2-40B4-BE49-F238E27FC236}">
                  <a16:creationId xmlns:a16="http://schemas.microsoft.com/office/drawing/2014/main" id="{A484AB7B-FA26-6D43-ADBB-90975E8100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851"/>
            <a:stretch/>
          </p:blipFill>
          <p:spPr bwMode="auto">
            <a:xfrm>
              <a:off x="2719583" y="4492394"/>
              <a:ext cx="6752835" cy="189556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24" name="TextBox 23">
              <a:extLst>
                <a:ext uri="{FF2B5EF4-FFF2-40B4-BE49-F238E27FC236}">
                  <a16:creationId xmlns:a16="http://schemas.microsoft.com/office/drawing/2014/main" id="{28D8F0A4-1190-7143-B5C6-4CB54DE0690B}"/>
                </a:ext>
              </a:extLst>
            </p:cNvPr>
            <p:cNvSpPr txBox="1"/>
            <p:nvPr/>
          </p:nvSpPr>
          <p:spPr>
            <a:xfrm>
              <a:off x="5878632" y="4219464"/>
              <a:ext cx="434735" cy="369332"/>
            </a:xfrm>
            <a:prstGeom prst="rect">
              <a:avLst/>
            </a:prstGeom>
            <a:noFill/>
          </p:spPr>
          <p:txBody>
            <a:bodyPr wrap="none" rtlCol="0">
              <a:spAutoFit/>
            </a:bodyPr>
            <a:lstStyle/>
            <a:p>
              <a:pPr algn="ctr"/>
              <a:r>
                <a:rPr lang="en-US" b="1" i="1" dirty="0">
                  <a:solidFill>
                    <a:schemeClr val="accent1">
                      <a:lumMod val="75000"/>
                    </a:schemeClr>
                  </a:solidFill>
                  <a:latin typeface="Candara" panose="020E0502030303020204" pitchFamily="34" charset="0"/>
                </a:rPr>
                <a:t>3D</a:t>
              </a:r>
            </a:p>
          </p:txBody>
        </p:sp>
        <p:sp>
          <p:nvSpPr>
            <p:cNvPr id="25" name="TextBox 24">
              <a:extLst>
                <a:ext uri="{FF2B5EF4-FFF2-40B4-BE49-F238E27FC236}">
                  <a16:creationId xmlns:a16="http://schemas.microsoft.com/office/drawing/2014/main" id="{ADC9DC11-20B4-324A-AB4E-27862E31AF1E}"/>
                </a:ext>
              </a:extLst>
            </p:cNvPr>
            <p:cNvSpPr txBox="1"/>
            <p:nvPr/>
          </p:nvSpPr>
          <p:spPr>
            <a:xfrm>
              <a:off x="2733571" y="6313164"/>
              <a:ext cx="1670650" cy="369332"/>
            </a:xfrm>
            <a:prstGeom prst="rect">
              <a:avLst/>
            </a:prstGeom>
            <a:noFill/>
          </p:spPr>
          <p:txBody>
            <a:bodyPr wrap="none" rtlCol="0">
              <a:spAutoFit/>
            </a:bodyPr>
            <a:lstStyle/>
            <a:p>
              <a:pPr algn="ctr"/>
              <a:r>
                <a:rPr lang="en-US" dirty="0">
                  <a:solidFill>
                    <a:schemeClr val="accent1">
                      <a:lumMod val="75000"/>
                    </a:schemeClr>
                  </a:solidFill>
                  <a:latin typeface="Candara" panose="020E0502030303020204" pitchFamily="34" charset="0"/>
                </a:rPr>
                <a:t>Local minimum</a:t>
              </a:r>
            </a:p>
          </p:txBody>
        </p:sp>
        <p:sp>
          <p:nvSpPr>
            <p:cNvPr id="26" name="TextBox 25">
              <a:extLst>
                <a:ext uri="{FF2B5EF4-FFF2-40B4-BE49-F238E27FC236}">
                  <a16:creationId xmlns:a16="http://schemas.microsoft.com/office/drawing/2014/main" id="{D97CF4C4-9A72-5E48-B6C2-434A3D29D7DA}"/>
                </a:ext>
              </a:extLst>
            </p:cNvPr>
            <p:cNvSpPr txBox="1"/>
            <p:nvPr/>
          </p:nvSpPr>
          <p:spPr>
            <a:xfrm>
              <a:off x="7788063" y="6313164"/>
              <a:ext cx="1718740" cy="369332"/>
            </a:xfrm>
            <a:prstGeom prst="rect">
              <a:avLst/>
            </a:prstGeom>
            <a:noFill/>
          </p:spPr>
          <p:txBody>
            <a:bodyPr wrap="none" rtlCol="0">
              <a:spAutoFit/>
            </a:bodyPr>
            <a:lstStyle/>
            <a:p>
              <a:pPr algn="ctr"/>
              <a:r>
                <a:rPr lang="en-US" dirty="0">
                  <a:solidFill>
                    <a:schemeClr val="accent1">
                      <a:lumMod val="75000"/>
                    </a:schemeClr>
                  </a:solidFill>
                  <a:latin typeface="Candara" panose="020E0502030303020204" pitchFamily="34" charset="0"/>
                </a:rPr>
                <a:t>Local maximum</a:t>
              </a:r>
            </a:p>
          </p:txBody>
        </p:sp>
        <p:sp>
          <p:nvSpPr>
            <p:cNvPr id="27" name="TextBox 26">
              <a:extLst>
                <a:ext uri="{FF2B5EF4-FFF2-40B4-BE49-F238E27FC236}">
                  <a16:creationId xmlns:a16="http://schemas.microsoft.com/office/drawing/2014/main" id="{83615F4D-9027-0D40-8377-D6D6BAF5EDB5}"/>
                </a:ext>
              </a:extLst>
            </p:cNvPr>
            <p:cNvSpPr txBox="1"/>
            <p:nvPr/>
          </p:nvSpPr>
          <p:spPr>
            <a:xfrm>
              <a:off x="4824809" y="6313164"/>
              <a:ext cx="957313" cy="369332"/>
            </a:xfrm>
            <a:prstGeom prst="rect">
              <a:avLst/>
            </a:prstGeom>
            <a:noFill/>
          </p:spPr>
          <p:txBody>
            <a:bodyPr wrap="none" rtlCol="0">
              <a:spAutoFit/>
            </a:bodyPr>
            <a:lstStyle/>
            <a:p>
              <a:pPr algn="ctr"/>
              <a:r>
                <a:rPr lang="en-US" dirty="0">
                  <a:solidFill>
                    <a:schemeClr val="accent1">
                      <a:lumMod val="75000"/>
                    </a:schemeClr>
                  </a:solidFill>
                  <a:latin typeface="Candara" panose="020E0502030303020204" pitchFamily="34" charset="0"/>
                </a:rPr>
                <a:t>1-saddle</a:t>
              </a:r>
            </a:p>
          </p:txBody>
        </p:sp>
        <p:sp>
          <p:nvSpPr>
            <p:cNvPr id="28" name="TextBox 27">
              <a:extLst>
                <a:ext uri="{FF2B5EF4-FFF2-40B4-BE49-F238E27FC236}">
                  <a16:creationId xmlns:a16="http://schemas.microsoft.com/office/drawing/2014/main" id="{2E4D13CD-DD3B-2E42-BD00-E60BFBABB105}"/>
                </a:ext>
              </a:extLst>
            </p:cNvPr>
            <p:cNvSpPr txBox="1"/>
            <p:nvPr/>
          </p:nvSpPr>
          <p:spPr>
            <a:xfrm>
              <a:off x="6410541" y="6313164"/>
              <a:ext cx="984565" cy="369332"/>
            </a:xfrm>
            <a:prstGeom prst="rect">
              <a:avLst/>
            </a:prstGeom>
            <a:noFill/>
          </p:spPr>
          <p:txBody>
            <a:bodyPr wrap="none" rtlCol="0">
              <a:spAutoFit/>
            </a:bodyPr>
            <a:lstStyle/>
            <a:p>
              <a:pPr algn="ctr"/>
              <a:r>
                <a:rPr lang="en-US" dirty="0">
                  <a:solidFill>
                    <a:schemeClr val="accent1">
                      <a:lumMod val="75000"/>
                    </a:schemeClr>
                  </a:solidFill>
                  <a:latin typeface="Candara" panose="020E0502030303020204" pitchFamily="34" charset="0"/>
                </a:rPr>
                <a:t>2-saddle</a:t>
              </a:r>
            </a:p>
          </p:txBody>
        </p:sp>
      </p:grpSp>
    </p:spTree>
    <p:extLst>
      <p:ext uri="{BB962C8B-B14F-4D97-AF65-F5344CB8AC3E}">
        <p14:creationId xmlns:p14="http://schemas.microsoft.com/office/powerpoint/2010/main" val="271698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19654</TotalTime>
  <Words>1945</Words>
  <Application>Microsoft Macintosh PowerPoint</Application>
  <PresentationFormat>Widescreen</PresentationFormat>
  <Paragraphs>379</Paragraphs>
  <Slides>47</Slides>
  <Notes>10</Notes>
  <HiddenSlides>3</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ＭＳ Ｐゴシック</vt:lpstr>
      <vt:lpstr>Arial</vt:lpstr>
      <vt:lpstr>Calibri</vt:lpstr>
      <vt:lpstr>Cambria Math</vt:lpstr>
      <vt:lpstr>Candara</vt:lpstr>
      <vt:lpstr>Wingdings</vt:lpstr>
      <vt:lpstr>Office Theme</vt:lpstr>
      <vt:lpstr>Topological Exploration for  Molecular and Condensed-Matter Systems</vt:lpstr>
      <vt:lpstr>Lawrence Livermore National Laboratory offers interesting opportunities for interdisciplinary research</vt:lpstr>
      <vt:lpstr>Scientific Computing and Imaging Institute is a world leader in analysis and visualization of scientific data</vt:lpstr>
      <vt:lpstr>Topology Has Been Successful for Analysis and Visualization of Massive Scientific Data</vt:lpstr>
      <vt:lpstr>Topology Has Been Successful for Analysis and Visualization of Massive Scientific Data</vt:lpstr>
      <vt:lpstr>Topology Has Been Successful for Analysis and Visualization of Massive Scientific Data</vt:lpstr>
      <vt:lpstr>Topology Has Been Successful for Analysis and Visualization of Massive Scientific Data</vt:lpstr>
      <vt:lpstr>Topology provides a simple and intuitive data abstraction</vt:lpstr>
      <vt:lpstr>d-dimensional data has d+1 types of  (nondegenerate) critical points</vt:lpstr>
      <vt:lpstr>Topology is the study of properties under  continuous  deformations</vt:lpstr>
      <vt:lpstr>Topology is the study of properties under  continuous  deformations</vt:lpstr>
      <vt:lpstr>Topology is the study of properties under  continuous  deformations</vt:lpstr>
      <vt:lpstr>Topological abstractions allow  multiscale representations of data by removing “noise”</vt:lpstr>
      <vt:lpstr>PowerPoint Presentation</vt:lpstr>
      <vt:lpstr>Topology of electronic charge density describes properties of atoms and bonds</vt:lpstr>
      <vt:lpstr>The topological decomposition gives the QTAIM decomposition</vt:lpstr>
      <vt:lpstr>Topology of electronic charge density describes properties of atoms</vt:lpstr>
      <vt:lpstr>There existing several tools for performing QTAIM and bond analysis</vt:lpstr>
      <vt:lpstr>Numerical robustness and consistency are  crucial to meaningful analysis</vt:lpstr>
      <vt:lpstr>Numerical robustness and consistency are  crucial to meaningful analysis</vt:lpstr>
      <vt:lpstr>Numerical robustness and consistency are  crucial to meaningful analysis</vt:lpstr>
      <vt:lpstr>Numerical robustness and consistency are  crucial to meaningful analysis</vt:lpstr>
      <vt:lpstr>Discrete algorithms allow computing topology robustly and consistently</vt:lpstr>
      <vt:lpstr>PowerPoint Presentation</vt:lpstr>
      <vt:lpstr>Discrete representations enable consistent analysis</vt:lpstr>
      <vt:lpstr>Discrete representations enable consistent analysis</vt:lpstr>
      <vt:lpstr>Discrete representations enable consistent analysis</vt:lpstr>
      <vt:lpstr>Discrete representations enable consistent analysis</vt:lpstr>
      <vt:lpstr>Discrete representations enable consistent analysis</vt:lpstr>
      <vt:lpstr>Discrete representations enable consistent analysis</vt:lpstr>
      <vt:lpstr>Discrete representations enable consistent analysis</vt:lpstr>
      <vt:lpstr>QTAIM analysis in TopoMS</vt:lpstr>
      <vt:lpstr>Extraction of molecular graph in TopoMS</vt:lpstr>
      <vt:lpstr>Symmetric charge distribution in a water molecule</vt:lpstr>
      <vt:lpstr>TopoMS provides robustness against grid bias</vt:lpstr>
      <vt:lpstr>TopoMS provides robustness against grid bias</vt:lpstr>
      <vt:lpstr>TopoMS provides better and faster numerical results</vt:lpstr>
      <vt:lpstr>PowerPoint Presentation</vt:lpstr>
      <vt:lpstr>PowerPoint Presentation</vt:lpstr>
      <vt:lpstr>TopoMS provides guaranteed consistent results</vt:lpstr>
      <vt:lpstr>TopoMS provides guaranteed consistent results</vt:lpstr>
      <vt:lpstr>Going forward with TopoMS</vt:lpstr>
      <vt:lpstr>Going forward with TopoMS</vt:lpstr>
      <vt:lpstr>Acknowledgements</vt:lpstr>
      <vt:lpstr>TopoMS v1.1 released</vt:lpstr>
      <vt:lpstr>Topology is the study of properties under  continuous  transformations</vt:lpstr>
      <vt:lpstr>Discrete gradient field defines mapping between cells of the domain in the direction of gradient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Bhatia, Harsh</dc:creator>
  <cp:lastModifiedBy>Bhatia, Harsh</cp:lastModifiedBy>
  <cp:revision>247</cp:revision>
  <dcterms:created xsi:type="dcterms:W3CDTF">2018-07-22T02:51:47Z</dcterms:created>
  <dcterms:modified xsi:type="dcterms:W3CDTF">2018-10-18T10:09:21Z</dcterms:modified>
</cp:coreProperties>
</file>