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notesMasterIdLst>
    <p:notesMasterId r:id="rId19"/>
  </p:notesMasterIdLst>
  <p:handoutMasterIdLst>
    <p:handoutMasterId r:id="rId20"/>
  </p:handoutMasterIdLst>
  <p:sldIdLst>
    <p:sldId id="256" r:id="rId2"/>
    <p:sldId id="299" r:id="rId3"/>
    <p:sldId id="300" r:id="rId4"/>
    <p:sldId id="301" r:id="rId5"/>
    <p:sldId id="304" r:id="rId6"/>
    <p:sldId id="303" r:id="rId7"/>
    <p:sldId id="305" r:id="rId8"/>
    <p:sldId id="302" r:id="rId9"/>
    <p:sldId id="306" r:id="rId10"/>
    <p:sldId id="281" r:id="rId11"/>
    <p:sldId id="282" r:id="rId12"/>
    <p:sldId id="284" r:id="rId13"/>
    <p:sldId id="286" r:id="rId14"/>
    <p:sldId id="288" r:id="rId15"/>
    <p:sldId id="289" r:id="rId16"/>
    <p:sldId id="287" r:id="rId17"/>
    <p:sldId id="273" r:id="rId1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82580" autoAdjust="0"/>
  </p:normalViewPr>
  <p:slideViewPr>
    <p:cSldViewPr>
      <p:cViewPr varScale="1">
        <p:scale>
          <a:sx n="60" d="100"/>
          <a:sy n="60" d="100"/>
        </p:scale>
        <p:origin x="-1572" y="-90"/>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notesViewPr>
    <p:cSldViewPr>
      <p:cViewPr varScale="1">
        <p:scale>
          <a:sx n="82" d="100"/>
          <a:sy n="82" d="100"/>
        </p:scale>
        <p:origin x="-1944" y="-84"/>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CD72A531-2300-450A-93B1-C024EEE014B1}" type="datetimeFigureOut">
              <a:rPr lang="en-US" smtClean="0"/>
              <a:pPr/>
              <a:t>8/26/2012</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D8F05E6B-4F1F-4046-8761-2DEF0E34B72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82D63C9C-4F0F-442B-ADAD-C9ECBC5FB932}" type="datetimeFigureOut">
              <a:rPr lang="en-US" smtClean="0"/>
              <a:pPr/>
              <a:t>8/26/2012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DAEC2DD7-7363-42B3-9AB0-3B3E8B8D50A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Describe the steps involved in the process, before delving into the orthopedics applications</a:t>
            </a:r>
            <a:endParaRPr lang="en-US" dirty="0"/>
          </a:p>
        </p:txBody>
      </p:sp>
      <p:sp>
        <p:nvSpPr>
          <p:cNvPr id="4" name="Slide Number Placeholder 3"/>
          <p:cNvSpPr>
            <a:spLocks noGrp="1"/>
          </p:cNvSpPr>
          <p:nvPr>
            <p:ph type="sldNum" sz="quarter" idx="10"/>
          </p:nvPr>
        </p:nvSpPr>
        <p:spPr/>
        <p:txBody>
          <a:bodyPr/>
          <a:lstStyle/>
          <a:p>
            <a:fld id="{DAEC2DD7-7363-42B3-9AB0-3B3E8B8D50AE}"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 came from Dr. Winslow at JHU. Do we need more details here ?</a:t>
            </a:r>
            <a:endParaRPr lang="en-US" dirty="0"/>
          </a:p>
        </p:txBody>
      </p:sp>
      <p:sp>
        <p:nvSpPr>
          <p:cNvPr id="4" name="Slide Number Placeholder 3"/>
          <p:cNvSpPr>
            <a:spLocks noGrp="1"/>
          </p:cNvSpPr>
          <p:nvPr>
            <p:ph type="sldNum" sz="quarter" idx="10"/>
          </p:nvPr>
        </p:nvSpPr>
        <p:spPr/>
        <p:txBody>
          <a:bodyPr/>
          <a:lstStyle/>
          <a:p>
            <a:fld id="{DAEC2DD7-7363-42B3-9AB0-3B3E8B8D50AE}"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Linear regression model substituted with the more biologically correct </a:t>
            </a:r>
            <a:r>
              <a:rPr lang="en-US" dirty="0" err="1" smtClean="0"/>
              <a:t>Gompertz</a:t>
            </a:r>
            <a:r>
              <a:rPr lang="en-US" baseline="0" dirty="0" smtClean="0"/>
              <a:t> growth model (nonlinear regression)</a:t>
            </a:r>
          </a:p>
          <a:p>
            <a:r>
              <a:rPr lang="en-US" baseline="0" dirty="0" smtClean="0"/>
              <a:t>Parameter estimation using nonlinear least squares (LM method)</a:t>
            </a:r>
          </a:p>
          <a:p>
            <a:r>
              <a:rPr lang="en-US" baseline="0" dirty="0" smtClean="0"/>
              <a:t>Applied to study early brain development in healthy children</a:t>
            </a:r>
          </a:p>
          <a:p>
            <a:r>
              <a:rPr lang="en-US" baseline="0" dirty="0" smtClean="0"/>
              <a:t>Data came from Guido</a:t>
            </a:r>
            <a:endParaRPr lang="en-US" dirty="0"/>
          </a:p>
        </p:txBody>
      </p:sp>
      <p:sp>
        <p:nvSpPr>
          <p:cNvPr id="4" name="Slide Number Placeholder 3"/>
          <p:cNvSpPr>
            <a:spLocks noGrp="1"/>
          </p:cNvSpPr>
          <p:nvPr>
            <p:ph type="sldNum" sz="quarter" idx="10"/>
          </p:nvPr>
        </p:nvSpPr>
        <p:spPr/>
        <p:txBody>
          <a:bodyPr/>
          <a:lstStyle/>
          <a:p>
            <a:fld id="{DAEC2DD7-7363-42B3-9AB0-3B3E8B8D50AE}"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 more details</a:t>
            </a:r>
            <a:r>
              <a:rPr lang="en-US" baseline="0" dirty="0" smtClean="0"/>
              <a:t> here…</a:t>
            </a:r>
          </a:p>
          <a:p>
            <a:r>
              <a:rPr lang="en-US" baseline="0" dirty="0" smtClean="0"/>
              <a:t>Linear model insufficient for computing trends in a hierarchical manner – individual vs. group</a:t>
            </a:r>
          </a:p>
          <a:p>
            <a:r>
              <a:rPr lang="en-US" baseline="0" dirty="0" smtClean="0"/>
              <a:t>Mixed effects model included in the list of optimization strategies to counter this</a:t>
            </a:r>
          </a:p>
          <a:p>
            <a:r>
              <a:rPr lang="en-US" baseline="0" dirty="0" smtClean="0"/>
              <a:t>Group (fixed effects) and individual (random effects) parameters estimated using Bayesian EM scheme</a:t>
            </a:r>
            <a:endParaRPr lang="en-US" dirty="0"/>
          </a:p>
        </p:txBody>
      </p:sp>
      <p:sp>
        <p:nvSpPr>
          <p:cNvPr id="4" name="Slide Number Placeholder 3"/>
          <p:cNvSpPr>
            <a:spLocks noGrp="1"/>
          </p:cNvSpPr>
          <p:nvPr>
            <p:ph type="sldNum" sz="quarter" idx="10"/>
          </p:nvPr>
        </p:nvSpPr>
        <p:spPr/>
        <p:txBody>
          <a:bodyPr/>
          <a:lstStyle/>
          <a:p>
            <a:fld id="{DAEC2DD7-7363-42B3-9AB0-3B3E8B8D50AE}"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 more details here…</a:t>
            </a:r>
          </a:p>
          <a:p>
            <a:r>
              <a:rPr lang="en-US" dirty="0" smtClean="0"/>
              <a:t>Applied to a</a:t>
            </a:r>
            <a:r>
              <a:rPr lang="en-US" baseline="0" dirty="0" smtClean="0"/>
              <a:t> study of early brain growth in healthy children</a:t>
            </a:r>
          </a:p>
          <a:p>
            <a:r>
              <a:rPr lang="en-US" baseline="0" dirty="0" smtClean="0"/>
              <a:t>Figures show group trends (i.e. </a:t>
            </a:r>
            <a:r>
              <a:rPr lang="en-US" baseline="0" dirty="0" err="1" smtClean="0"/>
              <a:t>colorcoded</a:t>
            </a:r>
            <a:r>
              <a:rPr lang="en-US" baseline="0" dirty="0" smtClean="0"/>
              <a:t> by slope parameter from fixed effects) and variation within individual (i.e. </a:t>
            </a:r>
            <a:r>
              <a:rPr lang="en-US" baseline="0" dirty="0" err="1" smtClean="0"/>
              <a:t>colorcoded</a:t>
            </a:r>
            <a:r>
              <a:rPr lang="en-US" baseline="0" dirty="0" smtClean="0"/>
              <a:t> by variation in the slope parameter from random effects)</a:t>
            </a:r>
            <a:endParaRPr lang="en-US" dirty="0"/>
          </a:p>
        </p:txBody>
      </p:sp>
      <p:sp>
        <p:nvSpPr>
          <p:cNvPr id="4" name="Slide Number Placeholder 3"/>
          <p:cNvSpPr>
            <a:spLocks noGrp="1"/>
          </p:cNvSpPr>
          <p:nvPr>
            <p:ph type="sldNum" sz="quarter" idx="10"/>
          </p:nvPr>
        </p:nvSpPr>
        <p:spPr/>
        <p:txBody>
          <a:bodyPr/>
          <a:lstStyle/>
          <a:p>
            <a:fld id="{DAEC2DD7-7363-42B3-9AB0-3B3E8B8D50AE}"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Ongoing work…</a:t>
            </a:r>
            <a:endParaRPr lang="en-US" dirty="0"/>
          </a:p>
        </p:txBody>
      </p:sp>
      <p:sp>
        <p:nvSpPr>
          <p:cNvPr id="4" name="Slide Number Placeholder 3"/>
          <p:cNvSpPr>
            <a:spLocks noGrp="1"/>
          </p:cNvSpPr>
          <p:nvPr>
            <p:ph type="sldNum" sz="quarter" idx="10"/>
          </p:nvPr>
        </p:nvSpPr>
        <p:spPr/>
        <p:txBody>
          <a:bodyPr/>
          <a:lstStyle/>
          <a:p>
            <a:fld id="{DAEC2DD7-7363-42B3-9AB0-3B3E8B8D50AE}"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Describe the steps involved in the process, before delving into the orthopedics applications</a:t>
            </a:r>
            <a:endParaRPr lang="en-US" dirty="0"/>
          </a:p>
        </p:txBody>
      </p:sp>
      <p:sp>
        <p:nvSpPr>
          <p:cNvPr id="4" name="Slide Number Placeholder 3"/>
          <p:cNvSpPr>
            <a:spLocks noGrp="1"/>
          </p:cNvSpPr>
          <p:nvPr>
            <p:ph type="sldNum" sz="quarter" idx="10"/>
          </p:nvPr>
        </p:nvSpPr>
        <p:spPr/>
        <p:txBody>
          <a:bodyPr/>
          <a:lstStyle/>
          <a:p>
            <a:fld id="{DAEC2DD7-7363-42B3-9AB0-3B3E8B8D50AE}"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Describe the steps involved in the process, before delving into the orthopedics applications</a:t>
            </a:r>
            <a:endParaRPr lang="en-US" dirty="0"/>
          </a:p>
        </p:txBody>
      </p:sp>
      <p:sp>
        <p:nvSpPr>
          <p:cNvPr id="4" name="Slide Number Placeholder 3"/>
          <p:cNvSpPr>
            <a:spLocks noGrp="1"/>
          </p:cNvSpPr>
          <p:nvPr>
            <p:ph type="sldNum" sz="quarter" idx="10"/>
          </p:nvPr>
        </p:nvSpPr>
        <p:spPr/>
        <p:txBody>
          <a:bodyPr/>
          <a:lstStyle/>
          <a:p>
            <a:fld id="{DAEC2DD7-7363-42B3-9AB0-3B3E8B8D50AE}"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Describe the steps involved in the process, before delving into the orthopedics applications</a:t>
            </a:r>
            <a:endParaRPr lang="en-US" dirty="0"/>
          </a:p>
        </p:txBody>
      </p:sp>
      <p:sp>
        <p:nvSpPr>
          <p:cNvPr id="4" name="Slide Number Placeholder 3"/>
          <p:cNvSpPr>
            <a:spLocks noGrp="1"/>
          </p:cNvSpPr>
          <p:nvPr>
            <p:ph type="sldNum" sz="quarter" idx="10"/>
          </p:nvPr>
        </p:nvSpPr>
        <p:spPr/>
        <p:txBody>
          <a:bodyPr/>
          <a:lstStyle/>
          <a:p>
            <a:fld id="{DAEC2DD7-7363-42B3-9AB0-3B3E8B8D50AE}"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Describe the steps involved in the process, before delving into the orthopedics applications</a:t>
            </a:r>
            <a:endParaRPr lang="en-US" dirty="0"/>
          </a:p>
        </p:txBody>
      </p:sp>
      <p:sp>
        <p:nvSpPr>
          <p:cNvPr id="4" name="Slide Number Placeholder 3"/>
          <p:cNvSpPr>
            <a:spLocks noGrp="1"/>
          </p:cNvSpPr>
          <p:nvPr>
            <p:ph type="sldNum" sz="quarter" idx="10"/>
          </p:nvPr>
        </p:nvSpPr>
        <p:spPr/>
        <p:txBody>
          <a:bodyPr/>
          <a:lstStyle/>
          <a:p>
            <a:fld id="{DAEC2DD7-7363-42B3-9AB0-3B3E8B8D50AE}"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Describe the steps involved in the process, before delving into the orthopedics applications</a:t>
            </a:r>
            <a:endParaRPr lang="en-US" dirty="0"/>
          </a:p>
        </p:txBody>
      </p:sp>
      <p:sp>
        <p:nvSpPr>
          <p:cNvPr id="4" name="Slide Number Placeholder 3"/>
          <p:cNvSpPr>
            <a:spLocks noGrp="1"/>
          </p:cNvSpPr>
          <p:nvPr>
            <p:ph type="sldNum" sz="quarter" idx="10"/>
          </p:nvPr>
        </p:nvSpPr>
        <p:spPr/>
        <p:txBody>
          <a:bodyPr/>
          <a:lstStyle/>
          <a:p>
            <a:fld id="{DAEC2DD7-7363-42B3-9AB0-3B3E8B8D50AE}"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Describe the steps involved in the process, before delving into the orthopedics applications</a:t>
            </a:r>
            <a:endParaRPr lang="en-US" dirty="0"/>
          </a:p>
        </p:txBody>
      </p:sp>
      <p:sp>
        <p:nvSpPr>
          <p:cNvPr id="4" name="Slide Number Placeholder 3"/>
          <p:cNvSpPr>
            <a:spLocks noGrp="1"/>
          </p:cNvSpPr>
          <p:nvPr>
            <p:ph type="sldNum" sz="quarter" idx="10"/>
          </p:nvPr>
        </p:nvSpPr>
        <p:spPr/>
        <p:txBody>
          <a:bodyPr/>
          <a:lstStyle/>
          <a:p>
            <a:fld id="{DAEC2DD7-7363-42B3-9AB0-3B3E8B8D50AE}"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EC2DD7-7363-42B3-9AB0-3B3E8B8D50AE}"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Razzmatazz… should this be a part of the case study slides, or the tutorial slides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AEC2DD7-7363-42B3-9AB0-3B3E8B8D50AE}"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sp>
        <p:nvSpPr>
          <p:cNvPr id="26" name="Rectangle 25"/>
          <p:cNvSpPr/>
          <p:nvPr/>
        </p:nvSpPr>
        <p:spPr>
          <a:xfrm>
            <a:off x="0" y="0"/>
            <a:ext cx="9144000" cy="6858000"/>
          </a:xfrm>
          <a:prstGeom prst="rect">
            <a:avLst/>
          </a:prstGeom>
          <a:gradFill>
            <a:gsLst>
              <a:gs pos="0">
                <a:schemeClr val="tx1">
                  <a:alpha val="5000"/>
                </a:schemeClr>
              </a:gs>
              <a:gs pos="100000">
                <a:schemeClr val="tx1">
                  <a:alpha val="20000"/>
                </a:schemeClr>
              </a:gs>
            </a:gsLst>
            <a:lin ang="5400000" scaled="0"/>
          </a:gradFill>
          <a:ln w="76200">
            <a:gradFill>
              <a:gsLst>
                <a:gs pos="0">
                  <a:schemeClr val="bg2">
                    <a:lumMod val="60000"/>
                    <a:lumOff val="40000"/>
                    <a:alpha val="90000"/>
                  </a:schemeClr>
                </a:gs>
                <a:gs pos="50000">
                  <a:schemeClr val="bg2">
                    <a:lumMod val="60000"/>
                    <a:lumOff val="40000"/>
                    <a:alpha val="80000"/>
                  </a:schemeClr>
                </a:gs>
                <a:gs pos="100000">
                  <a:schemeClr val="bg2">
                    <a:alpha val="70000"/>
                  </a:schemeClr>
                </a:gs>
              </a:gsLst>
              <a:lin ang="5400000" scaled="0"/>
            </a:gradFill>
            <a:miter lim="800000"/>
          </a:ln>
          <a:scene3d>
            <a:camera prst="orthographicFront"/>
            <a:lightRig rig="contrasting"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 y="228600"/>
            <a:ext cx="8503920" cy="2438400"/>
          </a:xfrm>
        </p:spPr>
        <p:txBody>
          <a:bodyPr vert="horz" lIns="91440" tIns="45720" rIns="91440" bIns="45720" rtlCol="0" anchor="b" anchorCtr="0">
            <a:noAutofit/>
            <a:scene3d>
              <a:camera prst="orthographicFront"/>
              <a:lightRig rig="balanced" dir="t"/>
            </a:scene3d>
            <a:sp3d>
              <a:extrusionClr>
                <a:schemeClr val="tx1">
                  <a:lumMod val="75000"/>
                </a:schemeClr>
              </a:extrusionClr>
            </a:sp3d>
          </a:bodyPr>
          <a:lstStyle>
            <a:lvl1pPr algn="r" defTabSz="914400" rtl="0" eaLnBrk="1" latinLnBrk="0" hangingPunct="1">
              <a:spcBef>
                <a:spcPct val="0"/>
              </a:spcBef>
              <a:buNone/>
              <a:defRPr sz="6600" b="0" kern="1200" spc="250" normalizeH="0" baseline="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556760" y="2971800"/>
            <a:ext cx="4267200" cy="1725706"/>
          </a:xfrm>
        </p:spPr>
        <p:txBody>
          <a:bodyPr>
            <a:normAutofit/>
          </a:bodyPr>
          <a:lstStyle>
            <a:lvl1pPr marL="0" indent="0" algn="r">
              <a:buNone/>
              <a:defRPr sz="1800">
                <a:gradFill>
                  <a:gsLst>
                    <a:gs pos="1000">
                      <a:schemeClr val="tx2">
                        <a:lumMod val="40000"/>
                        <a:lumOff val="60000"/>
                      </a:schemeClr>
                    </a:gs>
                    <a:gs pos="50000">
                      <a:schemeClr val="tx2"/>
                    </a:gs>
                  </a:gsLst>
                  <a:lin ang="5400000" scaled="0"/>
                </a:gra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pPr algn="l" eaLnBrk="1" latinLnBrk="0" hangingPunct="1"/>
            <a:fld id="{48D92626-37D2-4832-BF7A-BC283494A20D}" type="datetimeFigureOut">
              <a:rPr lang="en-US" smtClean="0"/>
              <a:pPr algn="l" eaLnBrk="1" latinLnBrk="0" hangingPunct="1"/>
              <a:t>8/26/2012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r" eaLnBrk="1" latinLnBrk="0" hangingPunct="1"/>
            <a:fld id="{8C592886-E571-45D5-8B56-343DC94F8FA6}" type="slidenum">
              <a:rPr kumimoji="0" lang="en-US" smtClean="0"/>
              <a:pPr algn="r" eaLnBrk="1" latinLnBrk="0" hangingPunct="1"/>
              <a:t>‹#›</a:t>
            </a:fld>
            <a:endParaRPr kumimoji="0" lang="en-US" dirty="0">
              <a:solidFill>
                <a:schemeClr val="tx2">
                  <a:shade val="90000"/>
                </a:schemeClr>
              </a:solidFill>
            </a:endParaRPr>
          </a:p>
        </p:txBody>
      </p:sp>
      <p:sp>
        <p:nvSpPr>
          <p:cNvPr id="13" name="Diagonal Stripe 12"/>
          <p:cNvSpPr/>
          <p:nvPr/>
        </p:nvSpPr>
        <p:spPr>
          <a:xfrm rot="21321315" flipH="1">
            <a:off x="481841" y="2629969"/>
            <a:ext cx="8419617" cy="685800"/>
          </a:xfrm>
          <a:prstGeom prst="diagStripe">
            <a:avLst>
              <a:gd name="adj" fmla="val 50001"/>
            </a:avLst>
          </a:prstGeom>
          <a:solidFill>
            <a:schemeClr val="tx2"/>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tx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rotWithShape="1">
          <a:blip r:embed="rId2" cstate="print">
            <a:duotone>
              <a:schemeClr val="bg2">
                <a:shade val="70000"/>
                <a:satMod val="115000"/>
              </a:schemeClr>
              <a:schemeClr val="bg2">
                <a:tint val="70000"/>
                <a:satMod val="135000"/>
              </a:schemeClr>
            </a:duotone>
            <a:lum bright="-15000"/>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8D92626-37D2-4832-BF7A-BC283494A20D}" type="datetimeFigureOut">
              <a:rPr lang="en-US" smtClean="0"/>
              <a:pPr/>
              <a:t>8/26/2012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rotWithShape="1">
          <a:blip r:embed="rId2" cstate="print">
            <a:duotone>
              <a:schemeClr val="bg2">
                <a:shade val="70000"/>
                <a:satMod val="115000"/>
              </a:schemeClr>
              <a:schemeClr val="bg2">
                <a:tint val="70000"/>
                <a:satMod val="135000"/>
              </a:schemeClr>
            </a:duotone>
            <a:lum bright="-15000"/>
          </a:blip>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8D92626-37D2-4832-BF7A-BC283494A20D}" type="datetimeFigureOut">
              <a:rPr lang="en-US" smtClean="0"/>
              <a:pPr/>
              <a:t>8/26/2012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hree Comparison">
    <p:bg>
      <p:bgPr>
        <a:blipFill rotWithShape="1">
          <a:blip r:embed="rId2" cstate="print">
            <a:duotone>
              <a:schemeClr val="bg2">
                <a:shade val="70000"/>
                <a:satMod val="115000"/>
              </a:schemeClr>
              <a:schemeClr val="bg2">
                <a:tint val="70000"/>
                <a:satMod val="135000"/>
              </a:schemeClr>
            </a:duotone>
            <a:lum bright="-15000"/>
          </a:blip>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320040" y="228600"/>
            <a:ext cx="8503920" cy="1143000"/>
          </a:xfrm>
        </p:spPr>
        <p:txBody>
          <a:bodyPr/>
          <a:lstStyle>
            <a:lvl1pPr>
              <a:defRPr/>
            </a:lvl1pPr>
          </a:lstStyle>
          <a:p>
            <a:r>
              <a:rPr lang="en-US" smtClean="0"/>
              <a:t>Click to edit Master title style</a:t>
            </a:r>
            <a:endParaRPr/>
          </a:p>
        </p:txBody>
      </p:sp>
      <p:sp>
        <p:nvSpPr>
          <p:cNvPr id="7" name="Text Placeholder 2"/>
          <p:cNvSpPr>
            <a:spLocks noGrp="1"/>
          </p:cNvSpPr>
          <p:nvPr>
            <p:ph type="body" idx="1"/>
          </p:nvPr>
        </p:nvSpPr>
        <p:spPr>
          <a:xfrm>
            <a:off x="3276600" y="1676400"/>
            <a:ext cx="2590800" cy="685800"/>
          </a:xfrm>
        </p:spPr>
        <p:txBody>
          <a:bodyPr anchor="ctr" anchorCtr="0"/>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Content Placeholder 3"/>
          <p:cNvSpPr>
            <a:spLocks noGrp="1"/>
          </p:cNvSpPr>
          <p:nvPr>
            <p:ph sz="half" idx="2"/>
          </p:nvPr>
        </p:nvSpPr>
        <p:spPr>
          <a:xfrm>
            <a:off x="3276600" y="2590800"/>
            <a:ext cx="2590800" cy="34290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9" name="Text Placeholder 4"/>
          <p:cNvSpPr>
            <a:spLocks noGrp="1"/>
          </p:cNvSpPr>
          <p:nvPr>
            <p:ph type="body" sz="quarter" idx="3"/>
          </p:nvPr>
        </p:nvSpPr>
        <p:spPr>
          <a:xfrm>
            <a:off x="6172200" y="1676400"/>
            <a:ext cx="2590800" cy="685800"/>
          </a:xfrm>
        </p:spPr>
        <p:txBody>
          <a:bodyPr anchor="ctr" anchorCtr="0"/>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Content Placeholder 5"/>
          <p:cNvSpPr>
            <a:spLocks noGrp="1"/>
          </p:cNvSpPr>
          <p:nvPr>
            <p:ph sz="quarter" idx="4"/>
          </p:nvPr>
        </p:nvSpPr>
        <p:spPr>
          <a:xfrm>
            <a:off x="6172200" y="2590800"/>
            <a:ext cx="2590800" cy="3429000"/>
          </a:xfrm>
        </p:spPr>
        <p:txBody>
          <a:bodyPr>
            <a:normAutofit/>
          </a:bodyPr>
          <a:lstStyle>
            <a:lvl1pPr marL="228600" indent="-228600">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11" name="Date Placeholder 6"/>
          <p:cNvSpPr>
            <a:spLocks noGrp="1"/>
          </p:cNvSpPr>
          <p:nvPr>
            <p:ph type="dt" sz="half" idx="10"/>
          </p:nvPr>
        </p:nvSpPr>
        <p:spPr>
          <a:xfrm>
            <a:off x="457200" y="6544235"/>
            <a:ext cx="2133600" cy="244475"/>
          </a:xfrm>
        </p:spPr>
        <p:txBody>
          <a:bodyPr/>
          <a:lstStyle/>
          <a:p>
            <a:fld id="{48D92626-37D2-4832-BF7A-BC283494A20D}" type="datetimeFigureOut">
              <a:rPr lang="en-US" smtClean="0"/>
              <a:pPr/>
              <a:t>8/26/2012</a:t>
            </a:fld>
            <a:endParaRPr lang="en-US"/>
          </a:p>
        </p:txBody>
      </p:sp>
      <p:sp>
        <p:nvSpPr>
          <p:cNvPr id="12" name="Footer Placeholder 7"/>
          <p:cNvSpPr>
            <a:spLocks noGrp="1"/>
          </p:cNvSpPr>
          <p:nvPr>
            <p:ph type="ftr" sz="quarter" idx="11"/>
          </p:nvPr>
        </p:nvSpPr>
        <p:spPr>
          <a:xfrm>
            <a:off x="3124200" y="6544235"/>
            <a:ext cx="2895600" cy="244475"/>
          </a:xfrm>
        </p:spPr>
        <p:txBody>
          <a:bodyPr/>
          <a:lstStyle/>
          <a:p>
            <a:endParaRPr kumimoji="0" lang="en-US"/>
          </a:p>
        </p:txBody>
      </p:sp>
      <p:sp>
        <p:nvSpPr>
          <p:cNvPr id="13" name="Slide Number Placeholder 8"/>
          <p:cNvSpPr>
            <a:spLocks noGrp="1"/>
          </p:cNvSpPr>
          <p:nvPr>
            <p:ph type="sldNum" sz="quarter" idx="12"/>
          </p:nvPr>
        </p:nvSpPr>
        <p:spPr>
          <a:xfrm>
            <a:off x="6553200" y="6544235"/>
            <a:ext cx="2133600" cy="244475"/>
          </a:xfrm>
        </p:spPr>
        <p:txBody>
          <a:bodyPr/>
          <a:lstStyle/>
          <a:p>
            <a:fld id="{8C592886-E571-45D5-8B56-343DC94F8FA6}" type="slidenum">
              <a:rPr kumimoji="0" lang="en-US" smtClean="0"/>
              <a:pPr/>
              <a:t>‹#›</a:t>
            </a:fld>
            <a:endParaRPr kumimoji="0" lang="en-US" dirty="0"/>
          </a:p>
        </p:txBody>
      </p:sp>
      <p:sp>
        <p:nvSpPr>
          <p:cNvPr id="14" name="Text Placeholder 2"/>
          <p:cNvSpPr>
            <a:spLocks noGrp="1"/>
          </p:cNvSpPr>
          <p:nvPr>
            <p:ph type="body" idx="13"/>
          </p:nvPr>
        </p:nvSpPr>
        <p:spPr>
          <a:xfrm>
            <a:off x="304800" y="1676400"/>
            <a:ext cx="2590800" cy="685800"/>
          </a:xfrm>
        </p:spPr>
        <p:txBody>
          <a:bodyPr anchor="ctr" anchorCtr="0"/>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3"/>
          <p:cNvSpPr>
            <a:spLocks noGrp="1"/>
          </p:cNvSpPr>
          <p:nvPr>
            <p:ph sz="half" idx="14"/>
          </p:nvPr>
        </p:nvSpPr>
        <p:spPr>
          <a:xfrm>
            <a:off x="304800" y="2590800"/>
            <a:ext cx="2590800" cy="34290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ree Content">
    <p:bg>
      <p:bgPr>
        <a:blipFill rotWithShape="1">
          <a:blip r:embed="rId2" cstate="print">
            <a:duotone>
              <a:schemeClr val="bg2">
                <a:shade val="70000"/>
                <a:satMod val="115000"/>
              </a:schemeClr>
              <a:schemeClr val="bg2">
                <a:tint val="70000"/>
                <a:satMod val="135000"/>
              </a:schemeClr>
            </a:duotone>
            <a:lum bright="-15000"/>
          </a:blip>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320040" y="228600"/>
            <a:ext cx="8503920" cy="1143000"/>
          </a:xfrm>
        </p:spPr>
        <p:txBody>
          <a:bodyPr/>
          <a:lstStyle/>
          <a:p>
            <a:r>
              <a:rPr lang="en-US" smtClean="0"/>
              <a:t>Click to edit Master title style</a:t>
            </a:r>
            <a:endParaRPr/>
          </a:p>
        </p:txBody>
      </p:sp>
      <p:sp>
        <p:nvSpPr>
          <p:cNvPr id="12" name="Content Placeholder 2"/>
          <p:cNvSpPr>
            <a:spLocks noGrp="1"/>
          </p:cNvSpPr>
          <p:nvPr>
            <p:ph sz="half" idx="1"/>
          </p:nvPr>
        </p:nvSpPr>
        <p:spPr>
          <a:xfrm>
            <a:off x="3200400" y="1905000"/>
            <a:ext cx="2743200" cy="3429000"/>
          </a:xfrm>
        </p:spPr>
        <p:txBody>
          <a:bodyPr>
            <a:normAutofit/>
          </a:bodyPr>
          <a:lstStyle>
            <a:lvl1pPr>
              <a:defRPr sz="2000" baseline="0"/>
            </a:lvl1pPr>
            <a:lvl2pPr>
              <a:defRPr sz="1800" baseline="0"/>
            </a:lvl2pPr>
            <a:lvl3pPr>
              <a:defRPr sz="18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3"/>
          <p:cNvSpPr>
            <a:spLocks noGrp="1"/>
          </p:cNvSpPr>
          <p:nvPr>
            <p:ph sz="half" idx="2"/>
          </p:nvPr>
        </p:nvSpPr>
        <p:spPr>
          <a:xfrm>
            <a:off x="6096000" y="1905000"/>
            <a:ext cx="2743200" cy="3429000"/>
          </a:xfrm>
        </p:spPr>
        <p:txBody>
          <a:bodyPr>
            <a:normAutofit/>
          </a:bodyPr>
          <a:lstStyle>
            <a:lvl1pPr>
              <a:defRPr sz="2000" baseline="0"/>
            </a:lvl1pPr>
            <a:lvl2pPr>
              <a:defRPr sz="1800" baseline="0"/>
            </a:lvl2pPr>
            <a:lvl3pPr>
              <a:defRPr sz="18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Date Placeholder 4"/>
          <p:cNvSpPr>
            <a:spLocks noGrp="1"/>
          </p:cNvSpPr>
          <p:nvPr>
            <p:ph type="dt" sz="half" idx="10"/>
          </p:nvPr>
        </p:nvSpPr>
        <p:spPr>
          <a:xfrm>
            <a:off x="457200" y="6544235"/>
            <a:ext cx="2133600" cy="244475"/>
          </a:xfrm>
        </p:spPr>
        <p:txBody>
          <a:bodyPr/>
          <a:lstStyle/>
          <a:p>
            <a:fld id="{48D92626-37D2-4832-BF7A-BC283494A20D}" type="datetimeFigureOut">
              <a:rPr lang="en-US" smtClean="0"/>
              <a:pPr/>
              <a:t>8/26/2012</a:t>
            </a:fld>
            <a:endParaRPr lang="en-US"/>
          </a:p>
        </p:txBody>
      </p:sp>
      <p:sp>
        <p:nvSpPr>
          <p:cNvPr id="15" name="Footer Placeholder 5"/>
          <p:cNvSpPr>
            <a:spLocks noGrp="1"/>
          </p:cNvSpPr>
          <p:nvPr>
            <p:ph type="ftr" sz="quarter" idx="11"/>
          </p:nvPr>
        </p:nvSpPr>
        <p:spPr>
          <a:xfrm>
            <a:off x="3124200" y="6544235"/>
            <a:ext cx="2895600" cy="244475"/>
          </a:xfrm>
        </p:spPr>
        <p:txBody>
          <a:bodyPr/>
          <a:lstStyle/>
          <a:p>
            <a:endParaRPr kumimoji="0" lang="en-US"/>
          </a:p>
        </p:txBody>
      </p:sp>
      <p:sp>
        <p:nvSpPr>
          <p:cNvPr id="16" name="Slide Number Placeholder 6"/>
          <p:cNvSpPr>
            <a:spLocks noGrp="1"/>
          </p:cNvSpPr>
          <p:nvPr>
            <p:ph type="sldNum" sz="quarter" idx="12"/>
          </p:nvPr>
        </p:nvSpPr>
        <p:spPr>
          <a:xfrm>
            <a:off x="6553200" y="6544235"/>
            <a:ext cx="2133600" cy="244475"/>
          </a:xfrm>
        </p:spPr>
        <p:txBody>
          <a:bodyPr/>
          <a:lstStyle/>
          <a:p>
            <a:fld id="{8C592886-E571-45D5-8B56-343DC94F8FA6}" type="slidenum">
              <a:rPr kumimoji="0" lang="en-US" smtClean="0"/>
              <a:pPr/>
              <a:t>‹#›</a:t>
            </a:fld>
            <a:endParaRPr kumimoji="0" lang="en-US"/>
          </a:p>
        </p:txBody>
      </p:sp>
      <p:sp>
        <p:nvSpPr>
          <p:cNvPr id="17" name="Content Placeholder 2"/>
          <p:cNvSpPr>
            <a:spLocks noGrp="1"/>
          </p:cNvSpPr>
          <p:nvPr>
            <p:ph sz="half" idx="13"/>
          </p:nvPr>
        </p:nvSpPr>
        <p:spPr>
          <a:xfrm>
            <a:off x="304800" y="1905000"/>
            <a:ext cx="2743200" cy="3429000"/>
          </a:xfrm>
        </p:spPr>
        <p:txBody>
          <a:bodyPr>
            <a:normAutofit/>
          </a:bodyPr>
          <a:lstStyle>
            <a:lvl1pPr>
              <a:defRPr sz="2000" baseline="0"/>
            </a:lvl1pPr>
            <a:lvl2pPr>
              <a:defRPr sz="1800" baseline="0"/>
            </a:lvl2pPr>
            <a:lvl3pPr>
              <a:defRPr sz="18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cstate="print">
            <a:duotone>
              <a:schemeClr val="bg2">
                <a:shade val="70000"/>
                <a:satMod val="115000"/>
              </a:schemeClr>
              <a:schemeClr val="bg2">
                <a:tint val="70000"/>
                <a:satMod val="135000"/>
              </a:schemeClr>
            </a:duotone>
            <a:lum bright="-15000"/>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8D92626-37D2-4832-BF7A-BC283494A20D}" type="datetimeFigureOut">
              <a:rPr lang="en-US" smtClean="0"/>
              <a:pPr/>
              <a:t>8/26/2012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08063" y="1676400"/>
            <a:ext cx="7315200" cy="1362075"/>
          </a:xfrm>
        </p:spPr>
        <p:txBody>
          <a:bodyPr vert="horz" lIns="91440" tIns="45720" rIns="91440" bIns="45720" rtlCol="0" anchor="b" anchorCtr="0">
            <a:noAutofit/>
            <a:scene3d>
              <a:camera prst="orthographicFront"/>
              <a:lightRig rig="balanced" dir="t"/>
            </a:scene3d>
            <a:sp3d>
              <a:extrusionClr>
                <a:schemeClr val="tx1">
                  <a:lumMod val="75000"/>
                </a:schemeClr>
              </a:extrusionClr>
            </a:sp3d>
          </a:bodyPr>
          <a:lstStyle>
            <a:lvl1pPr algn="l" defTabSz="914400" rtl="0" eaLnBrk="1" latinLnBrk="0" hangingPunct="1">
              <a:spcBef>
                <a:spcPct val="0"/>
              </a:spcBef>
              <a:buNone/>
              <a:defRPr sz="4800" b="0" kern="1200" spc="250" normalizeH="0" baseline="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008063" y="3148013"/>
            <a:ext cx="7315200" cy="1119187"/>
          </a:xfrm>
        </p:spPr>
        <p:txBody>
          <a:bodyPr vert="horz" lIns="91440" tIns="45720" rIns="91440" bIns="45720" rtlCol="0">
            <a:normAutofit/>
          </a:bodyPr>
          <a:lstStyle>
            <a:lvl1pPr marL="0" indent="0" algn="l" defTabSz="914400" rtl="0" eaLnBrk="1" latinLnBrk="0" hangingPunct="1">
              <a:spcBef>
                <a:spcPts val="1200"/>
              </a:spcBef>
              <a:buFont typeface="Wingdings" pitchFamily="2" charset="2"/>
              <a:buNone/>
              <a:defRPr sz="1800" kern="1200">
                <a:ln>
                  <a:noFill/>
                </a:ln>
                <a:gradFill>
                  <a:gsLst>
                    <a:gs pos="1000">
                      <a:schemeClr val="tx2">
                        <a:lumMod val="40000"/>
                        <a:lumOff val="60000"/>
                      </a:schemeClr>
                    </a:gs>
                    <a:gs pos="50000">
                      <a:schemeClr val="tx2"/>
                    </a:gs>
                  </a:gsLst>
                  <a:lin ang="5400000" scaled="0"/>
                </a:gradFill>
                <a:effectLst/>
                <a:latin typeface="+mj-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l" eaLnBrk="1" latinLnBrk="0" hangingPunct="1"/>
            <a:fld id="{48D92626-37D2-4832-BF7A-BC283494A20D}" type="datetimeFigureOut">
              <a:rPr lang="en-US" smtClean="0"/>
              <a:pPr algn="l" eaLnBrk="1" latinLnBrk="0" hangingPunct="1"/>
              <a:t>8/26/2012</a:t>
            </a:fld>
            <a:endParaRPr lang="en-US" sz="1300" dirty="0">
              <a:solidFill>
                <a:schemeClr val="bg2">
                  <a:tint val="60000"/>
                  <a:satMod val="155000"/>
                </a:schemeClr>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300" dirty="0">
              <a:solidFill>
                <a:schemeClr val="bg2">
                  <a:tint val="60000"/>
                  <a:satMod val="155000"/>
                </a:schemeClr>
              </a:solidFill>
            </a:endParaRPr>
          </a:p>
        </p:txBody>
      </p:sp>
      <p:sp>
        <p:nvSpPr>
          <p:cNvPr id="6" name="Slide Number Placeholder 5"/>
          <p:cNvSpPr>
            <a:spLocks noGrp="1"/>
          </p:cNvSpPr>
          <p:nvPr>
            <p:ph type="sldNum" sz="quarter" idx="12"/>
          </p:nvPr>
        </p:nvSpPr>
        <p:spPr/>
        <p:txBody>
          <a:bodyPr/>
          <a:lstStyle/>
          <a:p>
            <a:pPr algn="r" eaLnBrk="1" latinLnBrk="0" hangingPunct="1"/>
            <a:fld id="{8C592886-E571-45D5-8B56-343DC94F8FA6}" type="slidenum">
              <a:rPr kumimoji="0" lang="en-US" smtClean="0"/>
              <a:pPr algn="r" eaLnBrk="1" latinLnBrk="0" hangingPunct="1"/>
              <a:t>‹#›</a:t>
            </a:fld>
            <a:endParaRPr kumimoji="0" lang="en-US" sz="1600" b="1" dirty="0">
              <a:solidFill>
                <a:schemeClr val="tx2">
                  <a:shade val="90000"/>
                </a:schemeClr>
              </a:solidFill>
              <a:effectLst/>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cstate="print">
            <a:duotone>
              <a:schemeClr val="bg2">
                <a:shade val="70000"/>
                <a:satMod val="115000"/>
              </a:schemeClr>
              <a:schemeClr val="bg2">
                <a:tint val="70000"/>
                <a:satMod val="135000"/>
              </a:schemeClr>
            </a:duotone>
            <a:lum bright="-15000"/>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228600"/>
            <a:ext cx="850392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1008062" y="1922463"/>
            <a:ext cx="3429000" cy="3954462"/>
          </a:xfrm>
        </p:spPr>
        <p:txBody>
          <a:bodyPr>
            <a:normAutofit/>
          </a:bodyPr>
          <a:lstStyle>
            <a:lvl1pPr>
              <a:defRPr sz="2000" baseline="0"/>
            </a:lvl1pPr>
            <a:lvl2pPr>
              <a:defRPr sz="1800" baseline="0"/>
            </a:lvl2pPr>
            <a:lvl3pPr>
              <a:defRPr sz="18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76800" y="1922463"/>
            <a:ext cx="3429000" cy="3954462"/>
          </a:xfrm>
        </p:spPr>
        <p:txBody>
          <a:bodyPr>
            <a:normAutofit/>
          </a:bodyPr>
          <a:lstStyle>
            <a:lvl1pPr>
              <a:defRPr sz="2000" baseline="0"/>
            </a:lvl1pPr>
            <a:lvl2pPr>
              <a:defRPr sz="1800" baseline="0"/>
            </a:lvl2pPr>
            <a:lvl3pPr>
              <a:defRPr sz="18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8D92626-37D2-4832-BF7A-BC283494A20D}" type="datetimeFigureOut">
              <a:rPr lang="en-US" smtClean="0"/>
              <a:pPr/>
              <a:t>8/26/2012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cstate="print">
            <a:duotone>
              <a:schemeClr val="bg2">
                <a:shade val="70000"/>
                <a:satMod val="115000"/>
              </a:schemeClr>
              <a:schemeClr val="bg2">
                <a:tint val="70000"/>
                <a:satMod val="135000"/>
              </a:schemeClr>
            </a:duotone>
            <a:lum bright="-15000"/>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90600" y="1676400"/>
            <a:ext cx="3429000" cy="639762"/>
          </a:xfrm>
        </p:spPr>
        <p:txBody>
          <a:bodyPr anchor="ctr" anchorCtr="0"/>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90600" y="2590800"/>
            <a:ext cx="3429000" cy="328612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76800" y="1676400"/>
            <a:ext cx="3429000" cy="639762"/>
          </a:xfrm>
        </p:spPr>
        <p:txBody>
          <a:bodyPr anchor="ctr" anchorCtr="0"/>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6800" y="2590800"/>
            <a:ext cx="3429000" cy="328612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8D92626-37D2-4832-BF7A-BC283494A20D}" type="datetimeFigureOut">
              <a:rPr lang="en-US" smtClean="0"/>
              <a:pPr/>
              <a:t>8/26/2012</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8C592886-E571-45D5-8B56-343DC94F8FA6}" type="slidenum">
              <a:rPr kumimoji="0" lang="en-US" smtClean="0"/>
              <a:pPr/>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cstate="print">
            <a:duotone>
              <a:schemeClr val="bg2">
                <a:shade val="70000"/>
                <a:satMod val="115000"/>
              </a:schemeClr>
              <a:schemeClr val="bg2">
                <a:tint val="70000"/>
                <a:satMod val="135000"/>
              </a:schemeClr>
            </a:duotone>
            <a:lum bright="-15000"/>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8D92626-37D2-4832-BF7A-BC283494A20D}" type="datetimeFigureOut">
              <a:rPr lang="en-US" smtClean="0"/>
              <a:pPr/>
              <a:t>8/26/2012</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cstate="print">
            <a:duotone>
              <a:schemeClr val="bg2">
                <a:shade val="70000"/>
                <a:satMod val="115000"/>
              </a:schemeClr>
              <a:schemeClr val="bg2">
                <a:tint val="70000"/>
                <a:satMod val="135000"/>
              </a:schemeClr>
            </a:duotone>
            <a:lum bright="-15000"/>
          </a:blip>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D92626-37D2-4832-BF7A-BC283494A20D}" type="datetimeFigureOut">
              <a:rPr lang="en-US" smtClean="0"/>
              <a:pPr/>
              <a:t>8/26/2012</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1">
          <a:blip r:embed="rId2" cstate="print">
            <a:duotone>
              <a:schemeClr val="bg2">
                <a:shade val="70000"/>
                <a:satMod val="115000"/>
              </a:schemeClr>
              <a:schemeClr val="bg2">
                <a:tint val="70000"/>
                <a:satMod val="135000"/>
              </a:schemeClr>
            </a:duotone>
            <a:lum bright="-15000"/>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8063" y="457200"/>
            <a:ext cx="2834640" cy="1327150"/>
          </a:xfrm>
        </p:spPr>
        <p:txBody>
          <a:bodyPr vert="horz" lIns="91440" tIns="45720" rIns="91440" bIns="45720" rtlCol="0" anchor="b" anchorCtr="0">
            <a:noAutofit/>
            <a:scene3d>
              <a:camera prst="orthographicFront"/>
              <a:lightRig rig="balanced" dir="t"/>
            </a:scene3d>
            <a:sp3d>
              <a:extrusionClr>
                <a:schemeClr val="tx1">
                  <a:lumMod val="75000"/>
                </a:schemeClr>
              </a:extrusionClr>
            </a:sp3d>
          </a:bodyPr>
          <a:lstStyle>
            <a:lvl1pPr marL="0" indent="0" algn="l" defTabSz="914400" rtl="0" eaLnBrk="1" latinLnBrk="0" hangingPunct="1">
              <a:spcBef>
                <a:spcPct val="0"/>
              </a:spcBef>
              <a:buFont typeface="Wingdings" pitchFamily="2" charset="2"/>
              <a:buNone/>
              <a:defRPr sz="3200" b="0" kern="1200" spc="250" normalizeH="0" baseline="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572000" y="457200"/>
            <a:ext cx="3751263" cy="5419725"/>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08062" y="1922463"/>
            <a:ext cx="2834640" cy="1963737"/>
          </a:xfrm>
        </p:spPr>
        <p:txBody>
          <a:bodyPr/>
          <a:lstStyle>
            <a:lvl1pPr marL="0" indent="0">
              <a:lnSpc>
                <a:spcPct val="15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eaLnBrk="1" latinLnBrk="0" hangingPunct="1"/>
            <a:fld id="{48D92626-37D2-4832-BF7A-BC283494A20D}" type="datetimeFigureOut">
              <a:rPr lang="en-US" smtClean="0"/>
              <a:pPr algn="l" eaLnBrk="1" latinLnBrk="0" hangingPunct="1"/>
              <a:t>8/26/2012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cstate="print">
            <a:duotone>
              <a:schemeClr val="bg2">
                <a:shade val="70000"/>
                <a:satMod val="115000"/>
              </a:schemeClr>
              <a:schemeClr val="bg2">
                <a:tint val="70000"/>
                <a:satMod val="135000"/>
              </a:schemeClr>
            </a:duotone>
            <a:lum bright="-15000"/>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5840" y="457200"/>
            <a:ext cx="2834640" cy="1325880"/>
          </a:xfrm>
        </p:spPr>
        <p:txBody>
          <a:bodyPr vert="horz" lIns="91440" tIns="45720" rIns="91440" bIns="45720" rtlCol="0" anchor="b" anchorCtr="0">
            <a:noAutofit/>
            <a:scene3d>
              <a:camera prst="orthographicFront"/>
              <a:lightRig rig="balanced" dir="t"/>
            </a:scene3d>
            <a:sp3d>
              <a:extrusionClr>
                <a:schemeClr val="tx1">
                  <a:lumMod val="75000"/>
                </a:schemeClr>
              </a:extrusionClr>
            </a:sp3d>
          </a:bodyPr>
          <a:lstStyle>
            <a:lvl1pPr marL="0" indent="0" algn="l" defTabSz="914400" rtl="0" eaLnBrk="1" latinLnBrk="0" hangingPunct="1">
              <a:spcBef>
                <a:spcPct val="0"/>
              </a:spcBef>
              <a:buFont typeface="Wingdings" pitchFamily="2" charset="2"/>
              <a:buNone/>
              <a:defRPr sz="3200" b="0" kern="1200" spc="250" normalizeH="0" baseline="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1005840" y="1920240"/>
            <a:ext cx="2834640" cy="1965960"/>
          </a:xfrm>
        </p:spPr>
        <p:txBody>
          <a:bodyPr/>
          <a:lstStyle>
            <a:lvl1pPr marL="0" indent="0">
              <a:lnSpc>
                <a:spcPct val="15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eaLnBrk="1" latinLnBrk="0" hangingPunct="1"/>
            <a:fld id="{48D92626-37D2-4832-BF7A-BC283494A20D}" type="datetimeFigureOut">
              <a:rPr lang="en-US" smtClean="0"/>
              <a:pPr algn="l" eaLnBrk="1" latinLnBrk="0" hangingPunct="1"/>
              <a:t>8/26/2012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
        <p:nvSpPr>
          <p:cNvPr id="3" name="Picture Placeholder 2"/>
          <p:cNvSpPr>
            <a:spLocks noGrp="1"/>
          </p:cNvSpPr>
          <p:nvPr>
            <p:ph type="pic" idx="1"/>
          </p:nvPr>
        </p:nvSpPr>
        <p:spPr>
          <a:xfrm>
            <a:off x="4582308" y="413004"/>
            <a:ext cx="3749040" cy="5422392"/>
          </a:xfrm>
          <a:ln w="38100">
            <a:noFill/>
          </a:ln>
          <a:effectLst>
            <a:innerShdw blurRad="381000">
              <a:schemeClr val="bg2">
                <a:lumMod val="75000"/>
              </a:schemeClr>
            </a:inn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grpSp>
        <p:nvGrpSpPr>
          <p:cNvPr id="8" name="Group 7"/>
          <p:cNvGrpSpPr/>
          <p:nvPr/>
        </p:nvGrpSpPr>
        <p:grpSpPr>
          <a:xfrm>
            <a:off x="4468905" y="304800"/>
            <a:ext cx="3975847" cy="5638800"/>
            <a:chOff x="0" y="0"/>
            <a:chExt cx="9144000" cy="6858000"/>
          </a:xfrm>
        </p:grpSpPr>
        <p:sp>
          <p:nvSpPr>
            <p:cNvPr id="9" name="Rectangle 8"/>
            <p:cNvSpPr/>
            <p:nvPr/>
          </p:nvSpPr>
          <p:spPr>
            <a:xfrm>
              <a:off x="0" y="0"/>
              <a:ext cx="9144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6710082"/>
              <a:ext cx="9144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rot="16200000" flipV="1">
              <a:off x="5641041" y="3355041"/>
              <a:ext cx="6858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rot="5400000" flipH="1" flipV="1">
              <a:off x="-3355041" y="3355041"/>
              <a:ext cx="6858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040" y="228600"/>
            <a:ext cx="8503920" cy="1143000"/>
          </a:xfrm>
          <a:prstGeom prst="rect">
            <a:avLst/>
          </a:prstGeom>
        </p:spPr>
        <p:txBody>
          <a:bodyPr vert="horz" lIns="91440" tIns="45720" rIns="91440" bIns="45720" rtlCol="0" anchor="t" anchorCtr="0">
            <a:noAutofit/>
            <a:scene3d>
              <a:camera prst="orthographicFront"/>
              <a:lightRig rig="balanced" dir="t"/>
            </a:scene3d>
            <a:sp3d>
              <a:extrusionClr>
                <a:schemeClr val="tx1">
                  <a:lumMod val="75000"/>
                </a:schemeClr>
              </a:extrusionClr>
            </a:sp3d>
          </a:bodyPr>
          <a:lstStyle/>
          <a:p>
            <a:r>
              <a:rPr lang="en-US" smtClean="0"/>
              <a:t>Click to edit Master title style</a:t>
            </a:r>
            <a:endParaRPr/>
          </a:p>
        </p:txBody>
      </p:sp>
      <p:sp>
        <p:nvSpPr>
          <p:cNvPr id="3" name="Text Placeholder 2"/>
          <p:cNvSpPr>
            <a:spLocks noGrp="1"/>
          </p:cNvSpPr>
          <p:nvPr>
            <p:ph type="body" idx="1"/>
          </p:nvPr>
        </p:nvSpPr>
        <p:spPr>
          <a:xfrm>
            <a:off x="990600" y="1905001"/>
            <a:ext cx="7315200" cy="3962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544235"/>
            <a:ext cx="2133600" cy="244475"/>
          </a:xfrm>
          <a:prstGeom prst="rect">
            <a:avLst/>
          </a:prstGeom>
        </p:spPr>
        <p:txBody>
          <a:bodyPr vert="horz" lIns="91440" tIns="45720" rIns="91440" bIns="45720" rtlCol="0" anchor="ctr"/>
          <a:lstStyle>
            <a:lvl1pPr algn="l">
              <a:defRPr sz="1400">
                <a:solidFill>
                  <a:schemeClr val="tx1">
                    <a:tint val="75000"/>
                  </a:schemeClr>
                </a:solidFill>
                <a:latin typeface="+mj-lt"/>
              </a:defRPr>
            </a:lvl1pPr>
          </a:lstStyle>
          <a:p>
            <a:pPr algn="l" eaLnBrk="1" latinLnBrk="0" hangingPunct="1"/>
            <a:fld id="{48D92626-37D2-4832-BF7A-BC283494A20D}" type="datetimeFigureOut">
              <a:rPr lang="en-US" smtClean="0"/>
              <a:pPr algn="l" eaLnBrk="1" latinLnBrk="0" hangingPunct="1"/>
              <a:t>8/26/2012</a:t>
            </a:fld>
            <a:endParaRPr lang="en-US" sz="1300" dirty="0">
              <a:solidFill>
                <a:schemeClr val="bg2">
                  <a:tint val="60000"/>
                  <a:satMod val="155000"/>
                </a:schemeClr>
              </a:solidFill>
            </a:endParaRPr>
          </a:p>
        </p:txBody>
      </p:sp>
      <p:sp>
        <p:nvSpPr>
          <p:cNvPr id="5" name="Footer Placeholder 4"/>
          <p:cNvSpPr>
            <a:spLocks noGrp="1"/>
          </p:cNvSpPr>
          <p:nvPr>
            <p:ph type="ftr" sz="quarter" idx="3"/>
          </p:nvPr>
        </p:nvSpPr>
        <p:spPr>
          <a:xfrm>
            <a:off x="3124200" y="6544235"/>
            <a:ext cx="2895600" cy="244475"/>
          </a:xfrm>
          <a:prstGeom prst="rect">
            <a:avLst/>
          </a:prstGeom>
        </p:spPr>
        <p:txBody>
          <a:bodyPr vert="horz" lIns="91440" tIns="45720" rIns="91440" bIns="45720" rtlCol="0" anchor="ctr"/>
          <a:lstStyle>
            <a:lvl1pPr algn="ctr">
              <a:defRPr sz="1400">
                <a:solidFill>
                  <a:schemeClr val="tx1">
                    <a:tint val="75000"/>
                  </a:schemeClr>
                </a:solidFill>
                <a:effectLst>
                  <a:outerShdw blurRad="63500" sx="102000" sy="102000" algn="ctr" rotWithShape="0">
                    <a:prstClr val="black">
                      <a:alpha val="40000"/>
                    </a:prstClr>
                  </a:outerShdw>
                </a:effectLst>
                <a:latin typeface="+mj-lt"/>
              </a:defRPr>
            </a:lvl1pPr>
          </a:lstStyle>
          <a:p>
            <a:pPr algn="r" eaLnBrk="1" latinLnBrk="0" hangingPunct="1"/>
            <a:endParaRPr kumimoji="0" lang="en-US" sz="1300" dirty="0">
              <a:solidFill>
                <a:schemeClr val="bg2">
                  <a:tint val="60000"/>
                  <a:satMod val="155000"/>
                </a:schemeClr>
              </a:solidFill>
            </a:endParaRPr>
          </a:p>
        </p:txBody>
      </p:sp>
      <p:sp>
        <p:nvSpPr>
          <p:cNvPr id="6" name="Slide Number Placeholder 5"/>
          <p:cNvSpPr>
            <a:spLocks noGrp="1"/>
          </p:cNvSpPr>
          <p:nvPr>
            <p:ph type="sldNum" sz="quarter" idx="4"/>
          </p:nvPr>
        </p:nvSpPr>
        <p:spPr>
          <a:xfrm>
            <a:off x="6553200" y="6544235"/>
            <a:ext cx="2133600" cy="244475"/>
          </a:xfrm>
          <a:prstGeom prst="rect">
            <a:avLst/>
          </a:prstGeom>
        </p:spPr>
        <p:txBody>
          <a:bodyPr vert="horz" lIns="91440" tIns="45720" rIns="91440" bIns="45720" rtlCol="0" anchor="ctr"/>
          <a:lstStyle>
            <a:lvl1pPr algn="r">
              <a:defRPr sz="1400">
                <a:solidFill>
                  <a:schemeClr val="tx1">
                    <a:tint val="75000"/>
                  </a:schemeClr>
                </a:solidFill>
                <a:latin typeface="+mj-lt"/>
              </a:defRPr>
            </a:lvl1pPr>
          </a:lstStyle>
          <a:p>
            <a:pPr algn="r" eaLnBrk="1" latinLnBrk="0" hangingPunct="1"/>
            <a:fld id="{8C592886-E571-45D5-8B56-343DC94F8FA6}" type="slidenum">
              <a:rPr kumimoji="0" lang="en-US" smtClean="0"/>
              <a:pPr algn="r" eaLnBrk="1" latinLnBrk="0" hangingPunct="1"/>
              <a:t>‹#›</a:t>
            </a:fld>
            <a:endParaRPr kumimoji="0" lang="en-US" sz="1600" b="1" dirty="0">
              <a:solidFill>
                <a:schemeClr val="tx2">
                  <a:shade val="90000"/>
                </a:schemeClr>
              </a:solidFill>
              <a:effectLst/>
            </a:endParaRPr>
          </a:p>
        </p:txBody>
      </p:sp>
      <p:grpSp>
        <p:nvGrpSpPr>
          <p:cNvPr id="7" name="Group 12"/>
          <p:cNvGrpSpPr/>
          <p:nvPr/>
        </p:nvGrpSpPr>
        <p:grpSpPr>
          <a:xfrm>
            <a:off x="0" y="0"/>
            <a:ext cx="9144000" cy="6858000"/>
            <a:chOff x="0" y="0"/>
            <a:chExt cx="9144000" cy="6858000"/>
          </a:xfrm>
        </p:grpSpPr>
        <p:sp>
          <p:nvSpPr>
            <p:cNvPr id="9" name="Rectangle 8"/>
            <p:cNvSpPr/>
            <p:nvPr/>
          </p:nvSpPr>
          <p:spPr>
            <a:xfrm>
              <a:off x="0" y="0"/>
              <a:ext cx="9144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6710082"/>
              <a:ext cx="9144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rot="16200000" flipV="1">
              <a:off x="5641041" y="3355041"/>
              <a:ext cx="6858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rot="5400000" flipH="1" flipV="1">
              <a:off x="-3355041" y="3355041"/>
              <a:ext cx="6858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 bg1="dk1" tx1="lt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08" r:id="rId13"/>
  </p:sldLayoutIdLst>
  <p:txStyles>
    <p:titleStyle>
      <a:lvl1pPr algn="l" defTabSz="914400" rtl="0" eaLnBrk="1" latinLnBrk="0" hangingPunct="1">
        <a:spcBef>
          <a:spcPct val="0"/>
        </a:spcBef>
        <a:buNone/>
        <a:defRPr sz="4000" b="0" kern="1200" spc="250" normalizeH="0" baseline="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latin typeface="+mj-lt"/>
          <a:ea typeface="+mj-ea"/>
          <a:cs typeface="+mj-cs"/>
        </a:defRPr>
      </a:lvl1pPr>
    </p:titleStyle>
    <p:bodyStyle>
      <a:lvl1pPr marL="228600" indent="-228600" algn="l" defTabSz="914400" rtl="0" eaLnBrk="1" latinLnBrk="0" hangingPunct="1">
        <a:spcBef>
          <a:spcPts val="1200"/>
        </a:spcBef>
        <a:buFont typeface="Wingdings" pitchFamily="2" charset="2"/>
        <a:buChar char=""/>
        <a:defRPr sz="20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j-lt"/>
          <a:ea typeface="+mn-ea"/>
          <a:cs typeface="+mn-cs"/>
        </a:defRPr>
      </a:lvl1pPr>
      <a:lvl2pPr marL="685800" indent="-228600" algn="l" defTabSz="914400" rtl="0" eaLnBrk="1" latinLnBrk="0" hangingPunct="1">
        <a:spcBef>
          <a:spcPts val="1200"/>
        </a:spcBef>
        <a:buClr>
          <a:schemeClr val="tx1">
            <a:lumMod val="75000"/>
          </a:schemeClr>
        </a:buClr>
        <a:buFont typeface="Wingdings" pitchFamily="2" charset="2"/>
        <a:buChar char=""/>
        <a:defRPr sz="18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j-lt"/>
          <a:ea typeface="+mn-ea"/>
          <a:cs typeface="+mn-cs"/>
        </a:defRPr>
      </a:lvl2pPr>
      <a:lvl3pPr marL="11430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j-lt"/>
          <a:ea typeface="+mn-ea"/>
          <a:cs typeface="+mn-cs"/>
        </a:defRPr>
      </a:lvl3pPr>
      <a:lvl4pPr marL="16002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j-lt"/>
          <a:ea typeface="+mn-ea"/>
          <a:cs typeface="+mn-cs"/>
        </a:defRPr>
      </a:lvl4pPr>
      <a:lvl5pPr marL="20574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j-lt"/>
          <a:ea typeface="+mn-ea"/>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5400" dirty="0" err="1" smtClean="0"/>
              <a:t>ShapeWorks</a:t>
            </a:r>
            <a:endParaRPr lang="en-US" sz="5400" dirty="0"/>
          </a:p>
        </p:txBody>
      </p:sp>
      <p:sp>
        <p:nvSpPr>
          <p:cNvPr id="5" name="Subtitle 4"/>
          <p:cNvSpPr>
            <a:spLocks noGrp="1"/>
          </p:cNvSpPr>
          <p:nvPr>
            <p:ph type="subTitle" idx="1"/>
          </p:nvPr>
        </p:nvSpPr>
        <p:spPr/>
        <p:txBody>
          <a:bodyPr>
            <a:normAutofit/>
          </a:bodyPr>
          <a:lstStyle/>
          <a:p>
            <a:r>
              <a:rPr lang="en-US" sz="1600" dirty="0" smtClean="0"/>
              <a:t>The tutorial</a:t>
            </a:r>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Work</a:t>
            </a:r>
            <a:r>
              <a:rPr lang="en-US" sz="4000" baseline="30000" dirty="0" smtClean="0"/>
              <a:t>†</a:t>
            </a:r>
            <a:endParaRPr lang="en-US" baseline="30000" dirty="0"/>
          </a:p>
        </p:txBody>
      </p:sp>
      <p:sp>
        <p:nvSpPr>
          <p:cNvPr id="3" name="Text Placeholder 2"/>
          <p:cNvSpPr>
            <a:spLocks noGrp="1"/>
          </p:cNvSpPr>
          <p:nvPr>
            <p:ph type="body" idx="1"/>
          </p:nvPr>
        </p:nvSpPr>
        <p:spPr/>
        <p:txBody>
          <a:bodyPr/>
          <a:lstStyle/>
          <a:p>
            <a:endParaRPr lang="en-US" dirty="0"/>
          </a:p>
        </p:txBody>
      </p:sp>
      <p:sp>
        <p:nvSpPr>
          <p:cNvPr id="4" name="TextBox 3"/>
          <p:cNvSpPr txBox="1"/>
          <p:nvPr/>
        </p:nvSpPr>
        <p:spPr>
          <a:xfrm>
            <a:off x="0" y="6611779"/>
            <a:ext cx="9144000" cy="246221"/>
          </a:xfrm>
          <a:prstGeom prst="rect">
            <a:avLst/>
          </a:prstGeom>
          <a:noFill/>
        </p:spPr>
        <p:txBody>
          <a:bodyPr wrap="square" rtlCol="0">
            <a:spAutoFit/>
          </a:bodyPr>
          <a:lstStyle/>
          <a:p>
            <a:pPr algn="r"/>
            <a:r>
              <a:rPr lang="en-US" sz="1000" baseline="30000" dirty="0" smtClean="0">
                <a:latin typeface="+mj-lt"/>
              </a:rPr>
              <a:t>†</a:t>
            </a:r>
            <a:r>
              <a:rPr lang="en-US" sz="1000" dirty="0" smtClean="0">
                <a:latin typeface="+mj-lt"/>
              </a:rPr>
              <a:t>M </a:t>
            </a:r>
            <a:r>
              <a:rPr lang="en-US" sz="1000" dirty="0" err="1" smtClean="0">
                <a:latin typeface="+mj-lt"/>
              </a:rPr>
              <a:t>Datar</a:t>
            </a:r>
            <a:r>
              <a:rPr lang="en-US" sz="1000" dirty="0" smtClean="0">
                <a:latin typeface="+mj-lt"/>
              </a:rPr>
              <a:t>, Y </a:t>
            </a:r>
            <a:r>
              <a:rPr lang="en-US" sz="1000" dirty="0" err="1" smtClean="0">
                <a:latin typeface="+mj-lt"/>
              </a:rPr>
              <a:t>Gur</a:t>
            </a:r>
            <a:r>
              <a:rPr lang="en-US" sz="1000" dirty="0" smtClean="0">
                <a:latin typeface="+mj-lt"/>
              </a:rPr>
              <a:t>, B </a:t>
            </a:r>
            <a:r>
              <a:rPr lang="en-US" sz="1000" dirty="0" err="1" smtClean="0">
                <a:latin typeface="+mj-lt"/>
              </a:rPr>
              <a:t>Paniagua</a:t>
            </a:r>
            <a:r>
              <a:rPr lang="en-US" sz="1000" dirty="0" smtClean="0">
                <a:latin typeface="+mj-lt"/>
              </a:rPr>
              <a:t>, MA </a:t>
            </a:r>
            <a:r>
              <a:rPr lang="en-US" sz="1000" dirty="0" err="1" smtClean="0">
                <a:latin typeface="+mj-lt"/>
              </a:rPr>
              <a:t>Styner</a:t>
            </a:r>
            <a:r>
              <a:rPr lang="en-US" sz="1000" dirty="0" smtClean="0">
                <a:latin typeface="+mj-lt"/>
              </a:rPr>
              <a:t>, RT Whitaker, “Geometric Correspondence for Ensembles of </a:t>
            </a:r>
            <a:r>
              <a:rPr lang="en-US" sz="1000" dirty="0" err="1" smtClean="0">
                <a:latin typeface="+mj-lt"/>
              </a:rPr>
              <a:t>Nonregular</a:t>
            </a:r>
            <a:r>
              <a:rPr lang="en-US" sz="1000" dirty="0" smtClean="0">
                <a:latin typeface="+mj-lt"/>
              </a:rPr>
              <a:t> Shapes,” MICCAI 2011</a:t>
            </a:r>
            <a:endParaRPr lang="en-US" sz="1000" dirty="0">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of </a:t>
            </a:r>
            <a:r>
              <a:rPr lang="en-US" dirty="0" err="1" smtClean="0"/>
              <a:t>Nonregular</a:t>
            </a:r>
            <a:r>
              <a:rPr lang="en-US" dirty="0" smtClean="0"/>
              <a:t> Shapes</a:t>
            </a:r>
            <a:endParaRPr lang="en-US" sz="5400" baseline="30000" dirty="0"/>
          </a:p>
        </p:txBody>
      </p:sp>
      <p:sp>
        <p:nvSpPr>
          <p:cNvPr id="3" name="Content Placeholder 2"/>
          <p:cNvSpPr>
            <a:spLocks noGrp="1"/>
          </p:cNvSpPr>
          <p:nvPr>
            <p:ph idx="1"/>
          </p:nvPr>
        </p:nvSpPr>
        <p:spPr>
          <a:xfrm>
            <a:off x="228600" y="3581400"/>
            <a:ext cx="8686800" cy="2819400"/>
          </a:xfrm>
        </p:spPr>
        <p:txBody>
          <a:bodyPr>
            <a:normAutofit fontScale="92500" lnSpcReduction="20000"/>
          </a:bodyPr>
          <a:lstStyle/>
          <a:p>
            <a:r>
              <a:rPr lang="en-US" sz="2200" dirty="0" smtClean="0"/>
              <a:t>Geodesic distances</a:t>
            </a:r>
          </a:p>
          <a:p>
            <a:pPr lvl="1"/>
            <a:r>
              <a:rPr lang="en-US" sz="1900" dirty="0" smtClean="0"/>
              <a:t>computed using intermediate triangular meshes</a:t>
            </a:r>
          </a:p>
          <a:p>
            <a:pPr lvl="1"/>
            <a:r>
              <a:rPr lang="en-US" sz="1900" dirty="0" smtClean="0"/>
              <a:t>pre-computed between vertices [Fu, et. al</a:t>
            </a:r>
            <a:r>
              <a:rPr lang="en-US" sz="1700" baseline="30000" dirty="0" smtClean="0"/>
              <a:t>† </a:t>
            </a:r>
            <a:r>
              <a:rPr lang="en-US" sz="1700" dirty="0" smtClean="0"/>
              <a:t>]</a:t>
            </a:r>
          </a:p>
          <a:p>
            <a:pPr lvl="1"/>
            <a:r>
              <a:rPr lang="en-US" sz="1900" dirty="0" smtClean="0"/>
              <a:t>otherwise computed using two-layered </a:t>
            </a:r>
            <a:r>
              <a:rPr lang="en-US" sz="1900" dirty="0" err="1" smtClean="0"/>
              <a:t>Barycentric</a:t>
            </a:r>
            <a:r>
              <a:rPr lang="en-US" sz="1900" dirty="0" smtClean="0"/>
              <a:t> interpolation</a:t>
            </a:r>
          </a:p>
          <a:p>
            <a:pPr>
              <a:spcBef>
                <a:spcPts val="1800"/>
              </a:spcBef>
            </a:pPr>
            <a:r>
              <a:rPr lang="en-US" sz="2200" dirty="0" smtClean="0"/>
              <a:t>Surface normal entropy</a:t>
            </a:r>
          </a:p>
          <a:p>
            <a:pPr lvl="1"/>
            <a:r>
              <a:rPr lang="en-US" sz="1900" dirty="0" smtClean="0"/>
              <a:t>penalize divergence from “mean” in the space of surface </a:t>
            </a:r>
            <a:r>
              <a:rPr lang="en-US" sz="1900" dirty="0" err="1" smtClean="0"/>
              <a:t>normals</a:t>
            </a:r>
            <a:endParaRPr lang="en-US" sz="1900" dirty="0" smtClean="0"/>
          </a:p>
          <a:p>
            <a:pPr lvl="1"/>
            <a:r>
              <a:rPr lang="en-US" sz="1900" dirty="0" smtClean="0"/>
              <a:t>helps disambiguate correspondences near convoluted features</a:t>
            </a:r>
          </a:p>
          <a:p>
            <a:pPr>
              <a:spcBef>
                <a:spcPts val="600"/>
              </a:spcBef>
            </a:pPr>
            <a:endParaRPr lang="en-US" dirty="0" smtClean="0"/>
          </a:p>
          <a:p>
            <a:pPr>
              <a:spcBef>
                <a:spcPts val="600"/>
              </a:spcBef>
            </a:pPr>
            <a:endParaRPr lang="en-US" dirty="0"/>
          </a:p>
        </p:txBody>
      </p:sp>
      <p:pic>
        <p:nvPicPr>
          <p:cNvPr id="7" name="Picture 2" descr="C:\Users\manasi\Desktop\shape.png"/>
          <p:cNvPicPr>
            <a:picLocks noChangeAspect="1" noChangeArrowheads="1"/>
          </p:cNvPicPr>
          <p:nvPr/>
        </p:nvPicPr>
        <p:blipFill>
          <a:blip r:embed="rId2" cstate="print"/>
          <a:srcRect t="2589"/>
          <a:stretch>
            <a:fillRect/>
          </a:stretch>
        </p:blipFill>
        <p:spPr bwMode="auto">
          <a:xfrm>
            <a:off x="2324100" y="990600"/>
            <a:ext cx="4572000" cy="1887776"/>
          </a:xfrm>
          <a:prstGeom prst="rect">
            <a:avLst/>
          </a:prstGeom>
          <a:noFill/>
          <a:ln w="9525">
            <a:noFill/>
            <a:miter lim="800000"/>
            <a:headEnd/>
            <a:tailEnd/>
          </a:ln>
        </p:spPr>
      </p:pic>
      <p:sp>
        <p:nvSpPr>
          <p:cNvPr id="5" name="TextBox 4"/>
          <p:cNvSpPr txBox="1"/>
          <p:nvPr/>
        </p:nvSpPr>
        <p:spPr>
          <a:xfrm>
            <a:off x="457200" y="2882285"/>
            <a:ext cx="8305800" cy="579646"/>
          </a:xfrm>
          <a:prstGeom prst="rect">
            <a:avLst/>
          </a:prstGeom>
          <a:noFill/>
        </p:spPr>
        <p:txBody>
          <a:bodyPr wrap="square" rtlCol="0">
            <a:spAutoFit/>
          </a:bodyPr>
          <a:lstStyle/>
          <a:p>
            <a:pPr algn="just"/>
            <a:r>
              <a:rPr lang="en-US" sz="1000" dirty="0" smtClean="0"/>
              <a:t>          		               </a:t>
            </a:r>
            <a:r>
              <a:rPr lang="en-US" sz="1000" dirty="0" smtClean="0">
                <a:latin typeface="+mj-lt"/>
              </a:rPr>
              <a:t>(a)                                                     (b)                                                       (c)</a:t>
            </a:r>
          </a:p>
          <a:p>
            <a:pPr algn="ctr">
              <a:spcBef>
                <a:spcPts val="200"/>
              </a:spcBef>
            </a:pPr>
            <a:r>
              <a:rPr lang="en-US" sz="1000" dirty="0" smtClean="0">
                <a:latin typeface="+mj-lt"/>
              </a:rPr>
              <a:t>Fig:  Incorrect correspondences near sharp features when (a) points with different tangent spaces interact, (b) nearby points sampling different parts of the surface interact, (c) optimization is based only on point positions on different shapes</a:t>
            </a:r>
            <a:endParaRPr lang="en-US" sz="1050" dirty="0">
              <a:latin typeface="+mj-lt"/>
            </a:endParaRPr>
          </a:p>
        </p:txBody>
      </p:sp>
      <p:sp>
        <p:nvSpPr>
          <p:cNvPr id="9" name="TextBox 8"/>
          <p:cNvSpPr txBox="1"/>
          <p:nvPr/>
        </p:nvSpPr>
        <p:spPr>
          <a:xfrm>
            <a:off x="0" y="6611779"/>
            <a:ext cx="9144000" cy="246221"/>
          </a:xfrm>
          <a:prstGeom prst="rect">
            <a:avLst/>
          </a:prstGeom>
          <a:noFill/>
        </p:spPr>
        <p:txBody>
          <a:bodyPr wrap="square" rtlCol="0">
            <a:spAutoFit/>
          </a:bodyPr>
          <a:lstStyle/>
          <a:p>
            <a:pPr algn="r"/>
            <a:r>
              <a:rPr lang="en-US" sz="1000" baseline="30000" dirty="0" smtClean="0">
                <a:latin typeface="+mj-lt"/>
              </a:rPr>
              <a:t>† </a:t>
            </a:r>
            <a:r>
              <a:rPr lang="en-US" sz="1000" dirty="0" smtClean="0">
                <a:latin typeface="+mj-lt"/>
              </a:rPr>
              <a:t>Fu, Z., Kirby, M., Whitaker, R.: A fast iterative method for solving the </a:t>
            </a:r>
            <a:r>
              <a:rPr lang="en-US" sz="1000" dirty="0" err="1" smtClean="0">
                <a:latin typeface="+mj-lt"/>
              </a:rPr>
              <a:t>eikonal</a:t>
            </a:r>
            <a:r>
              <a:rPr lang="en-US" sz="1000" dirty="0" smtClean="0">
                <a:latin typeface="+mj-lt"/>
              </a:rPr>
              <a:t> equation on triangulated meshes. SIAM Journal on </a:t>
            </a:r>
            <a:r>
              <a:rPr lang="en-US" sz="1000" dirty="0" err="1" smtClean="0">
                <a:latin typeface="+mj-lt"/>
              </a:rPr>
              <a:t>Scientic</a:t>
            </a:r>
            <a:r>
              <a:rPr lang="en-US" sz="1000" dirty="0" smtClean="0">
                <a:latin typeface="+mj-lt"/>
              </a:rPr>
              <a:t> Computing (2011) To appear</a:t>
            </a:r>
            <a:endParaRPr lang="en-US" sz="1000" dirty="0">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Group Comparison: LV wall</a:t>
            </a:r>
            <a:r>
              <a:rPr lang="en-US" sz="3100" baseline="30000" dirty="0" smtClean="0"/>
              <a:t>†</a:t>
            </a:r>
            <a:r>
              <a:rPr lang="en-US" baseline="30000" dirty="0" smtClean="0"/>
              <a:t> </a:t>
            </a:r>
            <a:r>
              <a:rPr lang="en-US" dirty="0" smtClean="0"/>
              <a:t/>
            </a:r>
            <a:br>
              <a:rPr lang="en-US" dirty="0" smtClean="0"/>
            </a:br>
            <a:r>
              <a:rPr lang="en-US" sz="1800" dirty="0" smtClean="0"/>
              <a:t>Dr. </a:t>
            </a:r>
            <a:r>
              <a:rPr lang="en-US" sz="1800" dirty="0" err="1" smtClean="0"/>
              <a:t>Raimond</a:t>
            </a:r>
            <a:r>
              <a:rPr lang="en-US" sz="1800" dirty="0" smtClean="0"/>
              <a:t> Winslow</a:t>
            </a:r>
            <a:br>
              <a:rPr lang="en-US" sz="1800" dirty="0" smtClean="0"/>
            </a:br>
            <a:r>
              <a:rPr lang="en-US" sz="1300" dirty="0" smtClean="0"/>
              <a:t>Institute for Computational Medicine, The Johns Hopkins University</a:t>
            </a:r>
            <a:endParaRPr lang="en-US" sz="2000" dirty="0"/>
          </a:p>
        </p:txBody>
      </p:sp>
      <p:sp>
        <p:nvSpPr>
          <p:cNvPr id="3" name="Content Placeholder 2"/>
          <p:cNvSpPr>
            <a:spLocks noGrp="1"/>
          </p:cNvSpPr>
          <p:nvPr>
            <p:ph idx="1"/>
          </p:nvPr>
        </p:nvSpPr>
        <p:spPr>
          <a:xfrm>
            <a:off x="457200" y="4724399"/>
            <a:ext cx="8229600" cy="2057401"/>
          </a:xfrm>
        </p:spPr>
        <p:txBody>
          <a:bodyPr>
            <a:normAutofit/>
          </a:bodyPr>
          <a:lstStyle/>
          <a:p>
            <a:pPr>
              <a:spcBef>
                <a:spcPts val="600"/>
              </a:spcBef>
            </a:pPr>
            <a:r>
              <a:rPr lang="en-US" dirty="0" smtClean="0"/>
              <a:t>Study shape differences between normal and ischemic LV wall segmented at end diastole (ED)</a:t>
            </a:r>
          </a:p>
          <a:p>
            <a:pPr>
              <a:spcBef>
                <a:spcPts val="600"/>
              </a:spcBef>
            </a:pPr>
            <a:r>
              <a:rPr lang="en-US" dirty="0" smtClean="0"/>
              <a:t>Results</a:t>
            </a:r>
          </a:p>
          <a:p>
            <a:pPr lvl="1">
              <a:spcBef>
                <a:spcPts val="600"/>
              </a:spcBef>
            </a:pPr>
            <a:r>
              <a:rPr lang="en-US" dirty="0" smtClean="0"/>
              <a:t>Group mean differences significant with </a:t>
            </a:r>
            <a:r>
              <a:rPr lang="en-US" i="1" dirty="0" smtClean="0"/>
              <a:t>p-value</a:t>
            </a:r>
            <a:r>
              <a:rPr lang="en-US" dirty="0" smtClean="0"/>
              <a:t> &lt; 0.01</a:t>
            </a:r>
          </a:p>
          <a:p>
            <a:pPr lvl="1">
              <a:spcBef>
                <a:spcPts val="600"/>
              </a:spcBef>
            </a:pPr>
            <a:r>
              <a:rPr lang="en-US" dirty="0" smtClean="0"/>
              <a:t>Shape changes spatially consistent with previously published results</a:t>
            </a:r>
            <a:endParaRPr lang="en-US" dirty="0"/>
          </a:p>
        </p:txBody>
      </p:sp>
      <p:pic>
        <p:nvPicPr>
          <p:cNvPr id="7" name="Picture 6" descr="C:\work\documentation\GeodesicMICCAI2011\poster\figures\realResults.png"/>
          <p:cNvPicPr>
            <a:picLocks noChangeAspect="1" noChangeArrowheads="1"/>
          </p:cNvPicPr>
          <p:nvPr/>
        </p:nvPicPr>
        <p:blipFill>
          <a:blip r:embed="rId3" cstate="print"/>
          <a:srcRect/>
          <a:stretch>
            <a:fillRect/>
          </a:stretch>
        </p:blipFill>
        <p:spPr bwMode="auto">
          <a:xfrm>
            <a:off x="1671482" y="1301730"/>
            <a:ext cx="5724836" cy="2889270"/>
          </a:xfrm>
          <a:prstGeom prst="rect">
            <a:avLst/>
          </a:prstGeom>
          <a:noFill/>
          <a:ln w="9525">
            <a:noFill/>
            <a:miter lim="800000"/>
            <a:headEnd/>
            <a:tailEnd/>
          </a:ln>
        </p:spPr>
      </p:pic>
      <p:sp>
        <p:nvSpPr>
          <p:cNvPr id="8" name="TextBox 7"/>
          <p:cNvSpPr txBox="1"/>
          <p:nvPr/>
        </p:nvSpPr>
        <p:spPr bwMode="auto">
          <a:xfrm>
            <a:off x="1219200" y="4160887"/>
            <a:ext cx="6629400" cy="487313"/>
          </a:xfrm>
          <a:prstGeom prst="rect">
            <a:avLst/>
          </a:prstGeom>
          <a:noFill/>
        </p:spPr>
        <p:txBody>
          <a:bodyPr wrap="square">
            <a:spAutoFit/>
          </a:bodyPr>
          <a:lstStyle/>
          <a:p>
            <a:pPr algn="ctr">
              <a:spcBef>
                <a:spcPts val="200"/>
              </a:spcBef>
              <a:defRPr/>
            </a:pPr>
            <a:r>
              <a:rPr lang="en-US" sz="1200" dirty="0" smtClean="0">
                <a:latin typeface="+mj-lt"/>
              </a:rPr>
              <a:t>Mean differences </a:t>
            </a:r>
            <a:r>
              <a:rPr lang="en-US" sz="1200" dirty="0">
                <a:latin typeface="+mj-lt"/>
              </a:rPr>
              <a:t>between normal and ischemic groups (</a:t>
            </a:r>
            <a:r>
              <a:rPr lang="en-US" sz="1200" dirty="0" smtClean="0">
                <a:latin typeface="+mj-lt"/>
              </a:rPr>
              <a:t>blue =&gt; expansion, yellow =&gt; contraction)</a:t>
            </a:r>
          </a:p>
          <a:p>
            <a:pPr algn="ctr">
              <a:spcBef>
                <a:spcPts val="200"/>
              </a:spcBef>
              <a:defRPr/>
            </a:pPr>
            <a:r>
              <a:rPr lang="en-US" sz="1200" dirty="0" smtClean="0">
                <a:latin typeface="+mj-lt"/>
              </a:rPr>
              <a:t>Top: PBM</a:t>
            </a:r>
            <a:r>
              <a:rPr lang="en-US" sz="1200" baseline="30000" dirty="0" smtClean="0">
                <a:latin typeface="+mj-lt"/>
              </a:rPr>
              <a:t>*</a:t>
            </a:r>
            <a:r>
              <a:rPr lang="en-US" sz="1200" dirty="0" smtClean="0">
                <a:latin typeface="+mj-lt"/>
              </a:rPr>
              <a:t>, Bottom: proposed method</a:t>
            </a:r>
            <a:endParaRPr lang="en-US" sz="1200" dirty="0">
              <a:latin typeface="+mj-lt"/>
            </a:endParaRPr>
          </a:p>
        </p:txBody>
      </p:sp>
      <p:sp>
        <p:nvSpPr>
          <p:cNvPr id="6" name="TextBox 5"/>
          <p:cNvSpPr txBox="1"/>
          <p:nvPr/>
        </p:nvSpPr>
        <p:spPr>
          <a:xfrm>
            <a:off x="0" y="6611779"/>
            <a:ext cx="9144000" cy="246221"/>
          </a:xfrm>
          <a:prstGeom prst="rect">
            <a:avLst/>
          </a:prstGeom>
          <a:noFill/>
        </p:spPr>
        <p:txBody>
          <a:bodyPr wrap="square" rtlCol="0">
            <a:spAutoFit/>
          </a:bodyPr>
          <a:lstStyle/>
          <a:p>
            <a:pPr algn="r"/>
            <a:r>
              <a:rPr lang="en-US" sz="1000" baseline="30000" dirty="0" smtClean="0">
                <a:latin typeface="+mj-lt"/>
              </a:rPr>
              <a:t>†</a:t>
            </a:r>
            <a:r>
              <a:rPr lang="en-US" sz="1000" dirty="0" smtClean="0">
                <a:latin typeface="+mj-lt"/>
              </a:rPr>
              <a:t>M </a:t>
            </a:r>
            <a:r>
              <a:rPr lang="en-US" sz="1000" dirty="0" err="1" smtClean="0">
                <a:latin typeface="+mj-lt"/>
              </a:rPr>
              <a:t>Datar</a:t>
            </a:r>
            <a:r>
              <a:rPr lang="en-US" sz="1000" dirty="0" smtClean="0">
                <a:latin typeface="+mj-lt"/>
              </a:rPr>
              <a:t>, Y </a:t>
            </a:r>
            <a:r>
              <a:rPr lang="en-US" sz="1000" dirty="0" err="1" smtClean="0">
                <a:latin typeface="+mj-lt"/>
              </a:rPr>
              <a:t>Gur</a:t>
            </a:r>
            <a:r>
              <a:rPr lang="en-US" sz="1000" dirty="0" smtClean="0">
                <a:latin typeface="+mj-lt"/>
              </a:rPr>
              <a:t>, B </a:t>
            </a:r>
            <a:r>
              <a:rPr lang="en-US" sz="1000" dirty="0" err="1" smtClean="0">
                <a:latin typeface="+mj-lt"/>
              </a:rPr>
              <a:t>Paniagua</a:t>
            </a:r>
            <a:r>
              <a:rPr lang="en-US" sz="1000" dirty="0" smtClean="0">
                <a:latin typeface="+mj-lt"/>
              </a:rPr>
              <a:t>, MA </a:t>
            </a:r>
            <a:r>
              <a:rPr lang="en-US" sz="1000" dirty="0" err="1" smtClean="0">
                <a:latin typeface="+mj-lt"/>
              </a:rPr>
              <a:t>Styner</a:t>
            </a:r>
            <a:r>
              <a:rPr lang="en-US" sz="1000" dirty="0" smtClean="0">
                <a:latin typeface="+mj-lt"/>
              </a:rPr>
              <a:t>, RT Whitaker, “Geometric Correspondence for Ensembles of </a:t>
            </a:r>
            <a:r>
              <a:rPr lang="en-US" sz="1000" dirty="0" err="1" smtClean="0">
                <a:latin typeface="+mj-lt"/>
              </a:rPr>
              <a:t>Nonregular</a:t>
            </a:r>
            <a:r>
              <a:rPr lang="en-US" sz="1000" dirty="0" smtClean="0">
                <a:latin typeface="+mj-lt"/>
              </a:rPr>
              <a:t> Shapes,” MICCAI 2011</a:t>
            </a:r>
            <a:endParaRPr lang="en-US" sz="1000" dirty="0">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8"/>
          <p:cNvGrpSpPr/>
          <p:nvPr/>
        </p:nvGrpSpPr>
        <p:grpSpPr>
          <a:xfrm>
            <a:off x="5212564" y="2740481"/>
            <a:ext cx="1700852" cy="391443"/>
            <a:chOff x="5212564" y="2740481"/>
            <a:chExt cx="1700852" cy="391443"/>
          </a:xfrm>
        </p:grpSpPr>
        <p:pic>
          <p:nvPicPr>
            <p:cNvPr id="6146" name="Picture 2" descr="E:\documentation\EABUpdates2012\images\GrowthModelEqn.png"/>
            <p:cNvPicPr>
              <a:picLocks noChangeAspect="1" noChangeArrowheads="1"/>
            </p:cNvPicPr>
            <p:nvPr/>
          </p:nvPicPr>
          <p:blipFill>
            <a:blip r:embed="rId3" cstate="print"/>
            <a:srcRect/>
            <a:stretch>
              <a:fillRect/>
            </a:stretch>
          </p:blipFill>
          <p:spPr bwMode="auto">
            <a:xfrm>
              <a:off x="5212564" y="2743200"/>
              <a:ext cx="1490110" cy="388724"/>
            </a:xfrm>
            <a:prstGeom prst="rect">
              <a:avLst/>
            </a:prstGeom>
            <a:noFill/>
          </p:spPr>
        </p:pic>
        <p:sp>
          <p:nvSpPr>
            <p:cNvPr id="68" name="Rectangle 67"/>
            <p:cNvSpPr/>
            <p:nvPr/>
          </p:nvSpPr>
          <p:spPr>
            <a:xfrm>
              <a:off x="6629364" y="2740481"/>
              <a:ext cx="284052" cy="276999"/>
            </a:xfrm>
            <a:prstGeom prst="rect">
              <a:avLst/>
            </a:prstGeom>
          </p:spPr>
          <p:txBody>
            <a:bodyPr wrap="square">
              <a:spAutoFit/>
            </a:bodyPr>
            <a:lstStyle/>
            <a:p>
              <a:r>
                <a:rPr lang="en-US" baseline="30000" dirty="0" smtClean="0"/>
                <a:t>*</a:t>
              </a:r>
              <a:endParaRPr lang="en-US" baseline="30000" dirty="0"/>
            </a:p>
          </p:txBody>
        </p:sp>
      </p:grpSp>
      <p:sp>
        <p:nvSpPr>
          <p:cNvPr id="2" name="Title 1"/>
          <p:cNvSpPr>
            <a:spLocks noGrp="1"/>
          </p:cNvSpPr>
          <p:nvPr>
            <p:ph type="title"/>
          </p:nvPr>
        </p:nvSpPr>
        <p:spPr/>
        <p:txBody>
          <a:bodyPr/>
          <a:lstStyle/>
          <a:p>
            <a:r>
              <a:rPr lang="en-US" dirty="0" smtClean="0"/>
              <a:t>Nonlinear Growth Model</a:t>
            </a:r>
            <a:endParaRPr lang="en-US" sz="5400" dirty="0"/>
          </a:p>
        </p:txBody>
      </p:sp>
      <p:grpSp>
        <p:nvGrpSpPr>
          <p:cNvPr id="4" name="Group 11"/>
          <p:cNvGrpSpPr/>
          <p:nvPr/>
        </p:nvGrpSpPr>
        <p:grpSpPr>
          <a:xfrm>
            <a:off x="252921" y="1606216"/>
            <a:ext cx="2336368" cy="1736534"/>
            <a:chOff x="1023777" y="1214673"/>
            <a:chExt cx="3636358" cy="2664578"/>
          </a:xfrm>
        </p:grpSpPr>
        <p:pic>
          <p:nvPicPr>
            <p:cNvPr id="6" name="Picture 5"/>
            <p:cNvPicPr>
              <a:picLocks noChangeAspect="1" noChangeArrowheads="1"/>
            </p:cNvPicPr>
            <p:nvPr/>
          </p:nvPicPr>
          <p:blipFill>
            <a:blip r:embed="rId4" cstate="print">
              <a:lum bright="10000" contrast="-10000"/>
            </a:blip>
            <a:srcRect/>
            <a:stretch>
              <a:fillRect/>
            </a:stretch>
          </p:blipFill>
          <p:spPr bwMode="auto">
            <a:xfrm>
              <a:off x="1023777" y="1214673"/>
              <a:ext cx="3636358" cy="2663488"/>
            </a:xfrm>
            <a:prstGeom prst="rect">
              <a:avLst/>
            </a:prstGeom>
            <a:noFill/>
            <a:ln w="9525">
              <a:noFill/>
              <a:miter lim="800000"/>
              <a:headEnd/>
              <a:tailEnd/>
            </a:ln>
          </p:spPr>
        </p:pic>
        <p:grpSp>
          <p:nvGrpSpPr>
            <p:cNvPr id="5" name="Group 7"/>
            <p:cNvGrpSpPr/>
            <p:nvPr/>
          </p:nvGrpSpPr>
          <p:grpSpPr>
            <a:xfrm>
              <a:off x="3459295" y="2787266"/>
              <a:ext cx="1187167" cy="1091985"/>
              <a:chOff x="5144058" y="3004590"/>
              <a:chExt cx="1409142" cy="1219200"/>
            </a:xfrm>
          </p:grpSpPr>
          <p:sp>
            <p:nvSpPr>
              <p:cNvPr id="9" name="Rectangle 8"/>
              <p:cNvSpPr/>
              <p:nvPr/>
            </p:nvSpPr>
            <p:spPr>
              <a:xfrm>
                <a:off x="5144058" y="3009942"/>
                <a:ext cx="1409142" cy="1213848"/>
              </a:xfrm>
              <a:prstGeom prst="rect">
                <a:avLst/>
              </a:prstGeom>
              <a:solidFill>
                <a:srgbClr val="E6B9B8">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cxnSp>
            <p:nvCxnSpPr>
              <p:cNvPr id="10" name="Straight Connector 9"/>
              <p:cNvCxnSpPr/>
              <p:nvPr/>
            </p:nvCxnSpPr>
            <p:spPr>
              <a:xfrm rot="10800000" flipV="1">
                <a:off x="5181600" y="3004590"/>
                <a:ext cx="1371600" cy="118641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81600" y="3048000"/>
                <a:ext cx="1371600" cy="1175790"/>
              </a:xfrm>
              <a:prstGeom prst="line">
                <a:avLst/>
              </a:prstGeom>
              <a:ln w="15875"/>
            </p:spPr>
            <p:style>
              <a:lnRef idx="1">
                <a:schemeClr val="accent1"/>
              </a:lnRef>
              <a:fillRef idx="0">
                <a:schemeClr val="accent1"/>
              </a:fillRef>
              <a:effectRef idx="0">
                <a:schemeClr val="accent1"/>
              </a:effectRef>
              <a:fontRef idx="minor">
                <a:schemeClr val="tx1"/>
              </a:fontRef>
            </p:style>
          </p:cxnSp>
        </p:grpSp>
      </p:grpSp>
      <p:sp>
        <p:nvSpPr>
          <p:cNvPr id="15" name="TextBox 14"/>
          <p:cNvSpPr txBox="1"/>
          <p:nvPr/>
        </p:nvSpPr>
        <p:spPr>
          <a:xfrm>
            <a:off x="1529935" y="3328723"/>
            <a:ext cx="1397305" cy="430887"/>
          </a:xfrm>
          <a:prstGeom prst="rect">
            <a:avLst/>
          </a:prstGeom>
          <a:noFill/>
        </p:spPr>
        <p:txBody>
          <a:bodyPr wrap="square" rtlCol="0">
            <a:spAutoFit/>
          </a:bodyPr>
          <a:lstStyle/>
          <a:p>
            <a:pPr algn="ctr"/>
            <a:r>
              <a:rPr lang="en-US" sz="1100" dirty="0" smtClean="0">
                <a:latin typeface="+mj-lt"/>
              </a:rPr>
              <a:t>Estimate </a:t>
            </a:r>
            <a:r>
              <a:rPr lang="en-US" sz="1100" dirty="0" err="1" smtClean="0">
                <a:latin typeface="+mj-lt"/>
              </a:rPr>
              <a:t>Gompertz</a:t>
            </a:r>
            <a:r>
              <a:rPr lang="en-US" sz="1100" baseline="30000" dirty="0" smtClean="0">
                <a:latin typeface="+mj-lt"/>
              </a:rPr>
              <a:t>*</a:t>
            </a:r>
            <a:r>
              <a:rPr lang="en-US" sz="1100" dirty="0" smtClean="0">
                <a:latin typeface="+mj-lt"/>
              </a:rPr>
              <a:t> model parameters</a:t>
            </a:r>
            <a:endParaRPr lang="en-US" sz="1100" dirty="0">
              <a:latin typeface="+mj-lt"/>
            </a:endParaRPr>
          </a:p>
        </p:txBody>
      </p:sp>
      <p:pic>
        <p:nvPicPr>
          <p:cNvPr id="6149" name="Picture 5" descr="E:\documentation\EABUpdates2012\images\GrowthModelAsymptote.png"/>
          <p:cNvPicPr>
            <a:picLocks noChangeAspect="1" noChangeArrowheads="1"/>
          </p:cNvPicPr>
          <p:nvPr/>
        </p:nvPicPr>
        <p:blipFill>
          <a:blip r:embed="rId5" cstate="print"/>
          <a:srcRect/>
          <a:stretch>
            <a:fillRect/>
          </a:stretch>
        </p:blipFill>
        <p:spPr bwMode="auto">
          <a:xfrm>
            <a:off x="2945129" y="1046086"/>
            <a:ext cx="1948815" cy="1105853"/>
          </a:xfrm>
          <a:prstGeom prst="rect">
            <a:avLst/>
          </a:prstGeom>
          <a:noFill/>
        </p:spPr>
      </p:pic>
      <p:pic>
        <p:nvPicPr>
          <p:cNvPr id="6150" name="Picture 6" descr="E:\documentation\EABUpdates2012\images\GrowthModelDelay.png"/>
          <p:cNvPicPr>
            <a:picLocks noChangeAspect="1" noChangeArrowheads="1"/>
          </p:cNvPicPr>
          <p:nvPr/>
        </p:nvPicPr>
        <p:blipFill>
          <a:blip r:embed="rId6" cstate="print"/>
          <a:srcRect/>
          <a:stretch>
            <a:fillRect/>
          </a:stretch>
        </p:blipFill>
        <p:spPr bwMode="auto">
          <a:xfrm>
            <a:off x="4983479" y="1046086"/>
            <a:ext cx="1948815" cy="1105853"/>
          </a:xfrm>
          <a:prstGeom prst="rect">
            <a:avLst/>
          </a:prstGeom>
          <a:noFill/>
        </p:spPr>
      </p:pic>
      <p:pic>
        <p:nvPicPr>
          <p:cNvPr id="6151" name="Picture 7" descr="E:\documentation\EABUpdates2012\images\GrowthModelSpeed.png"/>
          <p:cNvPicPr>
            <a:picLocks noChangeAspect="1" noChangeArrowheads="1"/>
          </p:cNvPicPr>
          <p:nvPr/>
        </p:nvPicPr>
        <p:blipFill>
          <a:blip r:embed="rId7" cstate="print"/>
          <a:srcRect/>
          <a:stretch>
            <a:fillRect/>
          </a:stretch>
        </p:blipFill>
        <p:spPr bwMode="auto">
          <a:xfrm>
            <a:off x="7007158" y="1046086"/>
            <a:ext cx="1940243" cy="1102995"/>
          </a:xfrm>
          <a:prstGeom prst="rect">
            <a:avLst/>
          </a:prstGeom>
          <a:noFill/>
        </p:spPr>
      </p:pic>
      <p:sp>
        <p:nvSpPr>
          <p:cNvPr id="31" name="Rectangle 30"/>
          <p:cNvSpPr/>
          <p:nvPr/>
        </p:nvSpPr>
        <p:spPr>
          <a:xfrm>
            <a:off x="2867025" y="962025"/>
            <a:ext cx="6124575" cy="2247900"/>
          </a:xfrm>
          <a:prstGeom prst="rect">
            <a:avLst/>
          </a:prstGeom>
          <a:no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51"/>
          <p:cNvGrpSpPr/>
          <p:nvPr/>
        </p:nvGrpSpPr>
        <p:grpSpPr>
          <a:xfrm>
            <a:off x="2927240" y="3209925"/>
            <a:ext cx="3006835" cy="334934"/>
            <a:chOff x="2927240" y="3209925"/>
            <a:chExt cx="3006835" cy="334934"/>
          </a:xfrm>
        </p:grpSpPr>
        <p:cxnSp>
          <p:nvCxnSpPr>
            <p:cNvPr id="33" name="Straight Connector 32"/>
            <p:cNvCxnSpPr>
              <a:stCxn id="15" idx="3"/>
            </p:cNvCxnSpPr>
            <p:nvPr/>
          </p:nvCxnSpPr>
          <p:spPr>
            <a:xfrm flipV="1">
              <a:off x="2927240" y="3543300"/>
              <a:ext cx="3006835" cy="867"/>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31" idx="2"/>
            </p:cNvCxnSpPr>
            <p:nvPr/>
          </p:nvCxnSpPr>
          <p:spPr>
            <a:xfrm flipH="1" flipV="1">
              <a:off x="5929313" y="3209925"/>
              <a:ext cx="4762" cy="334934"/>
            </a:xfrm>
            <a:prstGeom prst="straightConnector1">
              <a:avLst/>
            </a:prstGeom>
            <a:ln>
              <a:solidFill>
                <a:schemeClr val="tx1">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39" name="TextBox 38"/>
          <p:cNvSpPr txBox="1"/>
          <p:nvPr/>
        </p:nvSpPr>
        <p:spPr>
          <a:xfrm>
            <a:off x="2933699" y="2124075"/>
            <a:ext cx="1971675" cy="261610"/>
          </a:xfrm>
          <a:prstGeom prst="rect">
            <a:avLst/>
          </a:prstGeom>
          <a:noFill/>
        </p:spPr>
        <p:txBody>
          <a:bodyPr wrap="square" rtlCol="0">
            <a:spAutoFit/>
          </a:bodyPr>
          <a:lstStyle/>
          <a:p>
            <a:pPr algn="ctr"/>
            <a:r>
              <a:rPr lang="en-US" sz="1100" dirty="0" smtClean="0">
                <a:latin typeface="+mj-lt"/>
              </a:rPr>
              <a:t>Varying asymptote</a:t>
            </a:r>
            <a:r>
              <a:rPr lang="en-US" sz="1100" baseline="30000" dirty="0" smtClean="0">
                <a:latin typeface="+mj-lt"/>
              </a:rPr>
              <a:t>*</a:t>
            </a:r>
            <a:endParaRPr lang="en-US" sz="1100" dirty="0">
              <a:latin typeface="+mj-lt"/>
            </a:endParaRPr>
          </a:p>
        </p:txBody>
      </p:sp>
      <p:sp>
        <p:nvSpPr>
          <p:cNvPr id="40" name="TextBox 39"/>
          <p:cNvSpPr txBox="1"/>
          <p:nvPr/>
        </p:nvSpPr>
        <p:spPr>
          <a:xfrm>
            <a:off x="4972049" y="2124075"/>
            <a:ext cx="1971675" cy="261610"/>
          </a:xfrm>
          <a:prstGeom prst="rect">
            <a:avLst/>
          </a:prstGeom>
          <a:noFill/>
        </p:spPr>
        <p:txBody>
          <a:bodyPr wrap="square" rtlCol="0">
            <a:spAutoFit/>
          </a:bodyPr>
          <a:lstStyle/>
          <a:p>
            <a:pPr algn="ctr"/>
            <a:r>
              <a:rPr lang="en-US" sz="1100" dirty="0" smtClean="0">
                <a:latin typeface="+mj-lt"/>
              </a:rPr>
              <a:t>Varying  delay</a:t>
            </a:r>
            <a:r>
              <a:rPr lang="en-US" sz="1100" baseline="30000" dirty="0" smtClean="0">
                <a:latin typeface="+mj-lt"/>
              </a:rPr>
              <a:t>*</a:t>
            </a:r>
            <a:endParaRPr lang="en-US" sz="1100" dirty="0">
              <a:latin typeface="+mj-lt"/>
            </a:endParaRPr>
          </a:p>
        </p:txBody>
      </p:sp>
      <p:sp>
        <p:nvSpPr>
          <p:cNvPr id="41" name="TextBox 40"/>
          <p:cNvSpPr txBox="1"/>
          <p:nvPr/>
        </p:nvSpPr>
        <p:spPr>
          <a:xfrm>
            <a:off x="6991442" y="2124075"/>
            <a:ext cx="1971675" cy="261610"/>
          </a:xfrm>
          <a:prstGeom prst="rect">
            <a:avLst/>
          </a:prstGeom>
          <a:noFill/>
        </p:spPr>
        <p:txBody>
          <a:bodyPr wrap="square" rtlCol="0">
            <a:spAutoFit/>
          </a:bodyPr>
          <a:lstStyle/>
          <a:p>
            <a:pPr algn="ctr"/>
            <a:r>
              <a:rPr lang="en-US" sz="1100" dirty="0" smtClean="0">
                <a:latin typeface="+mj-lt"/>
              </a:rPr>
              <a:t>Varying  speed</a:t>
            </a:r>
            <a:r>
              <a:rPr lang="en-US" sz="1100" baseline="30000" dirty="0" smtClean="0">
                <a:latin typeface="+mj-lt"/>
              </a:rPr>
              <a:t>*</a:t>
            </a:r>
            <a:endParaRPr lang="en-US" sz="1100" dirty="0">
              <a:latin typeface="+mj-lt"/>
            </a:endParaRPr>
          </a:p>
        </p:txBody>
      </p:sp>
      <p:grpSp>
        <p:nvGrpSpPr>
          <p:cNvPr id="8" name="Group 53"/>
          <p:cNvGrpSpPr/>
          <p:nvPr/>
        </p:nvGrpSpPr>
        <p:grpSpPr>
          <a:xfrm>
            <a:off x="6555971" y="2334033"/>
            <a:ext cx="1549804" cy="697342"/>
            <a:chOff x="6555971" y="2334033"/>
            <a:chExt cx="1549804" cy="697342"/>
          </a:xfrm>
        </p:grpSpPr>
        <p:cxnSp>
          <p:nvCxnSpPr>
            <p:cNvPr id="43" name="Straight Connector 42"/>
            <p:cNvCxnSpPr/>
            <p:nvPr/>
          </p:nvCxnSpPr>
          <p:spPr>
            <a:xfrm>
              <a:off x="6561513" y="3027270"/>
              <a:ext cx="1544262"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8100234" y="2334033"/>
              <a:ext cx="0" cy="689422"/>
            </a:xfrm>
            <a:prstGeom prst="straightConnector1">
              <a:avLst/>
            </a:prstGeom>
            <a:ln>
              <a:solidFill>
                <a:schemeClr val="tx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555971" y="2881745"/>
              <a:ext cx="0" cy="14963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63"/>
          <p:cNvGrpSpPr/>
          <p:nvPr/>
        </p:nvGrpSpPr>
        <p:grpSpPr>
          <a:xfrm>
            <a:off x="4095231" y="2336998"/>
            <a:ext cx="2054638" cy="565696"/>
            <a:chOff x="4095231" y="2336998"/>
            <a:chExt cx="2054638" cy="565696"/>
          </a:xfrm>
        </p:grpSpPr>
        <p:cxnSp>
          <p:nvCxnSpPr>
            <p:cNvPr id="56" name="Straight Connector 55"/>
            <p:cNvCxnSpPr/>
            <p:nvPr/>
          </p:nvCxnSpPr>
          <p:spPr>
            <a:xfrm flipH="1">
              <a:off x="4095231" y="2670879"/>
              <a:ext cx="2054638"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4095241" y="2336998"/>
              <a:ext cx="0" cy="338600"/>
            </a:xfrm>
            <a:prstGeom prst="straightConnector1">
              <a:avLst/>
            </a:prstGeom>
            <a:ln>
              <a:solidFill>
                <a:schemeClr val="tx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148295" y="2668482"/>
              <a:ext cx="0" cy="234212"/>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63" name="Straight Arrow Connector 62"/>
          <p:cNvCxnSpPr/>
          <p:nvPr/>
        </p:nvCxnSpPr>
        <p:spPr>
          <a:xfrm flipV="1">
            <a:off x="6357521" y="2323359"/>
            <a:ext cx="0" cy="469059"/>
          </a:xfrm>
          <a:prstGeom prst="straightConnector1">
            <a:avLst/>
          </a:prstGeom>
          <a:ln>
            <a:solidFill>
              <a:schemeClr val="tx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223935" y="3684331"/>
            <a:ext cx="8752114" cy="246221"/>
          </a:xfrm>
          <a:prstGeom prst="rect">
            <a:avLst/>
          </a:prstGeom>
        </p:spPr>
        <p:txBody>
          <a:bodyPr wrap="square">
            <a:spAutoFit/>
          </a:bodyPr>
          <a:lstStyle/>
          <a:p>
            <a:pPr algn="ctr">
              <a:spcBef>
                <a:spcPts val="600"/>
              </a:spcBef>
            </a:pPr>
            <a:r>
              <a:rPr lang="en-US" sz="1000" dirty="0" smtClean="0">
                <a:latin typeface="+mj-lt"/>
              </a:rPr>
              <a:t>Fig: Replacing linear regression model with nonlinear </a:t>
            </a:r>
            <a:r>
              <a:rPr lang="en-US" sz="1000" dirty="0" err="1" smtClean="0">
                <a:latin typeface="+mj-lt"/>
              </a:rPr>
              <a:t>Gompertz</a:t>
            </a:r>
            <a:r>
              <a:rPr lang="en-US" sz="1000" dirty="0" smtClean="0">
                <a:latin typeface="+mj-lt"/>
              </a:rPr>
              <a:t> model for optimization</a:t>
            </a:r>
          </a:p>
        </p:txBody>
      </p:sp>
      <p:sp>
        <p:nvSpPr>
          <p:cNvPr id="70" name="TextBox 69"/>
          <p:cNvSpPr txBox="1"/>
          <p:nvPr/>
        </p:nvSpPr>
        <p:spPr>
          <a:xfrm>
            <a:off x="0" y="6611779"/>
            <a:ext cx="9144000" cy="246221"/>
          </a:xfrm>
          <a:prstGeom prst="rect">
            <a:avLst/>
          </a:prstGeom>
          <a:noFill/>
        </p:spPr>
        <p:txBody>
          <a:bodyPr wrap="square" rtlCol="0">
            <a:spAutoFit/>
          </a:bodyPr>
          <a:lstStyle/>
          <a:p>
            <a:pPr algn="r"/>
            <a:r>
              <a:rPr lang="en-US" sz="1000" baseline="30000" dirty="0" smtClean="0">
                <a:latin typeface="+mj-lt"/>
              </a:rPr>
              <a:t>*</a:t>
            </a:r>
            <a:r>
              <a:rPr lang="en-US" sz="1000" dirty="0" smtClean="0">
                <a:latin typeface="+mj-lt"/>
              </a:rPr>
              <a:t> Wikipedia: </a:t>
            </a:r>
            <a:r>
              <a:rPr lang="en-US" sz="1000" dirty="0" err="1" smtClean="0">
                <a:latin typeface="+mj-lt"/>
              </a:rPr>
              <a:t>Gompertz</a:t>
            </a:r>
            <a:r>
              <a:rPr lang="en-US" sz="1000" dirty="0" smtClean="0">
                <a:latin typeface="+mj-lt"/>
              </a:rPr>
              <a:t> Function, URL: http://en.wikipedia.org/w/index.php?title=Gompertz_function&amp;oldid=462307381</a:t>
            </a:r>
            <a:endParaRPr lang="en-US" sz="1000" dirty="0">
              <a:latin typeface="+mj-lt"/>
            </a:endParaRPr>
          </a:p>
        </p:txBody>
      </p:sp>
      <p:pic>
        <p:nvPicPr>
          <p:cNvPr id="6153" name="Picture 9" descr="E:\documentation\EABUpdates2012\images\GrowthModelResult.png"/>
          <p:cNvPicPr>
            <a:picLocks noChangeAspect="1" noChangeArrowheads="1"/>
          </p:cNvPicPr>
          <p:nvPr/>
        </p:nvPicPr>
        <p:blipFill>
          <a:blip r:embed="rId8" cstate="print"/>
          <a:srcRect/>
          <a:stretch>
            <a:fillRect/>
          </a:stretch>
        </p:blipFill>
        <p:spPr bwMode="auto">
          <a:xfrm>
            <a:off x="714180" y="4127629"/>
            <a:ext cx="7734300" cy="1943100"/>
          </a:xfrm>
          <a:prstGeom prst="rect">
            <a:avLst/>
          </a:prstGeom>
          <a:noFill/>
        </p:spPr>
      </p:pic>
      <p:sp>
        <p:nvSpPr>
          <p:cNvPr id="72" name="Rectangle 71"/>
          <p:cNvSpPr/>
          <p:nvPr/>
        </p:nvSpPr>
        <p:spPr>
          <a:xfrm>
            <a:off x="718457" y="6076078"/>
            <a:ext cx="7725747" cy="246221"/>
          </a:xfrm>
          <a:prstGeom prst="rect">
            <a:avLst/>
          </a:prstGeom>
        </p:spPr>
        <p:txBody>
          <a:bodyPr wrap="square">
            <a:spAutoFit/>
          </a:bodyPr>
          <a:lstStyle/>
          <a:p>
            <a:pPr algn="ctr">
              <a:spcBef>
                <a:spcPts val="600"/>
              </a:spcBef>
            </a:pPr>
            <a:r>
              <a:rPr lang="en-US" sz="1000" dirty="0" smtClean="0">
                <a:latin typeface="+mj-lt"/>
              </a:rPr>
              <a:t>Fig: Progression of growth at three time-points from  neonate – 4 years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Mixed Effects Model</a:t>
            </a:r>
            <a:endParaRPr lang="en-US" sz="5400" dirty="0"/>
          </a:p>
        </p:txBody>
      </p:sp>
      <p:pic>
        <p:nvPicPr>
          <p:cNvPr id="1026" name="Picture 2" descr="C:\Users\manasi\Documents\EMBS2012\figures\LMEGraph.jpg"/>
          <p:cNvPicPr>
            <a:picLocks noChangeAspect="1" noChangeArrowheads="1"/>
          </p:cNvPicPr>
          <p:nvPr/>
        </p:nvPicPr>
        <p:blipFill>
          <a:blip r:embed="rId3" cstate="print"/>
          <a:srcRect/>
          <a:stretch>
            <a:fillRect/>
          </a:stretch>
        </p:blipFill>
        <p:spPr bwMode="auto">
          <a:xfrm>
            <a:off x="1657350" y="1047750"/>
            <a:ext cx="5829300" cy="5200650"/>
          </a:xfrm>
          <a:prstGeom prst="rect">
            <a:avLst/>
          </a:prstGeom>
          <a:noFill/>
        </p:spPr>
      </p:pic>
      <p:sp>
        <p:nvSpPr>
          <p:cNvPr id="5" name="TextBox 4"/>
          <p:cNvSpPr txBox="1"/>
          <p:nvPr/>
        </p:nvSpPr>
        <p:spPr>
          <a:xfrm>
            <a:off x="0" y="6611779"/>
            <a:ext cx="9144000" cy="230832"/>
          </a:xfrm>
          <a:prstGeom prst="rect">
            <a:avLst/>
          </a:prstGeom>
          <a:noFill/>
        </p:spPr>
        <p:txBody>
          <a:bodyPr wrap="square" rtlCol="0">
            <a:spAutoFit/>
          </a:bodyPr>
          <a:lstStyle/>
          <a:p>
            <a:pPr algn="r"/>
            <a:r>
              <a:rPr lang="en-US" sz="900" baseline="30000" dirty="0" smtClean="0">
                <a:latin typeface="+mj-lt"/>
              </a:rPr>
              <a:t>†</a:t>
            </a:r>
            <a:r>
              <a:rPr lang="en-US" sz="900" dirty="0" smtClean="0">
                <a:latin typeface="+mj-lt"/>
              </a:rPr>
              <a:t>M </a:t>
            </a:r>
            <a:r>
              <a:rPr lang="en-US" sz="900" dirty="0" err="1" smtClean="0">
                <a:latin typeface="+mj-lt"/>
              </a:rPr>
              <a:t>Datar</a:t>
            </a:r>
            <a:r>
              <a:rPr lang="en-US" sz="900" dirty="0" smtClean="0">
                <a:latin typeface="+mj-lt"/>
              </a:rPr>
              <a:t>, P </a:t>
            </a:r>
            <a:r>
              <a:rPr lang="en-US" sz="900" dirty="0" err="1" smtClean="0">
                <a:latin typeface="+mj-lt"/>
              </a:rPr>
              <a:t>Muralidharan</a:t>
            </a:r>
            <a:r>
              <a:rPr lang="en-US" sz="900" dirty="0" smtClean="0">
                <a:latin typeface="+mj-lt"/>
              </a:rPr>
              <a:t>, A Kumar, S </a:t>
            </a:r>
            <a:r>
              <a:rPr lang="en-US" sz="900" dirty="0" err="1" smtClean="0">
                <a:latin typeface="+mj-lt"/>
              </a:rPr>
              <a:t>Gouttard</a:t>
            </a:r>
            <a:r>
              <a:rPr lang="en-US" sz="900" dirty="0" smtClean="0">
                <a:latin typeface="+mj-lt"/>
              </a:rPr>
              <a:t>, J </a:t>
            </a:r>
            <a:r>
              <a:rPr lang="en-US" sz="900" dirty="0" err="1" smtClean="0">
                <a:latin typeface="+mj-lt"/>
              </a:rPr>
              <a:t>Piven</a:t>
            </a:r>
            <a:r>
              <a:rPr lang="en-US" sz="900" dirty="0" smtClean="0">
                <a:latin typeface="+mj-lt"/>
              </a:rPr>
              <a:t>, G </a:t>
            </a:r>
            <a:r>
              <a:rPr lang="en-US" sz="900" dirty="0" err="1" smtClean="0">
                <a:latin typeface="+mj-lt"/>
              </a:rPr>
              <a:t>Gerig</a:t>
            </a:r>
            <a:r>
              <a:rPr lang="en-US" sz="900" dirty="0" smtClean="0">
                <a:latin typeface="+mj-lt"/>
              </a:rPr>
              <a:t>, RT Whitaker, PT Fletcher, "Mixed-Effects Shape Models for Estimating Longitudinal Changes in Anatomy,” STIA 2012</a:t>
            </a:r>
            <a:endParaRPr lang="en-US" sz="900" dirty="0">
              <a:latin typeface="+mj-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Mixed Effects Model: Trends</a:t>
            </a:r>
            <a:endParaRPr lang="en-US" sz="5400" dirty="0"/>
          </a:p>
        </p:txBody>
      </p:sp>
      <p:pic>
        <p:nvPicPr>
          <p:cNvPr id="2050" name="Picture 2" descr="C:\Users\manasi\Documents\EMBS2012\figures\LMEFixedEffects.jpg"/>
          <p:cNvPicPr>
            <a:picLocks noChangeAspect="1" noChangeArrowheads="1"/>
          </p:cNvPicPr>
          <p:nvPr/>
        </p:nvPicPr>
        <p:blipFill>
          <a:blip r:embed="rId3" cstate="print"/>
          <a:srcRect/>
          <a:stretch>
            <a:fillRect/>
          </a:stretch>
        </p:blipFill>
        <p:spPr bwMode="auto">
          <a:xfrm>
            <a:off x="762000" y="990600"/>
            <a:ext cx="7781925" cy="2028825"/>
          </a:xfrm>
          <a:prstGeom prst="rect">
            <a:avLst/>
          </a:prstGeom>
          <a:noFill/>
        </p:spPr>
      </p:pic>
      <p:pic>
        <p:nvPicPr>
          <p:cNvPr id="2051" name="Picture 3" descr="C:\Users\manasi\Documents\EMBS2012\figures\LMERandomEffects.jpg"/>
          <p:cNvPicPr>
            <a:picLocks noChangeAspect="1" noChangeArrowheads="1"/>
          </p:cNvPicPr>
          <p:nvPr/>
        </p:nvPicPr>
        <p:blipFill>
          <a:blip r:embed="rId4" cstate="print"/>
          <a:srcRect/>
          <a:stretch>
            <a:fillRect/>
          </a:stretch>
        </p:blipFill>
        <p:spPr bwMode="auto">
          <a:xfrm>
            <a:off x="1643062" y="3810000"/>
            <a:ext cx="6019800" cy="2181225"/>
          </a:xfrm>
          <a:prstGeom prst="rect">
            <a:avLst/>
          </a:prstGeom>
          <a:noFill/>
        </p:spPr>
      </p:pic>
      <p:sp>
        <p:nvSpPr>
          <p:cNvPr id="5" name="TextBox 4"/>
          <p:cNvSpPr txBox="1"/>
          <p:nvPr/>
        </p:nvSpPr>
        <p:spPr>
          <a:xfrm>
            <a:off x="0" y="6611779"/>
            <a:ext cx="9144000" cy="230832"/>
          </a:xfrm>
          <a:prstGeom prst="rect">
            <a:avLst/>
          </a:prstGeom>
          <a:noFill/>
        </p:spPr>
        <p:txBody>
          <a:bodyPr wrap="square" rtlCol="0">
            <a:spAutoFit/>
          </a:bodyPr>
          <a:lstStyle/>
          <a:p>
            <a:pPr algn="r"/>
            <a:r>
              <a:rPr lang="en-US" sz="900" baseline="30000" dirty="0" smtClean="0">
                <a:latin typeface="+mj-lt"/>
              </a:rPr>
              <a:t>†</a:t>
            </a:r>
            <a:r>
              <a:rPr lang="en-US" sz="900" dirty="0" smtClean="0">
                <a:latin typeface="+mj-lt"/>
              </a:rPr>
              <a:t>M </a:t>
            </a:r>
            <a:r>
              <a:rPr lang="en-US" sz="900" dirty="0" err="1" smtClean="0">
                <a:latin typeface="+mj-lt"/>
              </a:rPr>
              <a:t>Datar</a:t>
            </a:r>
            <a:r>
              <a:rPr lang="en-US" sz="900" dirty="0" smtClean="0">
                <a:latin typeface="+mj-lt"/>
              </a:rPr>
              <a:t>, P </a:t>
            </a:r>
            <a:r>
              <a:rPr lang="en-US" sz="900" dirty="0" err="1" smtClean="0">
                <a:latin typeface="+mj-lt"/>
              </a:rPr>
              <a:t>Muralidharan</a:t>
            </a:r>
            <a:r>
              <a:rPr lang="en-US" sz="900" dirty="0" smtClean="0">
                <a:latin typeface="+mj-lt"/>
              </a:rPr>
              <a:t>, A Kumar, S </a:t>
            </a:r>
            <a:r>
              <a:rPr lang="en-US" sz="900" dirty="0" err="1" smtClean="0">
                <a:latin typeface="+mj-lt"/>
              </a:rPr>
              <a:t>Gouttard</a:t>
            </a:r>
            <a:r>
              <a:rPr lang="en-US" sz="900" dirty="0" smtClean="0">
                <a:latin typeface="+mj-lt"/>
              </a:rPr>
              <a:t>, J </a:t>
            </a:r>
            <a:r>
              <a:rPr lang="en-US" sz="900" dirty="0" err="1" smtClean="0">
                <a:latin typeface="+mj-lt"/>
              </a:rPr>
              <a:t>Piven</a:t>
            </a:r>
            <a:r>
              <a:rPr lang="en-US" sz="900" dirty="0" smtClean="0">
                <a:latin typeface="+mj-lt"/>
              </a:rPr>
              <a:t>, G </a:t>
            </a:r>
            <a:r>
              <a:rPr lang="en-US" sz="900" dirty="0" err="1" smtClean="0">
                <a:latin typeface="+mj-lt"/>
              </a:rPr>
              <a:t>Gerig</a:t>
            </a:r>
            <a:r>
              <a:rPr lang="en-US" sz="900" dirty="0" smtClean="0">
                <a:latin typeface="+mj-lt"/>
              </a:rPr>
              <a:t>, RT Whitaker, PT Fletcher, "Mixed-Effects Shape Models for Estimating Longitudinal Changes in Anatomy,” STIA 2012</a:t>
            </a:r>
            <a:endParaRPr lang="en-US" sz="900" dirty="0">
              <a:latin typeface="+mj-lt"/>
            </a:endParaRPr>
          </a:p>
        </p:txBody>
      </p:sp>
      <p:sp>
        <p:nvSpPr>
          <p:cNvPr id="6" name="Text Placeholder 2"/>
          <p:cNvSpPr txBox="1">
            <a:spLocks/>
          </p:cNvSpPr>
          <p:nvPr/>
        </p:nvSpPr>
        <p:spPr>
          <a:xfrm>
            <a:off x="2743200" y="2971800"/>
            <a:ext cx="3657600" cy="457200"/>
          </a:xfrm>
          <a:prstGeom prst="rect">
            <a:avLst/>
          </a:prstGeom>
        </p:spPr>
        <p:txBody>
          <a:bodyPr vert="horz" lIns="91440" tIns="45720" rIns="91440" bIns="45720" rtlCol="0">
            <a:normAutofit/>
          </a:bodyPr>
          <a:lstStyle/>
          <a:p>
            <a:pPr marL="228600" marR="0" lvl="0" indent="-228600" algn="ctr" defTabSz="914400" rtl="0" eaLnBrk="1" fontAlgn="auto" latinLnBrk="0" hangingPunct="1">
              <a:lnSpc>
                <a:spcPct val="100000"/>
              </a:lnSpc>
              <a:spcBef>
                <a:spcPts val="1200"/>
              </a:spcBef>
              <a:spcAft>
                <a:spcPts val="0"/>
              </a:spcAft>
              <a:buClrTx/>
              <a:buSzTx/>
              <a:tabLst/>
              <a:defRPr/>
            </a:pPr>
            <a:r>
              <a:rPr kumimoji="0" lang="en-US" sz="2000" b="0" i="0" u="none" strike="noStrike" kern="1200" cap="none" spc="0" normalizeH="0" baseline="0" noProof="0" dirty="0" smtClean="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uLnTx/>
                <a:uFillTx/>
                <a:latin typeface="+mj-lt"/>
                <a:ea typeface="+mn-ea"/>
                <a:cs typeface="+mn-cs"/>
              </a:rPr>
              <a:t>Group trend</a:t>
            </a:r>
            <a:endParaRPr kumimoji="0" lang="en-US" sz="2000" b="0" i="0" u="none" strike="noStrike" kern="1200" cap="none" spc="0" normalizeH="0" baseline="0" noProof="0" dirty="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uLnTx/>
              <a:uFillTx/>
              <a:latin typeface="+mj-lt"/>
              <a:ea typeface="+mn-ea"/>
              <a:cs typeface="+mn-cs"/>
            </a:endParaRPr>
          </a:p>
        </p:txBody>
      </p:sp>
      <p:sp>
        <p:nvSpPr>
          <p:cNvPr id="7" name="Text Placeholder 2"/>
          <p:cNvSpPr txBox="1">
            <a:spLocks/>
          </p:cNvSpPr>
          <p:nvPr/>
        </p:nvSpPr>
        <p:spPr>
          <a:xfrm>
            <a:off x="2743200" y="5943600"/>
            <a:ext cx="3657600" cy="457200"/>
          </a:xfrm>
          <a:prstGeom prst="rect">
            <a:avLst/>
          </a:prstGeom>
        </p:spPr>
        <p:txBody>
          <a:bodyPr vert="horz" lIns="91440" tIns="45720" rIns="91440" bIns="45720" rtlCol="0">
            <a:normAutofit/>
          </a:bodyPr>
          <a:lstStyle/>
          <a:p>
            <a:pPr marL="228600" marR="0" lvl="0" indent="-228600" algn="ctr" defTabSz="914400" rtl="0" eaLnBrk="1" fontAlgn="auto" latinLnBrk="0" hangingPunct="1">
              <a:lnSpc>
                <a:spcPct val="100000"/>
              </a:lnSpc>
              <a:spcBef>
                <a:spcPts val="1200"/>
              </a:spcBef>
              <a:spcAft>
                <a:spcPts val="0"/>
              </a:spcAft>
              <a:buClrTx/>
              <a:buSzTx/>
              <a:tabLst/>
              <a:defRPr/>
            </a:pPr>
            <a:r>
              <a:rPr kumimoji="0" lang="en-US" sz="2000" b="0" i="0" u="none" strike="noStrike" kern="1200" cap="none" spc="0" normalizeH="0" baseline="0" noProof="0" dirty="0" smtClean="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uLnTx/>
                <a:uFillTx/>
                <a:latin typeface="+mj-lt"/>
                <a:ea typeface="+mn-ea"/>
                <a:cs typeface="+mn-cs"/>
              </a:rPr>
              <a:t>Individual trend</a:t>
            </a:r>
            <a:endParaRPr kumimoji="0" lang="en-US" sz="2000" b="0" i="0" u="none" strike="noStrike" kern="1200" cap="none" spc="0" normalizeH="0" baseline="0" noProof="0" dirty="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Pairwise</a:t>
            </a:r>
            <a:r>
              <a:rPr lang="en-US" dirty="0" smtClean="0"/>
              <a:t> Distance Features</a:t>
            </a:r>
            <a:endParaRPr lang="en-US" sz="5400" dirty="0"/>
          </a:p>
        </p:txBody>
      </p:sp>
      <p:sp>
        <p:nvSpPr>
          <p:cNvPr id="8" name="Rectangle 7"/>
          <p:cNvSpPr/>
          <p:nvPr/>
        </p:nvSpPr>
        <p:spPr>
          <a:xfrm>
            <a:off x="363895" y="970584"/>
            <a:ext cx="8285583" cy="830997"/>
          </a:xfrm>
          <a:prstGeom prst="rect">
            <a:avLst/>
          </a:prstGeom>
        </p:spPr>
        <p:txBody>
          <a:bodyPr wrap="square">
            <a:spAutoFit/>
          </a:bodyPr>
          <a:lstStyle/>
          <a:p>
            <a:pPr lvl="0">
              <a:spcBef>
                <a:spcPts val="1800"/>
              </a:spcBef>
            </a:pPr>
            <a:r>
              <a:rPr lang="en-US" sz="2400" dirty="0" err="1" smtClean="0">
                <a:gradFill>
                  <a:gsLst>
                    <a:gs pos="0">
                      <a:prstClr val="white">
                        <a:lumMod val="85000"/>
                      </a:prstClr>
                    </a:gs>
                    <a:gs pos="50000">
                      <a:prstClr val="white"/>
                    </a:gs>
                  </a:gsLst>
                  <a:lin ang="5400000" scaled="0"/>
                </a:gradFill>
                <a:effectLst>
                  <a:outerShdw blurRad="50800" dist="50800" dir="3000000" algn="ctr" rotWithShape="0">
                    <a:prstClr val="black">
                      <a:alpha val="40000"/>
                    </a:prstClr>
                  </a:outerShdw>
                </a:effectLst>
                <a:latin typeface="Candara"/>
              </a:rPr>
              <a:t>Pairwise</a:t>
            </a:r>
            <a:r>
              <a:rPr lang="en-US" sz="2400" dirty="0" smtClean="0">
                <a:gradFill>
                  <a:gsLst>
                    <a:gs pos="0">
                      <a:prstClr val="white">
                        <a:lumMod val="85000"/>
                      </a:prstClr>
                    </a:gs>
                    <a:gs pos="50000">
                      <a:prstClr val="white"/>
                    </a:gs>
                  </a:gsLst>
                  <a:lin ang="5400000" scaled="0"/>
                </a:gradFill>
                <a:effectLst>
                  <a:outerShdw blurRad="50800" dist="50800" dir="3000000" algn="ctr" rotWithShape="0">
                    <a:prstClr val="black">
                      <a:alpha val="40000"/>
                    </a:prstClr>
                  </a:outerShdw>
                </a:effectLst>
                <a:latin typeface="Candara"/>
              </a:rPr>
              <a:t> </a:t>
            </a:r>
            <a:r>
              <a:rPr lang="en-US" sz="2400" dirty="0" err="1" smtClean="0">
                <a:gradFill>
                  <a:gsLst>
                    <a:gs pos="0">
                      <a:prstClr val="white">
                        <a:lumMod val="85000"/>
                      </a:prstClr>
                    </a:gs>
                    <a:gs pos="50000">
                      <a:prstClr val="white"/>
                    </a:gs>
                  </a:gsLst>
                  <a:lin ang="5400000" scaled="0"/>
                </a:gradFill>
                <a:effectLst>
                  <a:outerShdw blurRad="50800" dist="50800" dir="3000000" algn="ctr" rotWithShape="0">
                    <a:prstClr val="black">
                      <a:alpha val="40000"/>
                    </a:prstClr>
                  </a:outerShdw>
                </a:effectLst>
                <a:latin typeface="Candara"/>
              </a:rPr>
              <a:t>interparticle</a:t>
            </a:r>
            <a:r>
              <a:rPr lang="en-US" sz="2400" dirty="0" smtClean="0">
                <a:gradFill>
                  <a:gsLst>
                    <a:gs pos="0">
                      <a:prstClr val="white">
                        <a:lumMod val="85000"/>
                      </a:prstClr>
                    </a:gs>
                    <a:gs pos="50000">
                      <a:prstClr val="white"/>
                    </a:gs>
                  </a:gsLst>
                  <a:lin ang="5400000" scaled="0"/>
                </a:gradFill>
                <a:effectLst>
                  <a:outerShdw blurRad="50800" dist="50800" dir="3000000" algn="ctr" rotWithShape="0">
                    <a:prstClr val="black">
                      <a:alpha val="40000"/>
                    </a:prstClr>
                  </a:outerShdw>
                </a:effectLst>
                <a:latin typeface="Candara"/>
              </a:rPr>
              <a:t> distance </a:t>
            </a:r>
            <a:r>
              <a:rPr lang="en-US" sz="2000" dirty="0" smtClean="0">
                <a:gradFill>
                  <a:gsLst>
                    <a:gs pos="0">
                      <a:prstClr val="white">
                        <a:lumMod val="85000"/>
                      </a:prstClr>
                    </a:gs>
                    <a:gs pos="50000">
                      <a:prstClr val="white"/>
                    </a:gs>
                  </a:gsLst>
                  <a:lin ang="5400000" scaled="0"/>
                </a:gradFill>
                <a:effectLst>
                  <a:outerShdw blurRad="50800" dist="50800" dir="3000000" algn="ctr" rotWithShape="0">
                    <a:prstClr val="black">
                      <a:alpha val="40000"/>
                    </a:prstClr>
                  </a:outerShdw>
                </a:effectLst>
                <a:latin typeface="Candara"/>
              </a:rPr>
              <a:t>(Euclidean/Geodesic) </a:t>
            </a:r>
            <a:r>
              <a:rPr lang="en-US" sz="2400" dirty="0" smtClean="0">
                <a:gradFill>
                  <a:gsLst>
                    <a:gs pos="0">
                      <a:prstClr val="white">
                        <a:lumMod val="85000"/>
                      </a:prstClr>
                    </a:gs>
                    <a:gs pos="50000">
                      <a:prstClr val="white"/>
                    </a:gs>
                  </a:gsLst>
                  <a:lin ang="5400000" scaled="0"/>
                </a:gradFill>
                <a:effectLst>
                  <a:outerShdw blurRad="50800" dist="50800" dir="3000000" algn="ctr" rotWithShape="0">
                    <a:prstClr val="black">
                      <a:alpha val="40000"/>
                    </a:prstClr>
                  </a:outerShdw>
                </a:effectLst>
                <a:latin typeface="Candara"/>
              </a:rPr>
              <a:t>as a feature for correspondence optimization</a:t>
            </a:r>
          </a:p>
        </p:txBody>
      </p:sp>
      <p:pic>
        <p:nvPicPr>
          <p:cNvPr id="7170" name="Picture 2" descr="E:\documentation\EABUpdates2012\images\DMShape1.png"/>
          <p:cNvPicPr>
            <a:picLocks noChangeAspect="1" noChangeArrowheads="1"/>
          </p:cNvPicPr>
          <p:nvPr/>
        </p:nvPicPr>
        <p:blipFill>
          <a:blip r:embed="rId3" cstate="print"/>
          <a:srcRect l="6578" t="14163" r="10876" b="14490"/>
          <a:stretch>
            <a:fillRect/>
          </a:stretch>
        </p:blipFill>
        <p:spPr bwMode="auto">
          <a:xfrm>
            <a:off x="625152" y="2117582"/>
            <a:ext cx="3637982" cy="2854237"/>
          </a:xfrm>
          <a:prstGeom prst="rect">
            <a:avLst/>
          </a:prstGeom>
          <a:noFill/>
        </p:spPr>
      </p:pic>
      <p:pic>
        <p:nvPicPr>
          <p:cNvPr id="7171" name="Picture 3" descr="E:\documentation\EABUpdates2012\images\DMShape2.png"/>
          <p:cNvPicPr>
            <a:picLocks noChangeAspect="1" noChangeArrowheads="1"/>
          </p:cNvPicPr>
          <p:nvPr/>
        </p:nvPicPr>
        <p:blipFill>
          <a:blip r:embed="rId4" cstate="print"/>
          <a:srcRect l="4731" t="9429" r="8145" b="9918"/>
          <a:stretch>
            <a:fillRect/>
          </a:stretch>
        </p:blipFill>
        <p:spPr bwMode="auto">
          <a:xfrm>
            <a:off x="4805265" y="1931439"/>
            <a:ext cx="3833935" cy="3226523"/>
          </a:xfrm>
          <a:prstGeom prst="rect">
            <a:avLst/>
          </a:prstGeom>
          <a:noFill/>
        </p:spPr>
      </p:pic>
      <p:sp>
        <p:nvSpPr>
          <p:cNvPr id="10" name="TextBox 9"/>
          <p:cNvSpPr txBox="1"/>
          <p:nvPr/>
        </p:nvSpPr>
        <p:spPr>
          <a:xfrm>
            <a:off x="475861" y="5208237"/>
            <a:ext cx="8229600" cy="600164"/>
          </a:xfrm>
          <a:prstGeom prst="rect">
            <a:avLst/>
          </a:prstGeom>
          <a:noFill/>
        </p:spPr>
        <p:txBody>
          <a:bodyPr wrap="square" rtlCol="0">
            <a:spAutoFit/>
          </a:bodyPr>
          <a:lstStyle/>
          <a:p>
            <a:pPr algn="ctr"/>
            <a:r>
              <a:rPr lang="en-US" sz="1100" dirty="0" smtClean="0">
                <a:latin typeface="+mj-lt"/>
              </a:rPr>
              <a:t>Fig: Initial results from study of </a:t>
            </a:r>
            <a:r>
              <a:rPr lang="en-US" sz="1100" dirty="0" err="1" smtClean="0">
                <a:latin typeface="+mj-lt"/>
              </a:rPr>
              <a:t>cortext</a:t>
            </a:r>
            <a:r>
              <a:rPr lang="en-US" sz="1100" dirty="0" smtClean="0">
                <a:latin typeface="+mj-lt"/>
              </a:rPr>
              <a:t> shapes. Two examples from the population with correspondences overlaid.</a:t>
            </a:r>
            <a:br>
              <a:rPr lang="en-US" sz="1100" dirty="0" smtClean="0">
                <a:latin typeface="+mj-lt"/>
              </a:rPr>
            </a:br>
            <a:r>
              <a:rPr lang="en-US" sz="1100" dirty="0" smtClean="0">
                <a:latin typeface="+mj-lt"/>
              </a:rPr>
              <a:t>Note that correspondences are not good near the top of the cortex, suggesting the need for additional features (e.g. curvature) to be included</a:t>
            </a:r>
            <a:endParaRPr lang="en-US" sz="1100" dirty="0">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t>
            </a:r>
            <a:endParaRPr lang="en-US" dirty="0"/>
          </a:p>
        </p:txBody>
      </p:sp>
      <p:sp>
        <p:nvSpPr>
          <p:cNvPr id="3" name="Text Placeholder 2"/>
          <p:cNvSpPr>
            <a:spLocks noGrp="1"/>
          </p:cNvSpPr>
          <p:nvPr>
            <p:ph type="body" idx="1"/>
          </p:nvPr>
        </p:nvSpPr>
        <p:spPr>
          <a:xfrm>
            <a:off x="1142999" y="3148013"/>
            <a:ext cx="7180263" cy="1119187"/>
          </a:xfrm>
        </p:spPr>
        <p:txBody>
          <a:bodyPr>
            <a:normAutofit/>
          </a:bodyPr>
          <a:lstStyle/>
          <a:p>
            <a:r>
              <a:rPr lang="en-US" sz="2000" dirty="0" smtClean="0"/>
              <a:t>Questions ?</a:t>
            </a:r>
            <a:endParaRPr 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03920" cy="1143000"/>
          </a:xfrm>
        </p:spPr>
        <p:txBody>
          <a:bodyPr/>
          <a:lstStyle/>
          <a:p>
            <a:r>
              <a:rPr lang="en-US" smtClean="0"/>
              <a:t>Correspondence Pipeline</a:t>
            </a:r>
            <a:r>
              <a:rPr lang="en-US" dirty="0" smtClean="0"/>
              <a:t/>
            </a:r>
            <a:br>
              <a:rPr lang="en-US" dirty="0" smtClean="0"/>
            </a:br>
            <a:endParaRPr lang="en-US" sz="2000" dirty="0"/>
          </a:p>
        </p:txBody>
      </p:sp>
      <p:pic>
        <p:nvPicPr>
          <p:cNvPr id="1026" name="Picture 2"/>
          <p:cNvPicPr>
            <a:picLocks noChangeAspect="1" noChangeArrowheads="1"/>
          </p:cNvPicPr>
          <p:nvPr/>
        </p:nvPicPr>
        <p:blipFill>
          <a:blip r:embed="rId3" cstate="print"/>
          <a:srcRect/>
          <a:stretch>
            <a:fillRect/>
          </a:stretch>
        </p:blipFill>
        <p:spPr bwMode="auto">
          <a:xfrm>
            <a:off x="152400" y="990600"/>
            <a:ext cx="8839200" cy="1714500"/>
          </a:xfrm>
          <a:prstGeom prst="rect">
            <a:avLst/>
          </a:prstGeom>
          <a:noFill/>
          <a:ln w="9525">
            <a:noFill/>
            <a:miter lim="800000"/>
            <a:headEnd/>
            <a:tailEnd/>
          </a:ln>
        </p:spPr>
      </p:pic>
      <p:pic>
        <p:nvPicPr>
          <p:cNvPr id="13" name="Picture 2" descr="C:\Users\manasi\Documents\EABPresentation\inSegSlice.png"/>
          <p:cNvPicPr>
            <a:picLocks noChangeAspect="1" noChangeArrowheads="1"/>
          </p:cNvPicPr>
          <p:nvPr/>
        </p:nvPicPr>
        <p:blipFill>
          <a:blip r:embed="rId4" cstate="print"/>
          <a:srcRect/>
          <a:stretch>
            <a:fillRect/>
          </a:stretch>
        </p:blipFill>
        <p:spPr bwMode="auto">
          <a:xfrm>
            <a:off x="152400" y="3505200"/>
            <a:ext cx="1257300" cy="3026150"/>
          </a:xfrm>
          <a:prstGeom prst="rect">
            <a:avLst/>
          </a:prstGeom>
          <a:noFill/>
        </p:spPr>
      </p:pic>
      <p:pic>
        <p:nvPicPr>
          <p:cNvPr id="14" name="Picture 3" descr="C:\Users\manasi\Documents\EABPresentation\distTrans.png"/>
          <p:cNvPicPr>
            <a:picLocks noChangeAspect="1" noChangeArrowheads="1"/>
          </p:cNvPicPr>
          <p:nvPr/>
        </p:nvPicPr>
        <p:blipFill>
          <a:blip r:embed="rId5" cstate="print">
            <a:lum bright="-20000" contrast="30000"/>
          </a:blip>
          <a:srcRect/>
          <a:stretch>
            <a:fillRect/>
          </a:stretch>
        </p:blipFill>
        <p:spPr bwMode="auto">
          <a:xfrm>
            <a:off x="3200400" y="3505200"/>
            <a:ext cx="1337110" cy="3017520"/>
          </a:xfrm>
          <a:prstGeom prst="rect">
            <a:avLst/>
          </a:prstGeom>
          <a:noFill/>
        </p:spPr>
      </p:pic>
      <p:pic>
        <p:nvPicPr>
          <p:cNvPr id="15" name="Picture 4" descr="C:\Users\manasi\Documents\EABPresentation\inSurf.png"/>
          <p:cNvPicPr>
            <a:picLocks noChangeAspect="1" noChangeArrowheads="1"/>
          </p:cNvPicPr>
          <p:nvPr/>
        </p:nvPicPr>
        <p:blipFill>
          <a:blip r:embed="rId6" cstate="print"/>
          <a:srcRect/>
          <a:stretch>
            <a:fillRect/>
          </a:stretch>
        </p:blipFill>
        <p:spPr bwMode="auto">
          <a:xfrm>
            <a:off x="1676400" y="3505200"/>
            <a:ext cx="1325060" cy="3017520"/>
          </a:xfrm>
          <a:prstGeom prst="rect">
            <a:avLst/>
          </a:prstGeom>
          <a:noFill/>
        </p:spPr>
      </p:pic>
      <p:pic>
        <p:nvPicPr>
          <p:cNvPr id="16" name="Picture 10" descr="C:\Users\manasi\Documents\EABPresentation\minEntropy.png"/>
          <p:cNvPicPr>
            <a:picLocks noChangeAspect="1" noChangeArrowheads="1"/>
          </p:cNvPicPr>
          <p:nvPr/>
        </p:nvPicPr>
        <p:blipFill>
          <a:blip r:embed="rId7" cstate="print"/>
          <a:srcRect/>
          <a:stretch>
            <a:fillRect/>
          </a:stretch>
        </p:blipFill>
        <p:spPr bwMode="auto">
          <a:xfrm>
            <a:off x="5105400" y="3505200"/>
            <a:ext cx="3726586" cy="3017520"/>
          </a:xfrm>
          <a:prstGeom prst="rect">
            <a:avLst/>
          </a:prstGeom>
          <a:noFill/>
        </p:spPr>
      </p:pic>
      <p:cxnSp>
        <p:nvCxnSpPr>
          <p:cNvPr id="18" name="Straight Arrow Connector 17"/>
          <p:cNvCxnSpPr/>
          <p:nvPr/>
        </p:nvCxnSpPr>
        <p:spPr>
          <a:xfrm>
            <a:off x="457200" y="2057400"/>
            <a:ext cx="0" cy="1371600"/>
          </a:xfrm>
          <a:prstGeom prst="straightConnector1">
            <a:avLst/>
          </a:prstGeom>
          <a:ln w="28575">
            <a:solidFill>
              <a:schemeClr val="tx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981200" y="2057400"/>
            <a:ext cx="0" cy="1371600"/>
          </a:xfrm>
          <a:prstGeom prst="straightConnector1">
            <a:avLst/>
          </a:prstGeom>
          <a:ln w="28575">
            <a:solidFill>
              <a:schemeClr val="tx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657600" y="2057400"/>
            <a:ext cx="0" cy="1371600"/>
          </a:xfrm>
          <a:prstGeom prst="straightConnector1">
            <a:avLst/>
          </a:prstGeom>
          <a:ln w="28575">
            <a:solidFill>
              <a:schemeClr val="tx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334000" y="2057400"/>
            <a:ext cx="0" cy="1371600"/>
          </a:xfrm>
          <a:prstGeom prst="straightConnector1">
            <a:avLst/>
          </a:prstGeom>
          <a:ln w="28575">
            <a:solidFill>
              <a:schemeClr val="tx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705600" y="2057400"/>
            <a:ext cx="0" cy="1371600"/>
          </a:xfrm>
          <a:prstGeom prst="straightConnector1">
            <a:avLst/>
          </a:prstGeom>
          <a:ln w="28575">
            <a:solidFill>
              <a:schemeClr val="tx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705600" y="2971800"/>
            <a:ext cx="1524000" cy="0"/>
          </a:xfrm>
          <a:prstGeom prst="line">
            <a:avLst/>
          </a:prstGeom>
          <a:ln w="28575">
            <a:solidFill>
              <a:schemeClr val="tx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8229600" y="2971800"/>
            <a:ext cx="0" cy="457200"/>
          </a:xfrm>
          <a:prstGeom prst="straightConnector1">
            <a:avLst/>
          </a:prstGeom>
          <a:ln w="28575">
            <a:solidFill>
              <a:schemeClr val="tx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03920" cy="1143000"/>
          </a:xfrm>
        </p:spPr>
        <p:txBody>
          <a:bodyPr/>
          <a:lstStyle/>
          <a:p>
            <a:r>
              <a:rPr lang="en-US" dirty="0" smtClean="0"/>
              <a:t>Command Line Tools</a:t>
            </a:r>
            <a:br>
              <a:rPr lang="en-US" dirty="0" smtClean="0"/>
            </a:br>
            <a:endParaRPr lang="en-US" sz="2000" dirty="0"/>
          </a:p>
        </p:txBody>
      </p:sp>
      <p:pic>
        <p:nvPicPr>
          <p:cNvPr id="1026" name="Picture 2"/>
          <p:cNvPicPr>
            <a:picLocks noChangeAspect="1" noChangeArrowheads="1"/>
          </p:cNvPicPr>
          <p:nvPr/>
        </p:nvPicPr>
        <p:blipFill>
          <a:blip r:embed="rId3" cstate="print"/>
          <a:srcRect/>
          <a:stretch>
            <a:fillRect/>
          </a:stretch>
        </p:blipFill>
        <p:spPr bwMode="auto">
          <a:xfrm>
            <a:off x="152400" y="990600"/>
            <a:ext cx="8839200" cy="1714500"/>
          </a:xfrm>
          <a:prstGeom prst="rect">
            <a:avLst/>
          </a:prstGeom>
          <a:noFill/>
          <a:ln w="9525">
            <a:noFill/>
            <a:miter lim="800000"/>
            <a:headEnd/>
            <a:tailEnd/>
          </a:ln>
        </p:spPr>
      </p:pic>
      <p:cxnSp>
        <p:nvCxnSpPr>
          <p:cNvPr id="18" name="Straight Arrow Connector 17"/>
          <p:cNvCxnSpPr/>
          <p:nvPr/>
        </p:nvCxnSpPr>
        <p:spPr>
          <a:xfrm>
            <a:off x="609600" y="2057400"/>
            <a:ext cx="0" cy="1371600"/>
          </a:xfrm>
          <a:prstGeom prst="straightConnector1">
            <a:avLst/>
          </a:prstGeom>
          <a:ln w="28575">
            <a:solidFill>
              <a:schemeClr val="tx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981200" y="2057400"/>
            <a:ext cx="0" cy="1371600"/>
          </a:xfrm>
          <a:prstGeom prst="straightConnector1">
            <a:avLst/>
          </a:prstGeom>
          <a:ln w="28575">
            <a:solidFill>
              <a:schemeClr val="tx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657600" y="2057400"/>
            <a:ext cx="0" cy="1371600"/>
          </a:xfrm>
          <a:prstGeom prst="straightConnector1">
            <a:avLst/>
          </a:prstGeom>
          <a:ln w="28575">
            <a:solidFill>
              <a:schemeClr val="tx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334000" y="2057400"/>
            <a:ext cx="0" cy="1371600"/>
          </a:xfrm>
          <a:prstGeom prst="straightConnector1">
            <a:avLst/>
          </a:prstGeom>
          <a:ln w="28575">
            <a:solidFill>
              <a:schemeClr val="tx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705600" y="2057400"/>
            <a:ext cx="0" cy="1371600"/>
          </a:xfrm>
          <a:prstGeom prst="straightConnector1">
            <a:avLst/>
          </a:prstGeom>
          <a:ln w="28575">
            <a:solidFill>
              <a:schemeClr val="tx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229600" y="2057400"/>
            <a:ext cx="0" cy="1371600"/>
          </a:xfrm>
          <a:prstGeom prst="straightConnector1">
            <a:avLst/>
          </a:prstGeom>
          <a:ln w="28575">
            <a:solidFill>
              <a:schemeClr val="tx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0" y="3505200"/>
            <a:ext cx="1219200" cy="381000"/>
          </a:xfrm>
          <a:prstGeom prst="rect">
            <a:avLst/>
          </a:prstGeom>
          <a:noFill/>
          <a:ln>
            <a:solidFill>
              <a:schemeClr val="tx1">
                <a:lumMod val="75000"/>
              </a:schemeClr>
            </a:solidFill>
          </a:ln>
        </p:spPr>
        <p:txBody>
          <a:bodyPr vert="horz" wrap="square" rtlCol="0">
            <a:spAutoFit/>
          </a:bodyPr>
          <a:lstStyle/>
          <a:p>
            <a:r>
              <a:rPr lang="en-US" dirty="0" smtClean="0">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j-lt"/>
              </a:rPr>
              <a:t>Seg3D/ITK</a:t>
            </a:r>
          </a:p>
        </p:txBody>
      </p:sp>
      <p:sp>
        <p:nvSpPr>
          <p:cNvPr id="26" name="TextBox 25"/>
          <p:cNvSpPr txBox="1"/>
          <p:nvPr/>
        </p:nvSpPr>
        <p:spPr>
          <a:xfrm>
            <a:off x="1752600" y="3505200"/>
            <a:ext cx="2133600" cy="381000"/>
          </a:xfrm>
          <a:prstGeom prst="rect">
            <a:avLst/>
          </a:prstGeom>
          <a:noFill/>
          <a:ln>
            <a:solidFill>
              <a:schemeClr val="tx1">
                <a:lumMod val="75000"/>
              </a:schemeClr>
            </a:solidFill>
          </a:ln>
        </p:spPr>
        <p:txBody>
          <a:bodyPr vert="horz" wrap="square" rtlCol="0">
            <a:spAutoFit/>
          </a:bodyPr>
          <a:lstStyle/>
          <a:p>
            <a:pPr algn="ctr"/>
            <a:r>
              <a:rPr lang="en-US" dirty="0" err="1" smtClean="0">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j-lt"/>
              </a:rPr>
              <a:t>ShapeWorksGroom</a:t>
            </a:r>
            <a:endParaRPr lang="en-US" dirty="0" smtClean="0">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j-lt"/>
            </a:endParaRPr>
          </a:p>
        </p:txBody>
      </p:sp>
      <p:sp>
        <p:nvSpPr>
          <p:cNvPr id="27" name="TextBox 26"/>
          <p:cNvSpPr txBox="1"/>
          <p:nvPr/>
        </p:nvSpPr>
        <p:spPr>
          <a:xfrm>
            <a:off x="5105400" y="3505200"/>
            <a:ext cx="3505200" cy="381000"/>
          </a:xfrm>
          <a:prstGeom prst="rect">
            <a:avLst/>
          </a:prstGeom>
          <a:noFill/>
          <a:ln>
            <a:solidFill>
              <a:schemeClr val="tx1">
                <a:lumMod val="75000"/>
              </a:schemeClr>
            </a:solidFill>
          </a:ln>
        </p:spPr>
        <p:txBody>
          <a:bodyPr vert="horz" wrap="square" rtlCol="0">
            <a:spAutoFit/>
          </a:bodyPr>
          <a:lstStyle/>
          <a:p>
            <a:pPr algn="ctr"/>
            <a:r>
              <a:rPr lang="en-US" dirty="0" err="1" smtClean="0">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j-lt"/>
              </a:rPr>
              <a:t>ShapeWorksRun</a:t>
            </a:r>
            <a:endParaRPr lang="en-US" dirty="0" smtClean="0">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j-lt"/>
            </a:endParaRPr>
          </a:p>
        </p:txBody>
      </p:sp>
      <p:sp>
        <p:nvSpPr>
          <p:cNvPr id="30" name="TextBox 29"/>
          <p:cNvSpPr txBox="1"/>
          <p:nvPr/>
        </p:nvSpPr>
        <p:spPr>
          <a:xfrm>
            <a:off x="5105400" y="5257800"/>
            <a:ext cx="3505200" cy="381000"/>
          </a:xfrm>
          <a:prstGeom prst="rect">
            <a:avLst/>
          </a:prstGeom>
          <a:noFill/>
          <a:ln>
            <a:solidFill>
              <a:schemeClr val="tx1">
                <a:lumMod val="75000"/>
              </a:schemeClr>
            </a:solidFill>
          </a:ln>
        </p:spPr>
        <p:txBody>
          <a:bodyPr vert="horz" wrap="square" rtlCol="0">
            <a:spAutoFit/>
          </a:bodyPr>
          <a:lstStyle/>
          <a:p>
            <a:pPr algn="ctr"/>
            <a:r>
              <a:rPr lang="en-US" dirty="0" err="1" smtClean="0">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j-lt"/>
              </a:rPr>
              <a:t>ShapeWorksView</a:t>
            </a:r>
            <a:endParaRPr lang="en-US" dirty="0" smtClean="0">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j-lt"/>
            </a:endParaRPr>
          </a:p>
        </p:txBody>
      </p:sp>
      <p:sp>
        <p:nvSpPr>
          <p:cNvPr id="31" name="Content Placeholder 2"/>
          <p:cNvSpPr>
            <a:spLocks noGrp="1"/>
          </p:cNvSpPr>
          <p:nvPr>
            <p:ph idx="1"/>
          </p:nvPr>
        </p:nvSpPr>
        <p:spPr>
          <a:xfrm>
            <a:off x="228600" y="5257800"/>
            <a:ext cx="4343400" cy="762000"/>
          </a:xfrm>
        </p:spPr>
        <p:txBody>
          <a:bodyPr>
            <a:normAutofit fontScale="85000" lnSpcReduction="20000"/>
          </a:bodyPr>
          <a:lstStyle/>
          <a:p>
            <a:endParaRPr lang="en-US" sz="2200" dirty="0" smtClean="0"/>
          </a:p>
          <a:p>
            <a:r>
              <a:rPr lang="en-US" sz="2200" dirty="0" smtClean="0"/>
              <a:t>Analysis: PCA, Group differences</a:t>
            </a:r>
            <a:endParaRPr lang="en-US" sz="1900" dirty="0" smtClean="0"/>
          </a:p>
          <a:p>
            <a:pPr>
              <a:spcBef>
                <a:spcPts val="600"/>
              </a:spcBef>
            </a:pPr>
            <a:endParaRPr lang="en-US" dirty="0" smtClean="0"/>
          </a:p>
          <a:p>
            <a:pPr>
              <a:spcBef>
                <a:spcPts val="600"/>
              </a:spcBef>
            </a:pPr>
            <a:endParaRPr lang="en-US" dirty="0"/>
          </a:p>
        </p:txBody>
      </p:sp>
      <p:cxnSp>
        <p:nvCxnSpPr>
          <p:cNvPr id="32" name="Straight Arrow Connector 31"/>
          <p:cNvCxnSpPr/>
          <p:nvPr/>
        </p:nvCxnSpPr>
        <p:spPr>
          <a:xfrm rot="16200000">
            <a:off x="4343400" y="4800600"/>
            <a:ext cx="0" cy="1371600"/>
          </a:xfrm>
          <a:prstGeom prst="straightConnector1">
            <a:avLst/>
          </a:prstGeom>
          <a:ln w="28575">
            <a:solidFill>
              <a:schemeClr val="tx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03920" cy="1143000"/>
          </a:xfrm>
        </p:spPr>
        <p:txBody>
          <a:bodyPr/>
          <a:lstStyle/>
          <a:p>
            <a:r>
              <a:rPr lang="en-US" dirty="0" err="1" smtClean="0"/>
              <a:t>ShapeWorksGroom</a:t>
            </a:r>
            <a:r>
              <a:rPr lang="en-US" dirty="0" smtClean="0"/>
              <a:t/>
            </a:r>
            <a:br>
              <a:rPr lang="en-US" dirty="0" smtClean="0"/>
            </a:br>
            <a:endParaRPr lang="en-US" sz="2000" dirty="0"/>
          </a:p>
        </p:txBody>
      </p:sp>
      <p:sp>
        <p:nvSpPr>
          <p:cNvPr id="17" name="Content Placeholder 2"/>
          <p:cNvSpPr>
            <a:spLocks noGrp="1"/>
          </p:cNvSpPr>
          <p:nvPr>
            <p:ph idx="1"/>
          </p:nvPr>
        </p:nvSpPr>
        <p:spPr>
          <a:xfrm>
            <a:off x="304800" y="457201"/>
            <a:ext cx="8382000" cy="5715000"/>
          </a:xfrm>
        </p:spPr>
        <p:txBody>
          <a:bodyPr>
            <a:normAutofit/>
          </a:bodyPr>
          <a:lstStyle/>
          <a:p>
            <a:pPr>
              <a:spcBef>
                <a:spcPts val="600"/>
              </a:spcBef>
            </a:pPr>
            <a:r>
              <a:rPr lang="en-US" dirty="0" smtClean="0"/>
              <a:t>Command line collection of preprocessing filters</a:t>
            </a:r>
          </a:p>
          <a:p>
            <a:pPr>
              <a:spcBef>
                <a:spcPts val="600"/>
              </a:spcBef>
            </a:pPr>
            <a:r>
              <a:rPr lang="en-US" dirty="0" smtClean="0"/>
              <a:t>Syntax</a:t>
            </a:r>
          </a:p>
          <a:p>
            <a:pPr>
              <a:spcBef>
                <a:spcPts val="600"/>
              </a:spcBef>
            </a:pPr>
            <a:endParaRPr lang="en-US" dirty="0" smtClean="0"/>
          </a:p>
          <a:p>
            <a:pPr>
              <a:spcBef>
                <a:spcPts val="600"/>
              </a:spcBef>
            </a:pPr>
            <a:endParaRPr lang="en-US" dirty="0" smtClean="0"/>
          </a:p>
          <a:p>
            <a:pPr>
              <a:spcBef>
                <a:spcPts val="600"/>
              </a:spcBef>
            </a:pPr>
            <a:endParaRPr lang="en-US" dirty="0" smtClean="0"/>
          </a:p>
          <a:p>
            <a:pPr>
              <a:spcBef>
                <a:spcPts val="600"/>
              </a:spcBef>
            </a:pPr>
            <a:r>
              <a:rPr lang="en-US" dirty="0" smtClean="0"/>
              <a:t>Basic filters available</a:t>
            </a:r>
          </a:p>
          <a:p>
            <a:pPr marL="236538" indent="-236538">
              <a:spcBef>
                <a:spcPts val="600"/>
              </a:spcBef>
              <a:buFont typeface="Arial" pitchFamily="34" charset="0"/>
              <a:buChar char="•"/>
            </a:pPr>
            <a:r>
              <a:rPr lang="en-US" dirty="0" smtClean="0"/>
              <a:t>isolate</a:t>
            </a:r>
          </a:p>
          <a:p>
            <a:pPr marL="236538" indent="-236538">
              <a:spcBef>
                <a:spcPts val="600"/>
              </a:spcBef>
              <a:buFont typeface="Arial" pitchFamily="34" charset="0"/>
              <a:buChar char="•"/>
            </a:pPr>
            <a:r>
              <a:rPr lang="en-US" dirty="0" err="1" smtClean="0"/>
              <a:t>hole_fill</a:t>
            </a:r>
            <a:endParaRPr lang="en-US" dirty="0" smtClean="0"/>
          </a:p>
          <a:p>
            <a:pPr marL="236538" indent="-236538">
              <a:spcBef>
                <a:spcPts val="600"/>
              </a:spcBef>
              <a:buFont typeface="Arial" pitchFamily="34" charset="0"/>
              <a:buChar char="•"/>
            </a:pPr>
            <a:r>
              <a:rPr lang="en-US" dirty="0" err="1" smtClean="0"/>
              <a:t>antialias</a:t>
            </a:r>
            <a:endParaRPr lang="en-US" dirty="0" smtClean="0"/>
          </a:p>
          <a:p>
            <a:pPr marL="236538" indent="-236538">
              <a:spcBef>
                <a:spcPts val="600"/>
              </a:spcBef>
              <a:buFont typeface="Arial" pitchFamily="34" charset="0"/>
              <a:buChar char="•"/>
            </a:pPr>
            <a:r>
              <a:rPr lang="en-US" dirty="0" err="1" smtClean="0"/>
              <a:t>fastmarching</a:t>
            </a:r>
            <a:endParaRPr lang="en-US" dirty="0" smtClean="0"/>
          </a:p>
          <a:p>
            <a:pPr marL="236538" indent="-236538">
              <a:spcBef>
                <a:spcPts val="600"/>
              </a:spcBef>
              <a:buFont typeface="Arial" pitchFamily="34" charset="0"/>
              <a:buChar char="•"/>
            </a:pPr>
            <a:r>
              <a:rPr lang="en-US" dirty="0" smtClean="0"/>
              <a:t>blur</a:t>
            </a:r>
            <a:endParaRPr lang="en-US" dirty="0"/>
          </a:p>
        </p:txBody>
      </p:sp>
      <p:sp>
        <p:nvSpPr>
          <p:cNvPr id="25" name="Rectangle 24"/>
          <p:cNvSpPr/>
          <p:nvPr/>
        </p:nvSpPr>
        <p:spPr>
          <a:xfrm>
            <a:off x="0" y="6334780"/>
            <a:ext cx="9067800" cy="523220"/>
          </a:xfrm>
          <a:prstGeom prst="rect">
            <a:avLst/>
          </a:prstGeom>
        </p:spPr>
        <p:txBody>
          <a:bodyPr wrap="square">
            <a:spAutoFit/>
          </a:bodyPr>
          <a:lstStyle/>
          <a:p>
            <a:pPr algn="ctr"/>
            <a:r>
              <a:rPr lang="en-US" sz="2800" dirty="0" smtClean="0">
                <a:solidFill>
                  <a:srgbClr val="92D050"/>
                </a:solidFill>
                <a:effectLst>
                  <a:outerShdw blurRad="50800" dist="50800" dir="3000000" algn="ctr" rotWithShape="0">
                    <a:prstClr val="black">
                      <a:alpha val="40000"/>
                    </a:prstClr>
                  </a:outerShdw>
                </a:effectLst>
                <a:latin typeface="+mj-lt"/>
              </a:rPr>
              <a:t>DEMO: torus example</a:t>
            </a:r>
          </a:p>
        </p:txBody>
      </p:sp>
      <p:pic>
        <p:nvPicPr>
          <p:cNvPr id="1027" name="Picture 3"/>
          <p:cNvPicPr>
            <a:picLocks noChangeAspect="1" noChangeArrowheads="1"/>
          </p:cNvPicPr>
          <p:nvPr/>
        </p:nvPicPr>
        <p:blipFill>
          <a:blip r:embed="rId3" cstate="print"/>
          <a:srcRect/>
          <a:stretch>
            <a:fillRect/>
          </a:stretch>
        </p:blipFill>
        <p:spPr bwMode="auto">
          <a:xfrm>
            <a:off x="0" y="1943549"/>
            <a:ext cx="9144000" cy="436728"/>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0" y="2322154"/>
            <a:ext cx="9144000" cy="4210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03920" cy="1143000"/>
          </a:xfrm>
        </p:spPr>
        <p:txBody>
          <a:bodyPr/>
          <a:lstStyle/>
          <a:p>
            <a:r>
              <a:rPr lang="en-US" dirty="0" err="1" smtClean="0"/>
              <a:t>ShapeWorksGroom</a:t>
            </a:r>
            <a:r>
              <a:rPr lang="en-US" dirty="0" smtClean="0"/>
              <a:t/>
            </a:r>
            <a:br>
              <a:rPr lang="en-US" dirty="0" smtClean="0"/>
            </a:br>
            <a:endParaRPr lang="en-US" sz="2000" dirty="0"/>
          </a:p>
        </p:txBody>
      </p:sp>
      <p:pic>
        <p:nvPicPr>
          <p:cNvPr id="1026" name="Picture 2" descr="C:\work\ShapeAnalysis\EMBC2012\slides\images\torus_pop.png"/>
          <p:cNvPicPr>
            <a:picLocks noChangeAspect="1" noChangeArrowheads="1"/>
          </p:cNvPicPr>
          <p:nvPr/>
        </p:nvPicPr>
        <p:blipFill>
          <a:blip r:embed="rId3" cstate="print"/>
          <a:srcRect/>
          <a:stretch>
            <a:fillRect/>
          </a:stretch>
        </p:blipFill>
        <p:spPr bwMode="auto">
          <a:xfrm>
            <a:off x="228600" y="1371600"/>
            <a:ext cx="8620125" cy="3448050"/>
          </a:xfrm>
          <a:prstGeom prst="rect">
            <a:avLst/>
          </a:prstGeom>
          <a:noFill/>
        </p:spPr>
      </p:pic>
      <p:sp>
        <p:nvSpPr>
          <p:cNvPr id="9" name="Text Placeholder 2"/>
          <p:cNvSpPr txBox="1">
            <a:spLocks/>
          </p:cNvSpPr>
          <p:nvPr/>
        </p:nvSpPr>
        <p:spPr>
          <a:xfrm>
            <a:off x="228600" y="4876800"/>
            <a:ext cx="8610600" cy="457200"/>
          </a:xfrm>
          <a:prstGeom prst="rect">
            <a:avLst/>
          </a:prstGeom>
        </p:spPr>
        <p:txBody>
          <a:bodyPr vert="horz" lIns="91440" tIns="45720" rIns="91440" bIns="45720" rtlCol="0">
            <a:normAutofit/>
          </a:bodyPr>
          <a:lstStyle/>
          <a:p>
            <a:pPr marL="228600" marR="0" lvl="0" indent="-228600" algn="ctr" defTabSz="914400" rtl="0" eaLnBrk="1" fontAlgn="auto" latinLnBrk="0" hangingPunct="1">
              <a:lnSpc>
                <a:spcPct val="100000"/>
              </a:lnSpc>
              <a:spcBef>
                <a:spcPts val="1200"/>
              </a:spcBef>
              <a:spcAft>
                <a:spcPts val="0"/>
              </a:spcAft>
              <a:buClrTx/>
              <a:buSzTx/>
              <a:tabLst/>
              <a:defRPr/>
            </a:pPr>
            <a:r>
              <a:rPr kumimoji="0" lang="en-US" sz="2000" b="0" i="0" u="none" strike="noStrike" kern="1200" cap="none" spc="0" normalizeH="0" baseline="0" noProof="0" dirty="0" smtClean="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uLnTx/>
                <a:uFillTx/>
                <a:latin typeface="+mj-lt"/>
                <a:ea typeface="+mn-ea"/>
                <a:cs typeface="+mn-cs"/>
              </a:rPr>
              <a:t>Example </a:t>
            </a:r>
            <a:r>
              <a:rPr kumimoji="0" lang="en-US" sz="2000" b="0" i="0" u="none" strike="noStrike" kern="1200" cap="none" spc="0" normalizeH="0" baseline="0" noProof="0" dirty="0" err="1" smtClean="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uLnTx/>
                <a:uFillTx/>
                <a:latin typeface="+mj-lt"/>
                <a:ea typeface="+mn-ea"/>
                <a:cs typeface="+mn-cs"/>
              </a:rPr>
              <a:t>tori</a:t>
            </a:r>
            <a:r>
              <a:rPr kumimoji="0" lang="en-US" sz="2000" b="0" i="0" u="none" strike="noStrike" kern="1200" cap="none" spc="0" normalizeH="0" baseline="0" noProof="0" dirty="0" smtClean="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uLnTx/>
                <a:uFillTx/>
                <a:latin typeface="+mj-lt"/>
                <a:ea typeface="+mn-ea"/>
                <a:cs typeface="+mn-cs"/>
              </a:rPr>
              <a:t> shapes from population parameterized by </a:t>
            </a:r>
            <a:r>
              <a:rPr kumimoji="0" lang="en-US" sz="2000" b="0" i="1" u="none" strike="noStrike" kern="1200" cap="none" spc="0" normalizeH="0" baseline="0" noProof="0" dirty="0" smtClean="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uLnTx/>
                <a:uFillTx/>
                <a:latin typeface="+mj-lt"/>
                <a:ea typeface="+mn-ea"/>
                <a:cs typeface="+mn-cs"/>
              </a:rPr>
              <a:t>r</a:t>
            </a:r>
            <a:r>
              <a:rPr kumimoji="0" lang="en-US" sz="2000" b="0" u="none" strike="noStrike" kern="1200" cap="none" spc="0" normalizeH="0" baseline="0" noProof="0" dirty="0" smtClean="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uLnTx/>
                <a:uFillTx/>
                <a:latin typeface="+mj-lt"/>
                <a:ea typeface="+mn-ea"/>
                <a:cs typeface="+mn-cs"/>
              </a:rPr>
              <a:t> and </a:t>
            </a:r>
            <a:r>
              <a:rPr kumimoji="0" lang="en-US" sz="2000" b="0" i="1" u="none" strike="noStrike" kern="1200" cap="none" spc="0" normalizeH="0" baseline="0" noProof="0" dirty="0" smtClean="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uLnTx/>
                <a:uFillTx/>
                <a:latin typeface="+mj-lt"/>
                <a:ea typeface="+mn-ea"/>
                <a:cs typeface="+mn-cs"/>
              </a:rPr>
              <a:t>R</a:t>
            </a:r>
            <a:endParaRPr kumimoji="0" lang="en-US" sz="2000" b="0" i="1" u="none" strike="noStrike" kern="1200" cap="none" spc="0" normalizeH="0" baseline="0" noProof="0" dirty="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03920" cy="1143000"/>
          </a:xfrm>
        </p:spPr>
        <p:txBody>
          <a:bodyPr/>
          <a:lstStyle/>
          <a:p>
            <a:r>
              <a:rPr lang="en-US" dirty="0" err="1" smtClean="0"/>
              <a:t>ShapeWorksRun</a:t>
            </a:r>
            <a:endParaRPr lang="en-US" sz="2000" dirty="0"/>
          </a:p>
        </p:txBody>
      </p:sp>
      <p:sp>
        <p:nvSpPr>
          <p:cNvPr id="17" name="Content Placeholder 2"/>
          <p:cNvSpPr>
            <a:spLocks noGrp="1"/>
          </p:cNvSpPr>
          <p:nvPr>
            <p:ph idx="1"/>
          </p:nvPr>
        </p:nvSpPr>
        <p:spPr>
          <a:xfrm>
            <a:off x="304800" y="381001"/>
            <a:ext cx="8382000" cy="5791200"/>
          </a:xfrm>
        </p:spPr>
        <p:txBody>
          <a:bodyPr>
            <a:normAutofit/>
          </a:bodyPr>
          <a:lstStyle/>
          <a:p>
            <a:pPr>
              <a:spcBef>
                <a:spcPts val="600"/>
              </a:spcBef>
            </a:pPr>
            <a:r>
              <a:rPr lang="en-US" dirty="0" smtClean="0"/>
              <a:t>Command line tool to initialize and optimize particle positions on shapes in the ensemble</a:t>
            </a:r>
          </a:p>
          <a:p>
            <a:pPr>
              <a:spcBef>
                <a:spcPts val="600"/>
              </a:spcBef>
            </a:pPr>
            <a:endParaRPr lang="en-US" dirty="0" smtClean="0"/>
          </a:p>
          <a:p>
            <a:pPr>
              <a:spcBef>
                <a:spcPts val="600"/>
              </a:spcBef>
            </a:pPr>
            <a:r>
              <a:rPr lang="en-US" dirty="0" smtClean="0"/>
              <a:t>Syntax</a:t>
            </a:r>
          </a:p>
          <a:p>
            <a:pPr>
              <a:spcBef>
                <a:spcPts val="600"/>
              </a:spcBef>
            </a:pPr>
            <a:endParaRPr lang="en-US" dirty="0" smtClean="0"/>
          </a:p>
          <a:p>
            <a:pPr>
              <a:spcBef>
                <a:spcPts val="600"/>
              </a:spcBef>
            </a:pPr>
            <a:endParaRPr lang="en-US" dirty="0" smtClean="0"/>
          </a:p>
          <a:p>
            <a:pPr>
              <a:spcBef>
                <a:spcPts val="600"/>
              </a:spcBef>
            </a:pPr>
            <a:r>
              <a:rPr lang="en-US" dirty="0" smtClean="0"/>
              <a:t>Notable parameters</a:t>
            </a:r>
          </a:p>
          <a:p>
            <a:pPr marL="236538" indent="-236538">
              <a:spcBef>
                <a:spcPts val="600"/>
              </a:spcBef>
              <a:buFont typeface="Arial" pitchFamily="34" charset="0"/>
              <a:buChar char="•"/>
            </a:pPr>
            <a:r>
              <a:rPr lang="en-US" dirty="0" smtClean="0"/>
              <a:t># particles</a:t>
            </a:r>
          </a:p>
          <a:p>
            <a:pPr marL="236538" indent="-236538">
              <a:spcBef>
                <a:spcPts val="600"/>
              </a:spcBef>
              <a:buFont typeface="Arial" pitchFamily="34" charset="0"/>
              <a:buChar char="•"/>
            </a:pPr>
            <a:r>
              <a:rPr lang="en-US" dirty="0" err="1" smtClean="0"/>
              <a:t>adaptivity</a:t>
            </a:r>
            <a:endParaRPr lang="en-US" dirty="0" smtClean="0"/>
          </a:p>
          <a:p>
            <a:pPr marL="236538" indent="-236538">
              <a:spcBef>
                <a:spcPts val="600"/>
              </a:spcBef>
              <a:buFont typeface="Arial" pitchFamily="34" charset="0"/>
              <a:buChar char="•"/>
            </a:pPr>
            <a:r>
              <a:rPr lang="en-US" dirty="0" smtClean="0"/>
              <a:t>alignment</a:t>
            </a:r>
            <a:endParaRPr lang="en-US" dirty="0"/>
          </a:p>
        </p:txBody>
      </p:sp>
      <p:sp>
        <p:nvSpPr>
          <p:cNvPr id="25" name="Rectangle 24"/>
          <p:cNvSpPr/>
          <p:nvPr/>
        </p:nvSpPr>
        <p:spPr>
          <a:xfrm>
            <a:off x="0" y="6334780"/>
            <a:ext cx="9067800" cy="523220"/>
          </a:xfrm>
          <a:prstGeom prst="rect">
            <a:avLst/>
          </a:prstGeom>
        </p:spPr>
        <p:txBody>
          <a:bodyPr wrap="square">
            <a:spAutoFit/>
          </a:bodyPr>
          <a:lstStyle/>
          <a:p>
            <a:pPr algn="ctr"/>
            <a:r>
              <a:rPr lang="en-US" sz="2800" dirty="0" smtClean="0">
                <a:solidFill>
                  <a:srgbClr val="92D050"/>
                </a:solidFill>
                <a:effectLst>
                  <a:outerShdw blurRad="50800" dist="50800" dir="3000000" algn="ctr" rotWithShape="0">
                    <a:prstClr val="black">
                      <a:alpha val="40000"/>
                    </a:prstClr>
                  </a:outerShdw>
                </a:effectLst>
                <a:latin typeface="+mj-lt"/>
              </a:rPr>
              <a:t>DEMO: torus example</a:t>
            </a:r>
          </a:p>
        </p:txBody>
      </p:sp>
      <p:pic>
        <p:nvPicPr>
          <p:cNvPr id="2050" name="Picture 2"/>
          <p:cNvPicPr>
            <a:picLocks noChangeAspect="1" noChangeArrowheads="1"/>
          </p:cNvPicPr>
          <p:nvPr/>
        </p:nvPicPr>
        <p:blipFill>
          <a:blip r:embed="rId3" cstate="print"/>
          <a:srcRect/>
          <a:stretch>
            <a:fillRect/>
          </a:stretch>
        </p:blipFill>
        <p:spPr bwMode="auto">
          <a:xfrm>
            <a:off x="381000" y="2743200"/>
            <a:ext cx="8763000" cy="4206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03920" cy="1143000"/>
          </a:xfrm>
        </p:spPr>
        <p:txBody>
          <a:bodyPr/>
          <a:lstStyle/>
          <a:p>
            <a:r>
              <a:rPr lang="en-US" dirty="0" err="1" smtClean="0"/>
              <a:t>ShapeWorksRun</a:t>
            </a:r>
            <a:r>
              <a:rPr lang="en-US" dirty="0" smtClean="0"/>
              <a:t/>
            </a:r>
            <a:br>
              <a:rPr lang="en-US" dirty="0" smtClean="0"/>
            </a:br>
            <a:endParaRPr lang="en-US" sz="2000" dirty="0"/>
          </a:p>
        </p:txBody>
      </p:sp>
      <p:sp>
        <p:nvSpPr>
          <p:cNvPr id="9" name="Text Placeholder 2"/>
          <p:cNvSpPr txBox="1">
            <a:spLocks/>
          </p:cNvSpPr>
          <p:nvPr/>
        </p:nvSpPr>
        <p:spPr>
          <a:xfrm>
            <a:off x="228600" y="4038600"/>
            <a:ext cx="8610600" cy="457200"/>
          </a:xfrm>
          <a:prstGeom prst="rect">
            <a:avLst/>
          </a:prstGeom>
        </p:spPr>
        <p:txBody>
          <a:bodyPr vert="horz" lIns="91440" tIns="45720" rIns="91440" bIns="45720" rtlCol="0">
            <a:normAutofit/>
          </a:bodyPr>
          <a:lstStyle/>
          <a:p>
            <a:pPr marL="228600" marR="0" lvl="0" indent="-228600" algn="ctr" defTabSz="914400" rtl="0" eaLnBrk="1" fontAlgn="auto" latinLnBrk="0" hangingPunct="1">
              <a:lnSpc>
                <a:spcPct val="100000"/>
              </a:lnSpc>
              <a:spcBef>
                <a:spcPts val="1200"/>
              </a:spcBef>
              <a:spcAft>
                <a:spcPts val="0"/>
              </a:spcAft>
              <a:buClrTx/>
              <a:buSzTx/>
              <a:tabLst/>
              <a:defRPr/>
            </a:pPr>
            <a:r>
              <a:rPr kumimoji="0" lang="en-US" sz="2000" b="0" i="0" u="none" strike="noStrike" kern="1200" cap="none" spc="0" normalizeH="0" baseline="0" noProof="0" dirty="0" smtClean="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uLnTx/>
                <a:uFillTx/>
                <a:latin typeface="+mj-lt"/>
                <a:ea typeface="+mn-ea"/>
                <a:cs typeface="+mn-cs"/>
              </a:rPr>
              <a:t>Correspondences overlaid on 3 of the input shapes</a:t>
            </a:r>
            <a:endParaRPr kumimoji="0" lang="en-US" sz="2000" b="0" i="1" u="none" strike="noStrike" kern="1200" cap="none" spc="0" normalizeH="0" baseline="0" noProof="0" dirty="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uLnTx/>
              <a:uFillTx/>
              <a:latin typeface="+mj-lt"/>
              <a:ea typeface="+mn-ea"/>
              <a:cs typeface="+mn-cs"/>
            </a:endParaRPr>
          </a:p>
        </p:txBody>
      </p:sp>
      <p:pic>
        <p:nvPicPr>
          <p:cNvPr id="2050" name="Picture 2" descr="C:\work\ShapeAnalysis\EMBC2012\slides\images\torus_corres.png"/>
          <p:cNvPicPr>
            <a:picLocks noChangeAspect="1" noChangeArrowheads="1"/>
          </p:cNvPicPr>
          <p:nvPr/>
        </p:nvPicPr>
        <p:blipFill>
          <a:blip r:embed="rId3" cstate="print"/>
          <a:srcRect/>
          <a:stretch>
            <a:fillRect/>
          </a:stretch>
        </p:blipFill>
        <p:spPr bwMode="auto">
          <a:xfrm>
            <a:off x="231254" y="1560387"/>
            <a:ext cx="8684146" cy="246779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03920" cy="1143000"/>
          </a:xfrm>
        </p:spPr>
        <p:txBody>
          <a:bodyPr/>
          <a:lstStyle/>
          <a:p>
            <a:r>
              <a:rPr lang="en-US" dirty="0" err="1" smtClean="0"/>
              <a:t>ShapeWorksView</a:t>
            </a:r>
            <a:endParaRPr lang="en-US" sz="2000" dirty="0"/>
          </a:p>
        </p:txBody>
      </p:sp>
      <p:sp>
        <p:nvSpPr>
          <p:cNvPr id="17" name="Content Placeholder 2"/>
          <p:cNvSpPr>
            <a:spLocks noGrp="1"/>
          </p:cNvSpPr>
          <p:nvPr>
            <p:ph idx="1"/>
          </p:nvPr>
        </p:nvSpPr>
        <p:spPr>
          <a:xfrm>
            <a:off x="304800" y="990601"/>
            <a:ext cx="8382000" cy="5181599"/>
          </a:xfrm>
        </p:spPr>
        <p:txBody>
          <a:bodyPr>
            <a:normAutofit/>
          </a:bodyPr>
          <a:lstStyle/>
          <a:p>
            <a:pPr>
              <a:spcBef>
                <a:spcPts val="600"/>
              </a:spcBef>
            </a:pPr>
            <a:r>
              <a:rPr lang="en-US" dirty="0" smtClean="0"/>
              <a:t>GUI to visualize correspondences and perform statistical analysis</a:t>
            </a:r>
          </a:p>
          <a:p>
            <a:pPr>
              <a:spcBef>
                <a:spcPts val="600"/>
              </a:spcBef>
            </a:pPr>
            <a:endParaRPr lang="en-US" dirty="0" smtClean="0"/>
          </a:p>
          <a:p>
            <a:pPr>
              <a:spcBef>
                <a:spcPts val="600"/>
              </a:spcBef>
            </a:pPr>
            <a:r>
              <a:rPr lang="en-US" dirty="0" smtClean="0"/>
              <a:t>Syntax</a:t>
            </a:r>
          </a:p>
          <a:p>
            <a:pPr>
              <a:spcBef>
                <a:spcPts val="600"/>
              </a:spcBef>
            </a:pPr>
            <a:endParaRPr lang="en-US" dirty="0" smtClean="0"/>
          </a:p>
          <a:p>
            <a:pPr>
              <a:spcBef>
                <a:spcPts val="600"/>
              </a:spcBef>
            </a:pPr>
            <a:r>
              <a:rPr lang="en-US" dirty="0" smtClean="0"/>
              <a:t>Notable parameters</a:t>
            </a:r>
          </a:p>
          <a:p>
            <a:pPr marL="236538" indent="-236538">
              <a:spcBef>
                <a:spcPts val="600"/>
              </a:spcBef>
              <a:buFont typeface="Arial" pitchFamily="34" charset="0"/>
              <a:buChar char="•"/>
            </a:pPr>
            <a:r>
              <a:rPr lang="en-US" dirty="0" smtClean="0"/>
              <a:t>Reconstructed shapes</a:t>
            </a:r>
          </a:p>
          <a:p>
            <a:pPr marL="236538" indent="-236538">
              <a:spcBef>
                <a:spcPts val="600"/>
              </a:spcBef>
              <a:buFont typeface="Arial" pitchFamily="34" charset="0"/>
              <a:buChar char="•"/>
            </a:pPr>
            <a:r>
              <a:rPr lang="en-US" dirty="0" smtClean="0"/>
              <a:t>Modes of variation</a:t>
            </a:r>
          </a:p>
          <a:p>
            <a:pPr marL="236538" indent="-236538">
              <a:spcBef>
                <a:spcPts val="600"/>
              </a:spcBef>
              <a:buFont typeface="Arial" pitchFamily="34" charset="0"/>
              <a:buChar char="•"/>
            </a:pPr>
            <a:r>
              <a:rPr lang="en-US" dirty="0" smtClean="0"/>
              <a:t>Group differences </a:t>
            </a:r>
            <a:r>
              <a:rPr lang="en-US" sz="1800" dirty="0" smtClean="0"/>
              <a:t>(not in demo, only if 2 populations are available)</a:t>
            </a:r>
            <a:endParaRPr lang="en-US" dirty="0"/>
          </a:p>
        </p:txBody>
      </p:sp>
      <p:sp>
        <p:nvSpPr>
          <p:cNvPr id="25" name="Rectangle 24"/>
          <p:cNvSpPr/>
          <p:nvPr/>
        </p:nvSpPr>
        <p:spPr>
          <a:xfrm>
            <a:off x="0" y="6334780"/>
            <a:ext cx="9067800" cy="523220"/>
          </a:xfrm>
          <a:prstGeom prst="rect">
            <a:avLst/>
          </a:prstGeom>
        </p:spPr>
        <p:txBody>
          <a:bodyPr wrap="square">
            <a:spAutoFit/>
          </a:bodyPr>
          <a:lstStyle/>
          <a:p>
            <a:pPr algn="ctr"/>
            <a:r>
              <a:rPr lang="en-US" sz="2800" dirty="0" smtClean="0">
                <a:solidFill>
                  <a:srgbClr val="92D050"/>
                </a:solidFill>
                <a:effectLst>
                  <a:outerShdw blurRad="50800" dist="50800" dir="3000000" algn="ctr" rotWithShape="0">
                    <a:prstClr val="black">
                      <a:alpha val="40000"/>
                    </a:prstClr>
                  </a:outerShdw>
                </a:effectLst>
                <a:latin typeface="+mj-lt"/>
              </a:rPr>
              <a:t>DEMO: torus example</a:t>
            </a:r>
          </a:p>
        </p:txBody>
      </p:sp>
      <p:pic>
        <p:nvPicPr>
          <p:cNvPr id="3074" name="Picture 2"/>
          <p:cNvPicPr>
            <a:picLocks noChangeAspect="1" noChangeArrowheads="1"/>
          </p:cNvPicPr>
          <p:nvPr/>
        </p:nvPicPr>
        <p:blipFill>
          <a:blip r:embed="rId3" cstate="print"/>
          <a:srcRect/>
          <a:stretch>
            <a:fillRect/>
          </a:stretch>
        </p:blipFill>
        <p:spPr bwMode="auto">
          <a:xfrm>
            <a:off x="381000" y="3231833"/>
            <a:ext cx="8763000" cy="394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03920" cy="1143000"/>
          </a:xfrm>
        </p:spPr>
        <p:txBody>
          <a:bodyPr/>
          <a:lstStyle/>
          <a:p>
            <a:r>
              <a:rPr lang="en-US" dirty="0" err="1" smtClean="0"/>
              <a:t>ShapeWorksView</a:t>
            </a:r>
            <a:endParaRPr lang="en-US" sz="2000" dirty="0"/>
          </a:p>
        </p:txBody>
      </p:sp>
      <p:sp>
        <p:nvSpPr>
          <p:cNvPr id="9" name="Text Placeholder 2"/>
          <p:cNvSpPr txBox="1">
            <a:spLocks/>
          </p:cNvSpPr>
          <p:nvPr/>
        </p:nvSpPr>
        <p:spPr>
          <a:xfrm>
            <a:off x="228600" y="4876800"/>
            <a:ext cx="8610600" cy="1752600"/>
          </a:xfrm>
          <a:prstGeom prst="rect">
            <a:avLst/>
          </a:prstGeom>
        </p:spPr>
        <p:txBody>
          <a:bodyPr vert="horz" lIns="91440" tIns="45720" rIns="91440" bIns="45720" rtlCol="0">
            <a:normAutofit/>
          </a:bodyPr>
          <a:lstStyle/>
          <a:p>
            <a:pPr marL="228600" marR="0" lvl="0" indent="-228600" algn="ctr" defTabSz="914400" rtl="0" eaLnBrk="1" fontAlgn="auto" latinLnBrk="0" hangingPunct="1">
              <a:lnSpc>
                <a:spcPct val="100000"/>
              </a:lnSpc>
              <a:spcBef>
                <a:spcPts val="1200"/>
              </a:spcBef>
              <a:spcAft>
                <a:spcPts val="0"/>
              </a:spcAft>
              <a:buClrTx/>
              <a:buSzTx/>
              <a:tabLst/>
              <a:defRPr/>
            </a:pPr>
            <a:r>
              <a:rPr kumimoji="0" lang="en-US" sz="2000" b="0" i="0" u="none" strike="noStrike" kern="1200" cap="none" spc="0" normalizeH="0" baseline="0" noProof="0" dirty="0" smtClean="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uLnTx/>
                <a:uFillTx/>
                <a:latin typeface="+mj-lt"/>
                <a:ea typeface="+mn-ea"/>
                <a:cs typeface="+mn-cs"/>
              </a:rPr>
              <a:t>Modes of variation captured by the correspondence model.</a:t>
            </a:r>
          </a:p>
          <a:p>
            <a:pPr marL="228600" marR="0" lvl="0" indent="-228600" algn="ctr" defTabSz="914400" rtl="0" eaLnBrk="1" fontAlgn="auto" latinLnBrk="0" hangingPunct="1">
              <a:lnSpc>
                <a:spcPct val="100000"/>
              </a:lnSpc>
              <a:spcBef>
                <a:spcPts val="1200"/>
              </a:spcBef>
              <a:spcAft>
                <a:spcPts val="0"/>
              </a:spcAft>
              <a:buClrTx/>
              <a:buSzTx/>
              <a:tabLst/>
              <a:defRPr/>
            </a:pPr>
            <a:r>
              <a:rPr kumimoji="0" lang="en-US" sz="2000" b="0" i="0" u="none" strike="noStrike" kern="1200" cap="none" spc="0" normalizeH="0" baseline="0" noProof="0" dirty="0" smtClean="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uLnTx/>
                <a:uFillTx/>
                <a:latin typeface="+mj-lt"/>
                <a:ea typeface="+mn-ea"/>
                <a:cs typeface="+mn-cs"/>
              </a:rPr>
              <a:t>The first</a:t>
            </a:r>
            <a:r>
              <a:rPr kumimoji="0" lang="en-US" sz="2000" b="0" i="0" u="none" strike="noStrike" kern="1200" cap="none" spc="0" normalizeH="0" noProof="0" dirty="0" smtClean="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uLnTx/>
                <a:uFillTx/>
                <a:latin typeface="+mj-lt"/>
                <a:ea typeface="+mn-ea"/>
                <a:cs typeface="+mn-cs"/>
              </a:rPr>
              <a:t> (top) and second (bottom) modes capture the  shape variation consistent with the generative model</a:t>
            </a:r>
            <a:endParaRPr kumimoji="0" lang="en-US" sz="2000" b="0" i="1" u="none" strike="noStrike" kern="1200" cap="none" spc="0" normalizeH="0" baseline="0" noProof="0" dirty="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uLnTx/>
              <a:uFillTx/>
              <a:latin typeface="+mj-lt"/>
              <a:ea typeface="+mn-ea"/>
              <a:cs typeface="+mn-cs"/>
            </a:endParaRPr>
          </a:p>
        </p:txBody>
      </p:sp>
      <p:pic>
        <p:nvPicPr>
          <p:cNvPr id="3074" name="Picture 2" descr="C:\work\ShapeAnalysis\EMBC2012\slides\images\torus_modes.png"/>
          <p:cNvPicPr>
            <a:picLocks noChangeAspect="1" noChangeArrowheads="1"/>
          </p:cNvPicPr>
          <p:nvPr/>
        </p:nvPicPr>
        <p:blipFill>
          <a:blip r:embed="rId3" cstate="print"/>
          <a:srcRect l="13211" r="14862"/>
          <a:stretch>
            <a:fillRect/>
          </a:stretch>
        </p:blipFill>
        <p:spPr bwMode="auto">
          <a:xfrm>
            <a:off x="41312" y="1228726"/>
            <a:ext cx="9026488" cy="3419474"/>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433838"/>
      </a:dk2>
      <a:lt2>
        <a:srgbClr val="D8D8DC"/>
      </a:lt2>
      <a:accent1>
        <a:srgbClr val="9AA977"/>
      </a:accent1>
      <a:accent2>
        <a:srgbClr val="7BA8A9"/>
      </a:accent2>
      <a:accent3>
        <a:srgbClr val="907E8C"/>
      </a:accent3>
      <a:accent4>
        <a:srgbClr val="6AA07E"/>
      </a:accent4>
      <a:accent5>
        <a:srgbClr val="A5826D"/>
      </a:accent5>
      <a:accent6>
        <a:srgbClr val="BAB5A6"/>
      </a:accent6>
      <a:hlink>
        <a:srgbClr val="50797A"/>
      </a:hlink>
      <a:folHlink>
        <a:srgbClr val="806268"/>
      </a:folHlink>
    </a:clrScheme>
    <a:fontScheme name="Slate">
      <a:maj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late">
      <a:fillStyleLst>
        <a:solidFill>
          <a:schemeClr val="phClr"/>
        </a:solidFill>
        <a:gradFill rotWithShape="1">
          <a:gsLst>
            <a:gs pos="0">
              <a:schemeClr val="phClr">
                <a:tint val="80000"/>
                <a:satMod val="150000"/>
              </a:schemeClr>
            </a:gs>
            <a:gs pos="100000">
              <a:schemeClr val="phClr">
                <a:tint val="100000"/>
                <a:shade val="80000"/>
                <a:satMod val="135000"/>
              </a:schemeClr>
            </a:gs>
          </a:gsLst>
          <a:lin ang="5400000" scaled="1"/>
        </a:gradFill>
        <a:blipFill rotWithShape="1">
          <a:blip xmlns:r="http://schemas.openxmlformats.org/officeDocument/2006/relationships" r:embed="rId1">
            <a:duotone>
              <a:schemeClr val="phClr">
                <a:shade val="70000"/>
                <a:satMod val="125000"/>
              </a:schemeClr>
              <a:schemeClr val="phClr">
                <a:tint val="80000"/>
                <a:satMod val="115000"/>
              </a:schemeClr>
            </a:duotone>
          </a:blip>
          <a:stretch/>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190500">
              <a:srgbClr val="151515">
                <a:alpha val="90000"/>
              </a:srgbClr>
            </a:innerShdw>
          </a:effectLst>
          <a:scene3d>
            <a:camera prst="orthographicFront">
              <a:rot lat="0" lon="0" rev="0"/>
            </a:camera>
            <a:lightRig rig="glow" dir="tl"/>
          </a:scene3d>
          <a:sp3d prstMaterial="softmetal">
            <a:bevelT w="0" h="0"/>
          </a:sp3d>
        </a:effectStyle>
        <a:effectStyle>
          <a:effectLst>
            <a:outerShdw blurRad="63500" dist="101600" dir="3000000" sx="101000" sy="101000" rotWithShape="0">
              <a:srgbClr val="252525">
                <a:alpha val="50000"/>
              </a:srgbClr>
            </a:outerShdw>
          </a:effectLst>
          <a:scene3d>
            <a:camera prst="orthographicFront">
              <a:rot lat="0" lon="0" rev="0"/>
            </a:camera>
            <a:lightRig rig="morning" dir="tr">
              <a:rot lat="0" lon="0" rev="1500000"/>
            </a:lightRig>
          </a:scene3d>
          <a:sp3d prstMaterial="translucentPowder">
            <a:bevelT w="38100" h="12700"/>
          </a:sp3d>
        </a:effectStyle>
      </a:effectStyleLst>
      <a:bgFillStyleLst>
        <a:blipFill rotWithShape="1">
          <a:blip xmlns:r="http://schemas.openxmlformats.org/officeDocument/2006/relationships" r:embed="rId2">
            <a:duotone>
              <a:schemeClr val="phClr">
                <a:shade val="70000"/>
                <a:satMod val="115000"/>
              </a:schemeClr>
              <a:schemeClr val="phClr">
                <a:tint val="70000"/>
                <a:satMod val="135000"/>
              </a:schemeClr>
            </a:duotone>
          </a:blip>
          <a:stretch/>
        </a:blipFill>
        <a:blipFill rotWithShape="1">
          <a:blip xmlns:r="http://schemas.openxmlformats.org/officeDocument/2006/relationships" r:embed="rId1">
            <a:duotone>
              <a:schemeClr val="phClr">
                <a:shade val="70000"/>
                <a:satMod val="115000"/>
              </a:schemeClr>
              <a:schemeClr val="phClr">
                <a:tint val="70000"/>
                <a:satMod val="135000"/>
              </a:schemeClr>
            </a:duotone>
          </a:blip>
          <a:stretch/>
        </a:blipFill>
        <a:blipFill rotWithShape="1">
          <a:blip xmlns:r="http://schemas.openxmlformats.org/officeDocument/2006/relationships" r:embed="rId3">
            <a:duotone>
              <a:schemeClr val="phClr">
                <a:shade val="75000"/>
                <a:satMod val="115000"/>
              </a:schemeClr>
              <a:schemeClr val="phClr">
                <a:tint val="80000"/>
                <a:satMod val="125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Slate</Template>
  <TotalTime>997</TotalTime>
  <Words>823</Words>
  <Application>Microsoft Office PowerPoint</Application>
  <PresentationFormat>On-screen Show (4:3)</PresentationFormat>
  <Paragraphs>127</Paragraphs>
  <Slides>17</Slides>
  <Notes>14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Slate</vt:lpstr>
      <vt:lpstr>ShapeWorks</vt:lpstr>
      <vt:lpstr>Correspondence Pipeline </vt:lpstr>
      <vt:lpstr>Command Line Tools </vt:lpstr>
      <vt:lpstr>ShapeWorksGroom </vt:lpstr>
      <vt:lpstr>ShapeWorksGroom </vt:lpstr>
      <vt:lpstr>ShapeWorksRun</vt:lpstr>
      <vt:lpstr>ShapeWorksRun </vt:lpstr>
      <vt:lpstr>ShapeWorksView</vt:lpstr>
      <vt:lpstr>ShapeWorksView</vt:lpstr>
      <vt:lpstr>Recent Work†</vt:lpstr>
      <vt:lpstr>Challenges of Nonregular Shapes</vt:lpstr>
      <vt:lpstr>Group Comparison: LV wall†  Dr. Raimond Winslow Institute for Computational Medicine, The Johns Hopkins University</vt:lpstr>
      <vt:lpstr>Nonlinear Growth Model</vt:lpstr>
      <vt:lpstr>Mixed Effects Model</vt:lpstr>
      <vt:lpstr>Mixed Effects Model: Trends</vt:lpstr>
      <vt:lpstr>Pairwise Distance Features</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ShapeWorks</dc:title>
  <dc:creator>manasi</dc:creator>
  <cp:lastModifiedBy>manasi</cp:lastModifiedBy>
  <cp:revision>174</cp:revision>
  <dcterms:created xsi:type="dcterms:W3CDTF">2011-04-18T20:21:59Z</dcterms:created>
  <dcterms:modified xsi:type="dcterms:W3CDTF">2012-08-27T06:08:13Z</dcterms:modified>
</cp:coreProperties>
</file>