
<file path=[Content_Types].xml><?xml version="1.0" encoding="utf-8"?>
<Types xmlns="http://schemas.openxmlformats.org/package/2006/content-types">
  <Default Extension="tmp" ContentType="image/png"/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391" r:id="rId2"/>
    <p:sldId id="367" r:id="rId3"/>
    <p:sldId id="368" r:id="rId4"/>
    <p:sldId id="396" r:id="rId5"/>
    <p:sldId id="369" r:id="rId6"/>
    <p:sldId id="393" r:id="rId7"/>
    <p:sldId id="395" r:id="rId8"/>
    <p:sldId id="370" r:id="rId9"/>
    <p:sldId id="371" r:id="rId10"/>
    <p:sldId id="386" r:id="rId11"/>
    <p:sldId id="372" r:id="rId12"/>
    <p:sldId id="373" r:id="rId13"/>
    <p:sldId id="387" r:id="rId14"/>
    <p:sldId id="382" r:id="rId15"/>
    <p:sldId id="383" r:id="rId16"/>
    <p:sldId id="384" r:id="rId17"/>
    <p:sldId id="389" r:id="rId18"/>
    <p:sldId id="376" r:id="rId19"/>
    <p:sldId id="388" r:id="rId20"/>
    <p:sldId id="377" r:id="rId21"/>
    <p:sldId id="379" r:id="rId22"/>
    <p:sldId id="380" r:id="rId23"/>
    <p:sldId id="390" r:id="rId24"/>
    <p:sldId id="385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4FDEBC6-0CB2-4996-B5F8-30D3B162CA7E}">
          <p14:sldIdLst>
            <p14:sldId id="391"/>
            <p14:sldId id="367"/>
            <p14:sldId id="368"/>
            <p14:sldId id="396"/>
            <p14:sldId id="369"/>
            <p14:sldId id="393"/>
            <p14:sldId id="395"/>
            <p14:sldId id="370"/>
            <p14:sldId id="371"/>
            <p14:sldId id="386"/>
            <p14:sldId id="372"/>
            <p14:sldId id="373"/>
            <p14:sldId id="387"/>
            <p14:sldId id="382"/>
            <p14:sldId id="383"/>
            <p14:sldId id="384"/>
            <p14:sldId id="389"/>
            <p14:sldId id="376"/>
            <p14:sldId id="388"/>
            <p14:sldId id="377"/>
            <p14:sldId id="379"/>
            <p14:sldId id="380"/>
            <p14:sldId id="390"/>
            <p14:sldId id="385"/>
          </p14:sldIdLst>
        </p14:section>
      </p14:sectionLst>
    </p:ex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CC"/>
    <a:srgbClr val="FF66CC"/>
    <a:srgbClr val="66FF66"/>
    <a:srgbClr val="008000"/>
    <a:srgbClr val="FFFF00"/>
    <a:srgbClr val="CCFF33"/>
    <a:srgbClr val="FF99FF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10" autoAdjust="0"/>
    <p:restoredTop sz="73813" autoAdjust="0"/>
  </p:normalViewPr>
  <p:slideViewPr>
    <p:cSldViewPr snapToGrid="0">
      <p:cViewPr>
        <p:scale>
          <a:sx n="60" d="100"/>
          <a:sy n="60" d="100"/>
        </p:scale>
        <p:origin x="-1566" y="-234"/>
      </p:cViewPr>
      <p:guideLst>
        <p:guide orient="horz" pos="2160"/>
        <p:guide pos="3840"/>
      </p:guideLst>
    </p:cSldViewPr>
  </p:slideViewPr>
  <p:notesTextViewPr>
    <p:cViewPr>
      <p:scale>
        <a:sx n="75" d="100"/>
        <a:sy n="75" d="100"/>
      </p:scale>
      <p:origin x="0" y="0"/>
    </p:cViewPr>
  </p:notesTextViewPr>
  <p:notesViewPr>
    <p:cSldViewPr snapToGrid="0">
      <p:cViewPr varScale="1">
        <p:scale>
          <a:sx n="70" d="100"/>
          <a:sy n="70" d="100"/>
        </p:scale>
        <p:origin x="-3294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13" Type="http://schemas.openxmlformats.org/officeDocument/2006/relationships/image" Target="../media/image27.emf"/><Relationship Id="rId18" Type="http://schemas.openxmlformats.org/officeDocument/2006/relationships/image" Target="../media/image32.emf"/><Relationship Id="rId3" Type="http://schemas.openxmlformats.org/officeDocument/2006/relationships/image" Target="../media/image17.emf"/><Relationship Id="rId21" Type="http://schemas.openxmlformats.org/officeDocument/2006/relationships/image" Target="../media/image35.emf"/><Relationship Id="rId7" Type="http://schemas.openxmlformats.org/officeDocument/2006/relationships/image" Target="../media/image21.emf"/><Relationship Id="rId12" Type="http://schemas.openxmlformats.org/officeDocument/2006/relationships/image" Target="../media/image26.emf"/><Relationship Id="rId17" Type="http://schemas.openxmlformats.org/officeDocument/2006/relationships/image" Target="../media/image31.emf"/><Relationship Id="rId2" Type="http://schemas.openxmlformats.org/officeDocument/2006/relationships/image" Target="../media/image16.emf"/><Relationship Id="rId16" Type="http://schemas.openxmlformats.org/officeDocument/2006/relationships/image" Target="../media/image30.emf"/><Relationship Id="rId20" Type="http://schemas.openxmlformats.org/officeDocument/2006/relationships/image" Target="../media/image34.emf"/><Relationship Id="rId1" Type="http://schemas.openxmlformats.org/officeDocument/2006/relationships/image" Target="../media/image15.emf"/><Relationship Id="rId6" Type="http://schemas.openxmlformats.org/officeDocument/2006/relationships/image" Target="../media/image20.emf"/><Relationship Id="rId11" Type="http://schemas.openxmlformats.org/officeDocument/2006/relationships/image" Target="../media/image25.emf"/><Relationship Id="rId24" Type="http://schemas.openxmlformats.org/officeDocument/2006/relationships/image" Target="../media/image38.emf"/><Relationship Id="rId5" Type="http://schemas.openxmlformats.org/officeDocument/2006/relationships/image" Target="../media/image19.emf"/><Relationship Id="rId15" Type="http://schemas.openxmlformats.org/officeDocument/2006/relationships/image" Target="../media/image29.emf"/><Relationship Id="rId23" Type="http://schemas.openxmlformats.org/officeDocument/2006/relationships/image" Target="../media/image37.emf"/><Relationship Id="rId10" Type="http://schemas.openxmlformats.org/officeDocument/2006/relationships/image" Target="../media/image24.emf"/><Relationship Id="rId19" Type="http://schemas.openxmlformats.org/officeDocument/2006/relationships/image" Target="../media/image33.emf"/><Relationship Id="rId4" Type="http://schemas.openxmlformats.org/officeDocument/2006/relationships/image" Target="../media/image18.emf"/><Relationship Id="rId9" Type="http://schemas.openxmlformats.org/officeDocument/2006/relationships/image" Target="../media/image23.emf"/><Relationship Id="rId14" Type="http://schemas.openxmlformats.org/officeDocument/2006/relationships/image" Target="../media/image28.emf"/><Relationship Id="rId22" Type="http://schemas.openxmlformats.org/officeDocument/2006/relationships/image" Target="../media/image3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710674-0BF2-4A54-B0CA-44F54536B8BE}" type="datetimeFigureOut">
              <a:rPr lang="en-US" smtClean="0"/>
              <a:t>1/3/2014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8B1F5B-3D59-4344-BABD-25A2D9237C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0947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71450" indent="-171450" algn="just" defTabSz="914400" rtl="0" eaLnBrk="1" latinLnBrk="0" hangingPunct="1">
      <a:lnSpc>
        <a:spcPct val="100000"/>
      </a:lnSpc>
      <a:buFont typeface="Arial" panose="020B0604020202020204" pitchFamily="34" charset="0"/>
      <a:buChar char="•"/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628650" indent="-171450" algn="just" defTabSz="914400" rtl="0" eaLnBrk="1" latinLnBrk="0" hangingPunct="1">
      <a:lnSpc>
        <a:spcPct val="100000"/>
      </a:lnSpc>
      <a:buFont typeface="Arial" panose="020B0604020202020204" pitchFamily="34" charset="0"/>
      <a:buChar char="•"/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1085850" indent="-171450" algn="just" defTabSz="914400" rtl="0" eaLnBrk="1" latinLnBrk="0" hangingPunct="1">
      <a:lnSpc>
        <a:spcPct val="100000"/>
      </a:lnSpc>
      <a:buFont typeface="Arial" panose="020B0604020202020204" pitchFamily="34" charset="0"/>
      <a:buChar char="•"/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543050" indent="-171450" algn="just" defTabSz="914400" rtl="0" eaLnBrk="1" latinLnBrk="0" hangingPunct="1">
      <a:lnSpc>
        <a:spcPct val="100000"/>
      </a:lnSpc>
      <a:buFont typeface="Arial" panose="020B0604020202020204" pitchFamily="34" charset="0"/>
      <a:buChar char="•"/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2000250" indent="-171450" algn="just" defTabSz="914400" rtl="0" eaLnBrk="1" latinLnBrk="0" hangingPunct="1">
      <a:lnSpc>
        <a:spcPct val="100000"/>
      </a:lnSpc>
      <a:buFont typeface="Arial" panose="020B0604020202020204" pitchFamily="34" charset="0"/>
      <a:buChar char="•"/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baseline="0" dirty="0" smtClean="0"/>
              <a:t>Hello every body, My name is </a:t>
            </a:r>
            <a:r>
              <a:rPr lang="en-US" sz="2000" baseline="0" dirty="0" err="1" smtClean="0"/>
              <a:t>Shireen</a:t>
            </a:r>
            <a:r>
              <a:rPr lang="en-US" sz="2000" baseline="0" dirty="0" smtClean="0"/>
              <a:t>, I will be presenting to you the statistical shape analysis part of this workshop and I will be presenting some case studies where one of the SCI </a:t>
            </a:r>
            <a:r>
              <a:rPr lang="en-US" sz="2000" baseline="0" dirty="0" err="1" smtClean="0"/>
              <a:t>softwares</a:t>
            </a:r>
            <a:r>
              <a:rPr lang="en-US" sz="2000" baseline="0" dirty="0" smtClean="0"/>
              <a:t> (</a:t>
            </a:r>
            <a:r>
              <a:rPr lang="en-US" sz="2000" baseline="0" dirty="0" err="1" smtClean="0"/>
              <a:t>shapeworks</a:t>
            </a:r>
            <a:r>
              <a:rPr lang="en-US" sz="2000" baseline="0" dirty="0" smtClean="0"/>
              <a:t>) will come into play for shape analysis</a:t>
            </a:r>
          </a:p>
          <a:p>
            <a:endParaRPr lang="en-US" sz="2000" baseline="0" dirty="0" smtClean="0"/>
          </a:p>
          <a:p>
            <a:r>
              <a:rPr lang="en-US" sz="2000" baseline="0" dirty="0" smtClean="0"/>
              <a:t>Then </a:t>
            </a:r>
            <a:r>
              <a:rPr lang="en-US" sz="2000" baseline="0" dirty="0" err="1" smtClean="0"/>
              <a:t>Prateep</a:t>
            </a:r>
            <a:r>
              <a:rPr lang="en-US" sz="2000" baseline="0" dirty="0" smtClean="0"/>
              <a:t> will jump in and demo to us how to use it on </a:t>
            </a:r>
            <a:r>
              <a:rPr lang="en-US" sz="2000" baseline="0" dirty="0" smtClean="0"/>
              <a:t>a sample </a:t>
            </a:r>
            <a:r>
              <a:rPr lang="en-US" sz="2000" baseline="0" dirty="0" smtClean="0"/>
              <a:t>data</a:t>
            </a:r>
            <a:endParaRPr lang="en-US" sz="20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B1F5B-3D59-4344-BABD-25A2D9237C4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3341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err="1" smtClean="0"/>
              <a:t>Shapeworks</a:t>
            </a:r>
            <a:r>
              <a:rPr lang="en-US" dirty="0" smtClean="0"/>
              <a:t> have a pipeline that can preprocess segmented shapes in a</a:t>
            </a:r>
            <a:r>
              <a:rPr lang="en-US" baseline="0" dirty="0" smtClean="0"/>
              <a:t> population, initialize and optimize correspondences on each of them (using various techniques, best suited to the use case) and perform analysis on the point clouds obtained as a result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B1F5B-3D59-4344-BABD-25A2D9237C4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6560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 give you an idea</a:t>
            </a:r>
            <a:r>
              <a:rPr lang="en-US" baseline="0" dirty="0" smtClean="0"/>
              <a:t> of what is the resulting shape model would capture.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Here we have a synthetic population of tori parameterized by inner and outer radii</a:t>
            </a:r>
          </a:p>
          <a:p>
            <a:endParaRPr lang="en-US" baseline="0" dirty="0" smtClean="0"/>
          </a:p>
          <a:p>
            <a:r>
              <a:rPr lang="en-US" baseline="0" dirty="0" smtClean="0"/>
              <a:t>Here are the generated correspondences on sample shapes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B1F5B-3D59-4344-BABD-25A2D9237C4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0736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modes of variation reflects the parameters</a:t>
            </a:r>
            <a:r>
              <a:rPr lang="en-US" baseline="0" dirty="0" smtClean="0"/>
              <a:t> that were used to generate those shapes …</a:t>
            </a:r>
          </a:p>
          <a:p>
            <a:endParaRPr lang="en-US" baseline="0" dirty="0" smtClean="0"/>
          </a:p>
          <a:p>
            <a:r>
              <a:rPr lang="en-US" baseline="0" dirty="0" smtClean="0"/>
              <a:t>We can observe in the first row the torus is getting thinner or thicker as we go way from the mean</a:t>
            </a:r>
          </a:p>
          <a:p>
            <a:endParaRPr lang="en-US" baseline="0" dirty="0" smtClean="0"/>
          </a:p>
          <a:p>
            <a:r>
              <a:rPr lang="en-US" baseline="0" dirty="0" smtClean="0"/>
              <a:t>While in the second row the torus is expanding or shrinking.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B1F5B-3D59-4344-BABD-25A2D9237C4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495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Now lets move to real</a:t>
            </a:r>
            <a:r>
              <a:rPr lang="en-US" baseline="0" dirty="0" smtClean="0"/>
              <a:t> life applications where </a:t>
            </a:r>
            <a:r>
              <a:rPr lang="en-US" baseline="0" dirty="0" err="1" smtClean="0"/>
              <a:t>shapeworks</a:t>
            </a:r>
            <a:r>
              <a:rPr lang="en-US" baseline="0" dirty="0" smtClean="0"/>
              <a:t> come into play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B1F5B-3D59-4344-BABD-25A2D9237C4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9956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smtClean="0"/>
              <a:t>People with the </a:t>
            </a:r>
            <a:r>
              <a:rPr lang="en-US" dirty="0" smtClean="0"/>
              <a:t>Atrial fibrillation </a:t>
            </a:r>
            <a:r>
              <a:rPr lang="en-US" dirty="0" smtClean="0"/>
              <a:t>face a much higher risk of stroke than</a:t>
            </a:r>
            <a:r>
              <a:rPr lang="en-US" baseline="0" dirty="0" smtClean="0"/>
              <a:t> others</a:t>
            </a:r>
            <a:r>
              <a:rPr lang="en-US" dirty="0" smtClean="0"/>
              <a:t>, and require treatment to prevent this potentially crippling and sometimes fatal consequence.</a:t>
            </a:r>
          </a:p>
          <a:p>
            <a:pPr marL="171450" marR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 smtClean="0"/>
          </a:p>
          <a:p>
            <a:pPr marL="171450" marR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smtClean="0"/>
              <a:t>The most important step to treat A-fib is to prevent blood clots from forming by treating patients with anticoagulants.</a:t>
            </a:r>
          </a:p>
          <a:p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 smtClean="0"/>
              <a:t>left atrial</a:t>
            </a:r>
            <a:r>
              <a:rPr lang="en-US" baseline="0" dirty="0" smtClean="0"/>
              <a:t> appendage serves as a </a:t>
            </a:r>
            <a:r>
              <a:rPr lang="en-US" baseline="0" dirty="0" err="1" smtClean="0"/>
              <a:t>resrvoir</a:t>
            </a:r>
            <a:r>
              <a:rPr lang="en-US" baseline="0" dirty="0" smtClean="0"/>
              <a:t> for the let atrium of the heart.</a:t>
            </a:r>
          </a:p>
          <a:p>
            <a:endParaRPr lang="en-US" baseline="0" dirty="0" smtClean="0"/>
          </a:p>
          <a:p>
            <a:r>
              <a:rPr lang="en-US" baseline="0" dirty="0" smtClean="0"/>
              <a:t>If the left atrial appendage traps blood longer than it should be, this increases the probability of having a stoke since blood clots.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So can shape analysis be used to predict whether </a:t>
            </a:r>
            <a:r>
              <a:rPr lang="en-US" baseline="0" dirty="0" smtClean="0"/>
              <a:t>someone with A-fib </a:t>
            </a:r>
            <a:r>
              <a:rPr lang="en-US" baseline="0" dirty="0" smtClean="0"/>
              <a:t>will have </a:t>
            </a:r>
            <a:r>
              <a:rPr lang="en-US" baseline="0" dirty="0" smtClean="0"/>
              <a:t>stroke.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Is there quantifiable difference between the shapes of stoke and no-stroke </a:t>
            </a:r>
            <a:r>
              <a:rPr lang="en-US" baseline="0" dirty="0" smtClean="0"/>
              <a:t>person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  <a:p>
            <a:pPr marL="171450" marR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smtClean="0"/>
              <a:t>Atrial fibrillation, characterized by multiple irregular electrical signals that cause the heart’s upper chambers</a:t>
            </a:r>
            <a:r>
              <a:rPr lang="en-US" baseline="0" dirty="0" smtClean="0"/>
              <a:t> </a:t>
            </a:r>
            <a:r>
              <a:rPr lang="en-US" dirty="0" smtClean="0"/>
              <a:t>to contract rapidly, without their usual coordination. This sends an erratic signal to the ventricles, the lower chambers that supply blood to the lungs and rest of the body.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B1F5B-3D59-4344-BABD-25A2D9237C4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5836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Two groups of LAA were segmented</a:t>
            </a:r>
            <a:r>
              <a:rPr lang="en-US" baseline="0" dirty="0" smtClean="0"/>
              <a:t> where one group has no history of having a stoke while the other group has a long history of stokes.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Here are the mean shapes derived from the </a:t>
            </a:r>
            <a:r>
              <a:rPr lang="en-US" baseline="0" dirty="0" err="1" smtClean="0"/>
              <a:t>correpsondence</a:t>
            </a:r>
            <a:r>
              <a:rPr lang="en-US" baseline="0" dirty="0" smtClean="0"/>
              <a:t> model optimized by </a:t>
            </a:r>
            <a:r>
              <a:rPr lang="en-US" baseline="0" dirty="0" err="1" smtClean="0"/>
              <a:t>shapeworks</a:t>
            </a:r>
            <a:r>
              <a:rPr lang="en-US" baseline="0" dirty="0" smtClean="0"/>
              <a:t>, </a:t>
            </a:r>
          </a:p>
          <a:p>
            <a:endParaRPr lang="en-US" baseline="0" dirty="0" smtClean="0"/>
          </a:p>
          <a:p>
            <a:r>
              <a:rPr lang="en-US" baseline="0" dirty="0" smtClean="0"/>
              <a:t>We can observe group differences between the two populations where having an evident history of stokes affect the shape of the left atrial appendage,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B1F5B-3D59-4344-BABD-25A2D9237C4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4899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particular, we observed</a:t>
            </a:r>
            <a:r>
              <a:rPr lang="en-US" baseline="0" dirty="0" smtClean="0"/>
              <a:t> a significant shape difference between the two group in the fifth PCA mode</a:t>
            </a:r>
          </a:p>
          <a:p>
            <a:endParaRPr lang="en-US" baseline="0" dirty="0" smtClean="0"/>
          </a:p>
          <a:p>
            <a:r>
              <a:rPr lang="en-US" baseline="0" dirty="0" smtClean="0"/>
              <a:t>Here is a boxplot of the distribution of the 5</a:t>
            </a:r>
            <a:r>
              <a:rPr lang="en-US" baseline="30000" dirty="0" smtClean="0"/>
              <a:t>th</a:t>
            </a:r>
            <a:r>
              <a:rPr lang="en-US" baseline="0" dirty="0" smtClean="0"/>
              <a:t> shape parameter where we can see a difference between the two groups.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As such, shape analysis can capture shape variation induced by having a long history of stoke, also it can aid in predicting whether a given subject is vulnerable to stoke or not.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B1F5B-3D59-4344-BABD-25A2D9237C4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0178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Let’s move to orthopedics</a:t>
            </a:r>
          </a:p>
          <a:p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Femoroacetabular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impingement is a recently described disease of the hip </a:t>
            </a:r>
            <a:r>
              <a:rPr lang="en-US" sz="1200" dirty="0" smtClean="0"/>
              <a:t>joint </a:t>
            </a:r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it is marked by reduced clearance between the femoral head and acetabulum due to morphologic abnormalities of the femur, acetabulum , or both. </a:t>
            </a:r>
          </a:p>
          <a:p>
            <a:endParaRPr lang="en-US" sz="1200" i="1" dirty="0" smtClean="0"/>
          </a:p>
          <a:p>
            <a:r>
              <a:rPr lang="en-US" sz="1200" dirty="0" smtClean="0"/>
              <a:t>Impingement refers to some portion of the soft tissue (</a:t>
            </a:r>
            <a:r>
              <a:rPr lang="en-US" sz="1200" dirty="0" err="1" smtClean="0"/>
              <a:t>labruim</a:t>
            </a:r>
            <a:r>
              <a:rPr lang="en-US" sz="1200" baseline="0" dirty="0" smtClean="0"/>
              <a:t> and/or articular cartilage)</a:t>
            </a:r>
            <a:r>
              <a:rPr lang="en-US" sz="1200" dirty="0" smtClean="0"/>
              <a:t> around the hip socket getting pinched or compressed. </a:t>
            </a:r>
            <a:endParaRPr lang="en-US" sz="1200" dirty="0" smtClean="0"/>
          </a:p>
          <a:p>
            <a:endParaRPr lang="en-US" sz="1200" dirty="0" smtClean="0"/>
          </a:p>
          <a:p>
            <a:r>
              <a:rPr lang="en-US" sz="1200" i="1" dirty="0" smtClean="0"/>
              <a:t>cam-type</a:t>
            </a:r>
            <a:r>
              <a:rPr lang="en-US" sz="1200" dirty="0" smtClean="0"/>
              <a:t> impingement (more common in men)</a:t>
            </a:r>
            <a:r>
              <a:rPr lang="en-US" sz="1200" baseline="0" dirty="0" smtClean="0"/>
              <a:t> </a:t>
            </a:r>
            <a:r>
              <a:rPr lang="en-US" sz="1200" dirty="0" smtClean="0"/>
              <a:t>occurs when the round head of the femur isn't as round as it should be to move properly inside the hip socket.</a:t>
            </a:r>
          </a:p>
          <a:p>
            <a:endParaRPr lang="en-US" sz="1200" dirty="0" smtClean="0"/>
          </a:p>
          <a:p>
            <a:r>
              <a:rPr lang="en-US" sz="1200" dirty="0" smtClean="0"/>
              <a:t>The result is a shearing force on the </a:t>
            </a:r>
            <a:r>
              <a:rPr lang="en-US" sz="1200" i="1" dirty="0" smtClean="0"/>
              <a:t>labrum</a:t>
            </a:r>
            <a:r>
              <a:rPr lang="en-US" sz="1200" dirty="0" smtClean="0"/>
              <a:t>  and the </a:t>
            </a:r>
            <a:r>
              <a:rPr lang="en-US" sz="1200" i="1" dirty="0" smtClean="0"/>
              <a:t>articular cartilage</a:t>
            </a:r>
            <a:r>
              <a:rPr lang="en-US" sz="1200" dirty="0" smtClean="0"/>
              <a:t>, which is located next to the labrum. 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 can damage articular cartilage and the labrum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4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Currently, diagnosis of cam FAI is largely done using 2D radiographic measurements of femur morphology and do not provide quantitative information that translates well for preoperative planning</a:t>
            </a:r>
          </a:p>
          <a:p>
            <a:endParaRPr lang="en-US" sz="14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4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If physicians could be provided with knowledge of the size and shape of a cam lesion, a more exact diagnosis, as well as detailed preoperative planning, may be facilitated.</a:t>
            </a:r>
            <a:endParaRPr lang="en-US" sz="1200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sz="1800" dirty="0" smtClean="0"/>
          </a:p>
          <a:p>
            <a:r>
              <a:rPr lang="en-US" sz="1800" dirty="0" smtClean="0"/>
              <a:t>The labrum is a dense ring of fibrocartilage firmly attached around the acetabulum (socket). It provides depth and stability to the hip socket. </a:t>
            </a:r>
          </a:p>
          <a:p>
            <a:endParaRPr lang="en-US" sz="1800" dirty="0" smtClean="0"/>
          </a:p>
          <a:p>
            <a:r>
              <a:rPr lang="en-US" sz="1800" dirty="0" smtClean="0"/>
              <a:t>The articular cartilage is the protective covering over the hip joint surface.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B1F5B-3D59-4344-BABD-25A2D9237C4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1984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sz="1400" b="1" dirty="0" smtClean="0">
                <a:latin typeface="Palatino Linotype" panose="02040502050505030304" pitchFamily="18" charset="0"/>
                <a:cs typeface="Helvetica"/>
              </a:rPr>
              <a:t>Mean Shapes</a:t>
            </a:r>
          </a:p>
          <a:p>
            <a:pPr marL="227013" indent="-227013" algn="just">
              <a:buFont typeface="Arial"/>
              <a:buChar char="•"/>
            </a:pPr>
            <a:r>
              <a:rPr lang="en-US" dirty="0" smtClean="0">
                <a:latin typeface="Palatino Linotype" panose="02040502050505030304" pitchFamily="18" charset="0"/>
              </a:rPr>
              <a:t>Statistically significant group differences (p-value &lt; 0.01)</a:t>
            </a:r>
          </a:p>
          <a:p>
            <a:pPr marL="227013" indent="-227013" algn="just">
              <a:buFont typeface="Arial"/>
              <a:buChar char="•"/>
            </a:pPr>
            <a:r>
              <a:rPr lang="en-US" dirty="0" smtClean="0">
                <a:latin typeface="Palatino Linotype" panose="02040502050505030304" pitchFamily="18" charset="0"/>
              </a:rPr>
              <a:t>Mean shape deviations between control and CAM groups most pronounced at the anterolateral head-neck junction (max = 2.7mm)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B1F5B-3D59-4344-BABD-25A2D9237C4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9515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Mode 0: variation in head-neck concavity, distance between trochanters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Mode 1: neck extension and </a:t>
            </a:r>
            <a:r>
              <a:rPr lang="en-US" dirty="0" err="1" smtClean="0"/>
              <a:t>anteroposterior</a:t>
            </a:r>
            <a:r>
              <a:rPr lang="en-US" dirty="0" smtClean="0"/>
              <a:t> curvature of the greater trochanter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Mode 2: coronal curvature of the greater trochanter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B1F5B-3D59-4344-BABD-25A2D9237C4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2872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study</a:t>
            </a:r>
            <a:r>
              <a:rPr lang="en-US" baseline="0" dirty="0" smtClean="0"/>
              <a:t> of shape can answer various questions imposed by different areas of study.</a:t>
            </a:r>
          </a:p>
          <a:p>
            <a:endParaRPr lang="en-US" baseline="0" dirty="0" smtClean="0"/>
          </a:p>
          <a:p>
            <a:r>
              <a:rPr lang="en-US" baseline="0" dirty="0" smtClean="0"/>
              <a:t>For example, </a:t>
            </a:r>
            <a:r>
              <a:rPr lang="en-US" baseline="0" dirty="0" smtClean="0"/>
              <a:t>shape analysis can quantify the developmental changes over time for a given study, such as watching skeletal development as a response for a gene mutation.</a:t>
            </a:r>
          </a:p>
          <a:p>
            <a:endParaRPr lang="en-US" baseline="0" dirty="0" smtClean="0"/>
          </a:p>
          <a:p>
            <a:r>
              <a:rPr lang="en-US" baseline="0" dirty="0" smtClean="0"/>
              <a:t>Further, the study of shape can boost classification, for example in </a:t>
            </a:r>
            <a:r>
              <a:rPr lang="en-US" baseline="0" dirty="0" smtClean="0"/>
              <a:t>biology, </a:t>
            </a:r>
            <a:r>
              <a:rPr lang="en-US" baseline="0" dirty="0" smtClean="0"/>
              <a:t>is a shape of some bone discriminative enough to be used as a classifier for species.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In </a:t>
            </a:r>
            <a:r>
              <a:rPr lang="en-US" baseline="0" dirty="0" err="1" smtClean="0"/>
              <a:t>neuanatomy</a:t>
            </a:r>
            <a:r>
              <a:rPr lang="en-US" baseline="0" dirty="0" smtClean="0"/>
              <a:t> where shape differences can help </a:t>
            </a:r>
            <a:r>
              <a:rPr lang="en-US" baseline="0" dirty="0" smtClean="0"/>
              <a:t>diagnosing </a:t>
            </a:r>
            <a:r>
              <a:rPr lang="en-US" baseline="0" dirty="0" smtClean="0"/>
              <a:t>schizophrenic people through the study of the shape of brain structures.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Also in biomechanics where we can quantify the shape changes certain joints  as function of age.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B1F5B-3D59-4344-BABD-25A2D9237C4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385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Another application for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shapeworks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orthopeidcs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is multiple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osteochondromas</a:t>
            </a:r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 is a genetic disease which causes a special type of cancer that would result in bone deformation, in particular bones get shorter and fatter.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 is mostly known as the steal phenomena.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study on mice models of different ages was conducted where one group was considered as control and the other group had gone through gene mutation to cause this disease.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analysis was done on femur as well as tibia and fibula bones.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B1F5B-3D59-4344-BABD-25A2D9237C4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891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Population analysis was done on 3 age groups (young, middle and old-aged)</a:t>
            </a:r>
            <a:endParaRPr lang="en-US" dirty="0" smtClean="0"/>
          </a:p>
          <a:p>
            <a:pPr defTabSz="956097">
              <a:defRPr/>
            </a:pPr>
            <a:endParaRPr lang="en-US" sz="1200" dirty="0" smtClean="0"/>
          </a:p>
          <a:p>
            <a:pPr marL="171450" marR="0" indent="-171450" algn="just" defTabSz="9560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 mice had shorter femora and tibiae than controls, more pronouncedly when the gene mutation was induced earlier during skeletal growth. </a:t>
            </a:r>
            <a:endParaRPr lang="en-US" sz="1400" dirty="0" smtClean="0"/>
          </a:p>
          <a:p>
            <a:pPr defTabSz="956097">
              <a:defRPr/>
            </a:pPr>
            <a:endParaRPr lang="en-US" sz="1200" dirty="0" smtClean="0"/>
          </a:p>
          <a:p>
            <a:pPr defTabSz="956097">
              <a:defRPr/>
            </a:pPr>
            <a:endParaRPr lang="en-US" sz="1200" dirty="0" smtClean="0"/>
          </a:p>
          <a:p>
            <a:pPr defTabSz="956097">
              <a:defRPr/>
            </a:pPr>
            <a:endParaRPr lang="en-US" sz="1200" dirty="0" smtClean="0"/>
          </a:p>
          <a:p>
            <a:pPr defTabSz="956097">
              <a:defRPr/>
            </a:pPr>
            <a:endParaRPr lang="en-US" sz="1200" dirty="0" smtClean="0"/>
          </a:p>
          <a:p>
            <a:pPr defTabSz="956097">
              <a:defRPr/>
            </a:pPr>
            <a:r>
              <a:rPr lang="en-US" sz="1200" dirty="0" smtClean="0"/>
              <a:t>For the </a:t>
            </a:r>
            <a:r>
              <a:rPr lang="en-US" sz="1200" dirty="0" err="1" smtClean="0"/>
              <a:t>fumer</a:t>
            </a:r>
            <a:r>
              <a:rPr lang="en-US" sz="1200" dirty="0" smtClean="0"/>
              <a:t> bone, Parallel analysis found 5 significant modes of variation for each pair of groups. While for </a:t>
            </a:r>
            <a:r>
              <a:rPr lang="en-US" sz="1200" dirty="0" err="1" smtClean="0"/>
              <a:t>Tibia+fibula</a:t>
            </a:r>
            <a:r>
              <a:rPr lang="en-US" sz="1200" dirty="0" smtClean="0"/>
              <a:t> bones,</a:t>
            </a:r>
            <a:r>
              <a:rPr lang="en-US" sz="1200" baseline="0" dirty="0" smtClean="0"/>
              <a:t> </a:t>
            </a:r>
            <a:r>
              <a:rPr lang="en-US" sz="1200" dirty="0" smtClean="0"/>
              <a:t>Parallel analysis found 4 significant modes of variation for each pair of groups.</a:t>
            </a:r>
          </a:p>
          <a:p>
            <a:pPr defTabSz="956097">
              <a:defRPr/>
            </a:pPr>
            <a:endParaRPr lang="en-US" sz="1200" dirty="0" smtClean="0"/>
          </a:p>
          <a:p>
            <a:pPr defTabSz="956097">
              <a:defRPr/>
            </a:pPr>
            <a:r>
              <a:rPr lang="en-US" sz="1200" dirty="0" smtClean="0"/>
              <a:t>The group differences between all pairs using these modes were significant with a p-value &lt; 0.01</a:t>
            </a:r>
          </a:p>
          <a:p>
            <a:pPr defTabSz="956097">
              <a:defRPr/>
            </a:pPr>
            <a:endParaRPr lang="en-US" sz="1200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B1F5B-3D59-4344-BABD-25A2D9237C4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5981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 is the directional</a:t>
            </a:r>
            <a:r>
              <a:rPr lang="en-US" baseline="0" dirty="0" smtClean="0"/>
              <a:t> analysis for femur as well as tibia and fibula bones to give visual indication of the steal phenomenon</a:t>
            </a:r>
          </a:p>
          <a:p>
            <a:endParaRPr lang="en-US" baseline="0" dirty="0" smtClean="0"/>
          </a:p>
          <a:p>
            <a:r>
              <a:rPr lang="en-US" baseline="0" dirty="0" smtClean="0"/>
              <a:t>We can observed the tangential deformation in most areas leading to length shortening</a:t>
            </a:r>
          </a:p>
          <a:p>
            <a:endParaRPr lang="en-US" baseline="0" dirty="0" smtClean="0"/>
          </a:p>
          <a:p>
            <a:r>
              <a:rPr lang="en-US" baseline="0" dirty="0" smtClean="0"/>
              <a:t>While orthogonal deformation near bumps indicates the bone is getting fatter.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B1F5B-3D59-4344-BABD-25A2D9237C4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7589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smtClean="0"/>
              <a:t>Describe the steps involved in the process, before delving into the orthopedics applications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B1F5B-3D59-4344-BABD-25A2D9237C4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9302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So, by all means,</a:t>
            </a:r>
            <a:r>
              <a:rPr lang="en-US" baseline="0" dirty="0" smtClean="0"/>
              <a:t> shape analysis is ubiquitous, everywhere we may face questions like quantifying group differences, monitoring growth or making sense of variability in a given population. 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All </a:t>
            </a:r>
            <a:r>
              <a:rPr lang="en-US" baseline="0" dirty="0" smtClean="0"/>
              <a:t>such questions can be answered by shape analysis.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B1F5B-3D59-4344-BABD-25A2D9237C4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2098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smtClean="0"/>
              <a:t>To study shape,</a:t>
            </a:r>
            <a:r>
              <a:rPr lang="en-US" baseline="0" dirty="0" smtClean="0"/>
              <a:t> it is important to come up with a compact and accurate representation of such a shape, </a:t>
            </a:r>
          </a:p>
          <a:p>
            <a:pPr marL="171450" marR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baseline="0" dirty="0" smtClean="0"/>
          </a:p>
          <a:p>
            <a:pPr marL="171450" marR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 smtClean="0"/>
              <a:t>Point based representation is one of the most popular representations to study shape and this is the one we use in </a:t>
            </a:r>
            <a:r>
              <a:rPr lang="en-US" baseline="0" dirty="0" err="1" smtClean="0"/>
              <a:t>ShapeWorks</a:t>
            </a:r>
            <a:endParaRPr lang="en-US" baseline="0" dirty="0" smtClean="0"/>
          </a:p>
          <a:p>
            <a:pPr marL="171450" marR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baseline="0" dirty="0" smtClean="0"/>
          </a:p>
          <a:p>
            <a:pPr marL="171450" marR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 smtClean="0"/>
              <a:t>For instance, here is a 2D example of a hand shape, we can choose the tips of the figures to represent such a shape, </a:t>
            </a:r>
          </a:p>
          <a:p>
            <a:pPr marL="171450" marR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baseline="0" dirty="0" smtClean="0"/>
          </a:p>
          <a:p>
            <a:pPr marL="171450" marR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 smtClean="0"/>
              <a:t>this might be a compact representation but not enough to model the geometric structure of such a hand (we lost the geometric details of the shape)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B1F5B-3D59-4344-BABD-25A2D9237C4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9058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smtClean="0"/>
              <a:t>question</a:t>
            </a:r>
            <a:r>
              <a:rPr lang="en-US" baseline="0" dirty="0" smtClean="0"/>
              <a:t> now becomes how would we choose the same points across different instances in the same </a:t>
            </a:r>
            <a:r>
              <a:rPr lang="en-US" baseline="0" dirty="0" smtClean="0"/>
              <a:t>population so that this </a:t>
            </a:r>
            <a:r>
              <a:rPr lang="en-US" baseline="0" dirty="0" err="1" smtClean="0"/>
              <a:t>respresentation</a:t>
            </a:r>
            <a:r>
              <a:rPr lang="en-US" baseline="0" dirty="0" smtClean="0"/>
              <a:t> is compact while capturing enough geometric details of the underlying shapes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B1F5B-3D59-4344-BABD-25A2D9237C4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9058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Let’s have a look on how a shape is</a:t>
            </a:r>
            <a:r>
              <a:rPr lang="en-US" baseline="0" dirty="0" smtClean="0"/>
              <a:t> represented …</a:t>
            </a:r>
          </a:p>
          <a:p>
            <a:endParaRPr lang="en-US" dirty="0" smtClean="0"/>
          </a:p>
          <a:p>
            <a:r>
              <a:rPr lang="en-US" dirty="0" smtClean="0"/>
              <a:t>Each shape can be viewed as a collection</a:t>
            </a:r>
            <a:r>
              <a:rPr lang="en-US" baseline="0" dirty="0" smtClean="0"/>
              <a:t> of M points in N-dimensional , here it is a 2D shape in a 2D space , that is each shape is considered as a configuration in a configuration space.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Each shape can be also be viewed as a point in a higher dimensional shape space.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B1F5B-3D59-4344-BABD-25A2D9237C4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9058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smtClean="0"/>
              <a:t>This representation can be extended to 3D to model various anatomical structure</a:t>
            </a:r>
            <a:r>
              <a:rPr lang="en-US" baseline="0" dirty="0" smtClean="0"/>
              <a:t>s by simply adding a third dimension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B1F5B-3D59-4344-BABD-25A2D9237C4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9058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r>
              <a:rPr lang="en-US" baseline="0" dirty="0" smtClean="0"/>
              <a:t>The process of deriving a correspondence model given a collection of shapes is a way to achieve an accurate representation in the configuration space while in the meantime a compact model in the shape space.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end-result would be a point-representation for each shape where the points are in correspondence across shapes.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This is considered as a trade-off between surface sampling energy and correspondence energy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This balance is achieved in </a:t>
            </a:r>
            <a:r>
              <a:rPr lang="en-US" baseline="0" dirty="0" err="1" smtClean="0"/>
              <a:t>shapeworks</a:t>
            </a:r>
            <a:r>
              <a:rPr lang="en-US" baseline="0" dirty="0" smtClean="0"/>
              <a:t> via gradient descent optimization of particle positions using a cost function based on entropy.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B1F5B-3D59-4344-BABD-25A2D9237C4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0604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smtClean="0"/>
              <a:t>Here are the steps</a:t>
            </a:r>
            <a:r>
              <a:rPr lang="en-US" baseline="0" dirty="0" smtClean="0"/>
              <a:t> </a:t>
            </a:r>
            <a:r>
              <a:rPr lang="en-US" dirty="0" smtClean="0"/>
              <a:t>involved </a:t>
            </a:r>
            <a:r>
              <a:rPr lang="en-US" baseline="0" dirty="0" smtClean="0"/>
              <a:t>in the process. The pipeline is mainly divided into a preprocessing stage followed by the particle-based-modeling algorithm which will derive the correspondence model.</a:t>
            </a:r>
          </a:p>
          <a:p>
            <a:pPr marL="171450" marR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baseline="0" dirty="0" smtClean="0"/>
          </a:p>
          <a:p>
            <a:pPr marL="171450" marR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 smtClean="0"/>
              <a:t>Given shapes as binary segmentations, the first thing is to apply some rigid registration to make them live in the same coordinate frame.</a:t>
            </a:r>
          </a:p>
          <a:p>
            <a:pPr marL="171450" marR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baseline="0" dirty="0" smtClean="0"/>
          </a:p>
          <a:p>
            <a:pPr marL="171450" marR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 smtClean="0"/>
              <a:t>To overcome artifacts of this binary segmentations appearing as jagged edges, antialiasing filter is then applied.</a:t>
            </a:r>
          </a:p>
          <a:p>
            <a:pPr marL="171450" marR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baseline="0" dirty="0" smtClean="0"/>
          </a:p>
          <a:p>
            <a:pPr marL="171450" marR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 smtClean="0"/>
              <a:t>Each shape is now ready to be represented implicitly as the zero-level of its distance transform.</a:t>
            </a:r>
          </a:p>
          <a:p>
            <a:pPr marL="171450" marR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 smtClean="0"/>
          </a:p>
          <a:p>
            <a:r>
              <a:rPr lang="en-US" dirty="0" smtClean="0"/>
              <a:t>Now</a:t>
            </a:r>
            <a:r>
              <a:rPr lang="en-US" baseline="0" dirty="0" smtClean="0"/>
              <a:t> the PBM algorithm starts with initializing particles on all the given shapes using a splitting strategy.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These particles are then optimized to balance the trade-off between surface sampling and compact modeling in the shape space.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An alignment process is applied along the optimization iterations to make sure that the sampled shapes are globally aligned.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B1F5B-3D59-4344-BABD-25A2D9237C4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6375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36B99-F310-44F7-A711-CBD92D49CC22}" type="datetimeFigureOut">
              <a:rPr lang="en-US" smtClean="0"/>
              <a:t>1/3/2014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49ABA-DD88-4DC6-888B-6A0B51296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9920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36B99-F310-44F7-A711-CBD92D49CC22}" type="datetimeFigureOut">
              <a:rPr lang="en-US" smtClean="0"/>
              <a:t>1/3/2014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49ABA-DD88-4DC6-888B-6A0B51296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2156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36B99-F310-44F7-A711-CBD92D49CC22}" type="datetimeFigureOut">
              <a:rPr lang="en-US" smtClean="0"/>
              <a:t>1/3/2014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49ABA-DD88-4DC6-888B-6A0B51296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625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900" y="-3175"/>
            <a:ext cx="117602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36B99-F310-44F7-A711-CBD92D49CC22}" type="datetimeFigureOut">
              <a:rPr lang="en-US" smtClean="0"/>
              <a:t>1/3/2014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49ABA-DD88-4DC6-888B-6A0B51296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181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36B99-F310-44F7-A711-CBD92D49CC22}" type="datetimeFigureOut">
              <a:rPr lang="en-US" smtClean="0"/>
              <a:t>1/3/2014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49ABA-DD88-4DC6-888B-6A0B51296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79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36B99-F310-44F7-A711-CBD92D49CC22}" type="datetimeFigureOut">
              <a:rPr lang="en-US" smtClean="0"/>
              <a:t>1/3/2014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49ABA-DD88-4DC6-888B-6A0B51296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5677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36B99-F310-44F7-A711-CBD92D49CC22}" type="datetimeFigureOut">
              <a:rPr lang="en-US" smtClean="0"/>
              <a:t>1/3/2014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49ABA-DD88-4DC6-888B-6A0B51296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663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36B99-F310-44F7-A711-CBD92D49CC22}" type="datetimeFigureOut">
              <a:rPr lang="en-US" smtClean="0"/>
              <a:t>1/3/2014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49ABA-DD88-4DC6-888B-6A0B51296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3561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36B99-F310-44F7-A711-CBD92D49CC22}" type="datetimeFigureOut">
              <a:rPr lang="en-US" smtClean="0"/>
              <a:t>1/3/2014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49ABA-DD88-4DC6-888B-6A0B51296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532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36B99-F310-44F7-A711-CBD92D49CC22}" type="datetimeFigureOut">
              <a:rPr lang="en-US" smtClean="0"/>
              <a:t>1/3/2014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49ABA-DD88-4DC6-888B-6A0B51296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216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36B99-F310-44F7-A711-CBD92D49CC22}" type="datetimeFigureOut">
              <a:rPr lang="en-US" smtClean="0"/>
              <a:t>1/3/2014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49ABA-DD88-4DC6-888B-6A0B51296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899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Palatino Linotype" panose="02040502050505030304" pitchFamily="18" charset="0"/>
              </a:defRPr>
            </a:lvl1pPr>
          </a:lstStyle>
          <a:p>
            <a:fld id="{EC036B99-F310-44F7-A711-CBD92D49CC22}" type="datetimeFigureOut">
              <a:rPr lang="en-US" smtClean="0"/>
              <a:pPr/>
              <a:t>1/3/2014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Palatino Linotype" panose="02040502050505030304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Palatino Linotype" panose="02040502050505030304" pitchFamily="18" charset="0"/>
              </a:defRPr>
            </a:lvl1pPr>
          </a:lstStyle>
          <a:p>
            <a:fld id="{DD849ABA-DD88-4DC6-888B-6A0B51296B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80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Palatino Linotype" panose="020405020505050303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m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59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11" Type="http://schemas.openxmlformats.org/officeDocument/2006/relationships/image" Target="../media/image62.png"/><Relationship Id="rId5" Type="http://schemas.openxmlformats.org/officeDocument/2006/relationships/image" Target="../media/image61.png"/><Relationship Id="rId10" Type="http://schemas.openxmlformats.org/officeDocument/2006/relationships/image" Target="../media/image67.png"/><Relationship Id="rId4" Type="http://schemas.openxmlformats.org/officeDocument/2006/relationships/image" Target="../media/image60.png"/><Relationship Id="rId9" Type="http://schemas.openxmlformats.org/officeDocument/2006/relationships/image" Target="../media/image6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5" Type="http://schemas.openxmlformats.org/officeDocument/2006/relationships/image" Target="../media/image69.png"/><Relationship Id="rId4" Type="http://schemas.microsoft.com/office/2007/relationships/hdphoto" Target="../media/hdphoto1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microsoft.com/office/2007/relationships/hdphoto" Target="../media/hdphoto14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5" Type="http://schemas.microsoft.com/office/2007/relationships/hdphoto" Target="../media/hdphoto13.wdp"/><Relationship Id="rId4" Type="http://schemas.openxmlformats.org/officeDocument/2006/relationships/image" Target="../media/image7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4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image" Target="../media/image74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6.wdp"/><Relationship Id="rId5" Type="http://schemas.openxmlformats.org/officeDocument/2006/relationships/image" Target="../media/image75.png"/><Relationship Id="rId4" Type="http://schemas.microsoft.com/office/2007/relationships/hdphoto" Target="../media/hdphoto15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8.wdp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3" Type="http://schemas.openxmlformats.org/officeDocument/2006/relationships/image" Target="../media/image78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microsoft.com/office/2007/relationships/hdphoto" Target="../media/hdphoto19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1.wdp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microsoft.com/office/2007/relationships/hdphoto" Target="../media/hdphoto13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3.wdp"/><Relationship Id="rId5" Type="http://schemas.openxmlformats.org/officeDocument/2006/relationships/image" Target="../media/image88.png"/><Relationship Id="rId4" Type="http://schemas.microsoft.com/office/2007/relationships/hdphoto" Target="../media/hdphoto22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8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microsoft.com/office/2007/relationships/hdphoto" Target="../media/hdphoto10.wdp"/><Relationship Id="rId9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2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13.png"/><Relationship Id="rId4" Type="http://schemas.microsoft.com/office/2007/relationships/hdphoto" Target="../media/hdphoto5.wdp"/><Relationship Id="rId9" Type="http://schemas.microsoft.com/office/2007/relationships/hdphoto" Target="../media/hdphoto7.wdp"/></Relationships>
</file>

<file path=ppt/slides/_rels/slide6.xml.rels><?xml version="1.0" encoding="UTF-8" standalone="yes"?>
<Relationships xmlns="http://schemas.openxmlformats.org/package/2006/relationships"><Relationship Id="rId26" Type="http://schemas.openxmlformats.org/officeDocument/2006/relationships/oleObject" Target="../embeddings/oleObject5.bin"/><Relationship Id="rId117" Type="http://schemas.openxmlformats.org/officeDocument/2006/relationships/image" Target="../media/image48.png"/><Relationship Id="rId21" Type="http://schemas.openxmlformats.org/officeDocument/2006/relationships/oleObject" Target="../embeddings/oleObject30.bin"/><Relationship Id="rId42" Type="http://schemas.openxmlformats.org/officeDocument/2006/relationships/oleObject" Target="../embeddings/oleObject90.bin"/><Relationship Id="rId47" Type="http://schemas.openxmlformats.org/officeDocument/2006/relationships/image" Target="../media/image24.emf"/><Relationship Id="rId63" Type="http://schemas.openxmlformats.org/officeDocument/2006/relationships/image" Target="../media/image28.emf"/><Relationship Id="rId68" Type="http://schemas.openxmlformats.org/officeDocument/2006/relationships/oleObject" Target="../embeddings/oleObject16.bin"/><Relationship Id="rId84" Type="http://schemas.openxmlformats.org/officeDocument/2006/relationships/oleObject" Target="../embeddings/oleObject20.bin"/><Relationship Id="rId89" Type="http://schemas.openxmlformats.org/officeDocument/2006/relationships/image" Target="../media/image32.emf"/><Relationship Id="rId112" Type="http://schemas.openxmlformats.org/officeDocument/2006/relationships/oleObject" Target="../embeddings/oleObject27.bin"/><Relationship Id="rId16" Type="http://schemas.openxmlformats.org/officeDocument/2006/relationships/image" Target="../media/image16.emf"/><Relationship Id="rId107" Type="http://schemas.openxmlformats.org/officeDocument/2006/relationships/image" Target="../media/image360.emf"/><Relationship Id="rId11" Type="http://schemas.openxmlformats.org/officeDocument/2006/relationships/oleObject" Target="../embeddings/oleObject1.bin"/><Relationship Id="rId32" Type="http://schemas.openxmlformats.org/officeDocument/2006/relationships/oleObject" Target="../embeddings/oleObject7.bin"/><Relationship Id="rId37" Type="http://schemas.openxmlformats.org/officeDocument/2006/relationships/image" Target="../media/image19.emf"/><Relationship Id="rId53" Type="http://schemas.openxmlformats.org/officeDocument/2006/relationships/image" Target="../media/image23.emf"/><Relationship Id="rId58" Type="http://schemas.openxmlformats.org/officeDocument/2006/relationships/oleObject" Target="../embeddings/oleObject130.bin"/><Relationship Id="rId74" Type="http://schemas.openxmlformats.org/officeDocument/2006/relationships/oleObject" Target="../embeddings/oleObject170.bin"/><Relationship Id="rId79" Type="http://schemas.openxmlformats.org/officeDocument/2006/relationships/image" Target="../media/image32.emf"/><Relationship Id="rId102" Type="http://schemas.openxmlformats.org/officeDocument/2006/relationships/oleObject" Target="../embeddings/oleObject240.bin"/><Relationship Id="rId5" Type="http://schemas.microsoft.com/office/2007/relationships/hdphoto" Target="../media/hdphoto4.wdp"/><Relationship Id="rId90" Type="http://schemas.openxmlformats.org/officeDocument/2006/relationships/oleObject" Target="../embeddings/oleObject210.bin"/><Relationship Id="rId95" Type="http://schemas.openxmlformats.org/officeDocument/2006/relationships/image" Target="../media/image36.emf"/><Relationship Id="rId22" Type="http://schemas.openxmlformats.org/officeDocument/2006/relationships/image" Target="../media/image17.emf"/><Relationship Id="rId27" Type="http://schemas.openxmlformats.org/officeDocument/2006/relationships/oleObject" Target="../embeddings/oleObject50.bin"/><Relationship Id="rId43" Type="http://schemas.openxmlformats.org/officeDocument/2006/relationships/image" Target="../media/image23.emf"/><Relationship Id="rId48" Type="http://schemas.openxmlformats.org/officeDocument/2006/relationships/oleObject" Target="../embeddings/oleObject11.bin"/><Relationship Id="rId64" Type="http://schemas.openxmlformats.org/officeDocument/2006/relationships/oleObject" Target="../embeddings/oleObject15.bin"/><Relationship Id="rId69" Type="http://schemas.openxmlformats.org/officeDocument/2006/relationships/image" Target="../media/image27.emf"/><Relationship Id="rId113" Type="http://schemas.openxmlformats.org/officeDocument/2006/relationships/image" Target="../media/image38.emf"/><Relationship Id="rId118" Type="http://schemas.openxmlformats.org/officeDocument/2006/relationships/image" Target="../media/image49.png"/><Relationship Id="rId80" Type="http://schemas.openxmlformats.org/officeDocument/2006/relationships/oleObject" Target="../embeddings/oleObject19.bin"/><Relationship Id="rId85" Type="http://schemas.openxmlformats.org/officeDocument/2006/relationships/image" Target="../media/image31.emf"/><Relationship Id="rId12" Type="http://schemas.openxmlformats.org/officeDocument/2006/relationships/image" Target="../media/image15.emf"/><Relationship Id="rId17" Type="http://schemas.openxmlformats.org/officeDocument/2006/relationships/oleObject" Target="../embeddings/oleObject28.bin"/><Relationship Id="rId33" Type="http://schemas.openxmlformats.org/officeDocument/2006/relationships/image" Target="../media/image18.emf"/><Relationship Id="rId38" Type="http://schemas.openxmlformats.org/officeDocument/2006/relationships/oleObject" Target="../embeddings/oleObject80.bin"/><Relationship Id="rId59" Type="http://schemas.openxmlformats.org/officeDocument/2006/relationships/image" Target="../media/image27.emf"/><Relationship Id="rId103" Type="http://schemas.openxmlformats.org/officeDocument/2006/relationships/image" Target="../media/image38.emf"/><Relationship Id="rId108" Type="http://schemas.openxmlformats.org/officeDocument/2006/relationships/oleObject" Target="../embeddings/oleObject26.bin"/><Relationship Id="rId54" Type="http://schemas.openxmlformats.org/officeDocument/2006/relationships/oleObject" Target="../embeddings/oleObject120.bin"/><Relationship Id="rId70" Type="http://schemas.openxmlformats.org/officeDocument/2006/relationships/oleObject" Target="../embeddings/oleObject160.bin"/><Relationship Id="rId75" Type="http://schemas.openxmlformats.org/officeDocument/2006/relationships/image" Target="../media/image31.emf"/><Relationship Id="rId91" Type="http://schemas.openxmlformats.org/officeDocument/2006/relationships/image" Target="../media/image35.emf"/><Relationship Id="rId96" Type="http://schemas.openxmlformats.org/officeDocument/2006/relationships/oleObject" Target="../embeddings/oleObject23.bin"/><Relationship Id="rId1" Type="http://schemas.openxmlformats.org/officeDocument/2006/relationships/vmlDrawing" Target="../drawings/vmlDrawing1.vml"/><Relationship Id="rId6" Type="http://schemas.openxmlformats.org/officeDocument/2006/relationships/image" Target="../media/image42.png"/><Relationship Id="rId23" Type="http://schemas.openxmlformats.org/officeDocument/2006/relationships/oleObject" Target="../embeddings/oleObject4.bin"/><Relationship Id="rId28" Type="http://schemas.openxmlformats.org/officeDocument/2006/relationships/image" Target="../media/image19.emf"/><Relationship Id="rId49" Type="http://schemas.openxmlformats.org/officeDocument/2006/relationships/image" Target="../media/image22.emf"/><Relationship Id="rId114" Type="http://schemas.openxmlformats.org/officeDocument/2006/relationships/oleObject" Target="../embeddings/oleObject270.bin"/><Relationship Id="rId119" Type="http://schemas.openxmlformats.org/officeDocument/2006/relationships/image" Target="../media/image50.png"/><Relationship Id="rId10" Type="http://schemas.openxmlformats.org/officeDocument/2006/relationships/image" Target="../media/image46.png"/><Relationship Id="rId31" Type="http://schemas.openxmlformats.org/officeDocument/2006/relationships/image" Target="../media/image20.emf"/><Relationship Id="rId44" Type="http://schemas.openxmlformats.org/officeDocument/2006/relationships/oleObject" Target="../embeddings/oleObject10.bin"/><Relationship Id="rId52" Type="http://schemas.openxmlformats.org/officeDocument/2006/relationships/oleObject" Target="../embeddings/oleObject12.bin"/><Relationship Id="rId60" Type="http://schemas.openxmlformats.org/officeDocument/2006/relationships/oleObject" Target="../embeddings/oleObject14.bin"/><Relationship Id="rId65" Type="http://schemas.openxmlformats.org/officeDocument/2006/relationships/image" Target="../media/image26.emf"/><Relationship Id="rId73" Type="http://schemas.openxmlformats.org/officeDocument/2006/relationships/image" Target="../media/image28.emf"/><Relationship Id="rId78" Type="http://schemas.openxmlformats.org/officeDocument/2006/relationships/oleObject" Target="../embeddings/oleObject180.bin"/><Relationship Id="rId81" Type="http://schemas.openxmlformats.org/officeDocument/2006/relationships/image" Target="../media/image30.emf"/><Relationship Id="rId86" Type="http://schemas.openxmlformats.org/officeDocument/2006/relationships/oleObject" Target="../embeddings/oleObject200.bin"/><Relationship Id="rId94" Type="http://schemas.openxmlformats.org/officeDocument/2006/relationships/oleObject" Target="../embeddings/oleObject220.bin"/><Relationship Id="rId99" Type="http://schemas.openxmlformats.org/officeDocument/2006/relationships/image" Target="../media/image37.emf"/><Relationship Id="rId101" Type="http://schemas.openxmlformats.org/officeDocument/2006/relationships/image" Target="../media/image35.emf"/><Relationship Id="rId4" Type="http://schemas.openxmlformats.org/officeDocument/2006/relationships/image" Target="../media/image11.png"/><Relationship Id="rId9" Type="http://schemas.openxmlformats.org/officeDocument/2006/relationships/image" Target="../media/image39.png"/><Relationship Id="rId13" Type="http://schemas.openxmlformats.org/officeDocument/2006/relationships/oleObject" Target="../embeddings/oleObject110.bin"/><Relationship Id="rId18" Type="http://schemas.openxmlformats.org/officeDocument/2006/relationships/image" Target="../media/image16.emf"/><Relationship Id="rId39" Type="http://schemas.openxmlformats.org/officeDocument/2006/relationships/image" Target="../media/image22.emf"/><Relationship Id="rId109" Type="http://schemas.openxmlformats.org/officeDocument/2006/relationships/image" Target="../media/image37.emf"/><Relationship Id="rId34" Type="http://schemas.openxmlformats.org/officeDocument/2006/relationships/oleObject" Target="../embeddings/oleObject70.bin"/><Relationship Id="rId50" Type="http://schemas.openxmlformats.org/officeDocument/2006/relationships/oleObject" Target="../embeddings/oleObject111.bin"/><Relationship Id="rId55" Type="http://schemas.openxmlformats.org/officeDocument/2006/relationships/image" Target="../media/image26.emf"/><Relationship Id="rId76" Type="http://schemas.openxmlformats.org/officeDocument/2006/relationships/oleObject" Target="../embeddings/oleObject18.bin"/><Relationship Id="rId97" Type="http://schemas.openxmlformats.org/officeDocument/2006/relationships/image" Target="../media/image34.emf"/><Relationship Id="rId104" Type="http://schemas.openxmlformats.org/officeDocument/2006/relationships/oleObject" Target="../embeddings/oleObject25.bin"/><Relationship Id="rId120" Type="http://schemas.openxmlformats.org/officeDocument/2006/relationships/image" Target="../media/image40.png"/><Relationship Id="rId7" Type="http://schemas.openxmlformats.org/officeDocument/2006/relationships/image" Target="../media/image43.png"/><Relationship Id="rId71" Type="http://schemas.openxmlformats.org/officeDocument/2006/relationships/image" Target="../media/image30.emf"/><Relationship Id="rId92" Type="http://schemas.openxmlformats.org/officeDocument/2006/relationships/oleObject" Target="../embeddings/oleObject22.bin"/><Relationship Id="rId2" Type="http://schemas.openxmlformats.org/officeDocument/2006/relationships/slideLayout" Target="../slideLayouts/slideLayout2.xml"/><Relationship Id="rId29" Type="http://schemas.openxmlformats.org/officeDocument/2006/relationships/oleObject" Target="../embeddings/oleObject6.bin"/><Relationship Id="rId24" Type="http://schemas.openxmlformats.org/officeDocument/2006/relationships/oleObject" Target="../embeddings/oleObject40.bin"/><Relationship Id="rId40" Type="http://schemas.openxmlformats.org/officeDocument/2006/relationships/oleObject" Target="../embeddings/oleObject9.bin"/><Relationship Id="rId45" Type="http://schemas.openxmlformats.org/officeDocument/2006/relationships/image" Target="../media/image21.emf"/><Relationship Id="rId66" Type="http://schemas.openxmlformats.org/officeDocument/2006/relationships/oleObject" Target="../embeddings/oleObject150.bin"/><Relationship Id="rId87" Type="http://schemas.openxmlformats.org/officeDocument/2006/relationships/image" Target="../media/image34.emf"/><Relationship Id="rId110" Type="http://schemas.openxmlformats.org/officeDocument/2006/relationships/oleObject" Target="../embeddings/oleObject260.bin"/><Relationship Id="rId115" Type="http://schemas.openxmlformats.org/officeDocument/2006/relationships/image" Target="../media/image380.emf"/><Relationship Id="rId61" Type="http://schemas.openxmlformats.org/officeDocument/2006/relationships/image" Target="../media/image25.emf"/><Relationship Id="rId82" Type="http://schemas.openxmlformats.org/officeDocument/2006/relationships/oleObject" Target="../embeddings/oleObject190.bin"/><Relationship Id="rId19" Type="http://schemas.openxmlformats.org/officeDocument/2006/relationships/oleObject" Target="../embeddings/oleObject3.bin"/><Relationship Id="rId14" Type="http://schemas.openxmlformats.org/officeDocument/2006/relationships/image" Target="../media/image15.emf"/><Relationship Id="rId30" Type="http://schemas.openxmlformats.org/officeDocument/2006/relationships/oleObject" Target="../embeddings/oleObject60.bin"/><Relationship Id="rId35" Type="http://schemas.openxmlformats.org/officeDocument/2006/relationships/image" Target="../media/image21.emf"/><Relationship Id="rId56" Type="http://schemas.openxmlformats.org/officeDocument/2006/relationships/oleObject" Target="../embeddings/oleObject13.bin"/><Relationship Id="rId77" Type="http://schemas.openxmlformats.org/officeDocument/2006/relationships/image" Target="../media/image29.emf"/><Relationship Id="rId100" Type="http://schemas.openxmlformats.org/officeDocument/2006/relationships/oleObject" Target="../embeddings/oleObject24.bin"/><Relationship Id="rId105" Type="http://schemas.openxmlformats.org/officeDocument/2006/relationships/image" Target="../media/image36.emf"/><Relationship Id="rId8" Type="http://schemas.openxmlformats.org/officeDocument/2006/relationships/image" Target="../media/image44.png"/><Relationship Id="rId51" Type="http://schemas.openxmlformats.org/officeDocument/2006/relationships/image" Target="../media/image25.emf"/><Relationship Id="rId72" Type="http://schemas.openxmlformats.org/officeDocument/2006/relationships/oleObject" Target="../embeddings/oleObject17.bin"/><Relationship Id="rId93" Type="http://schemas.openxmlformats.org/officeDocument/2006/relationships/image" Target="../media/image33.emf"/><Relationship Id="rId98" Type="http://schemas.openxmlformats.org/officeDocument/2006/relationships/oleObject" Target="../embeddings/oleObject230.bin"/><Relationship Id="rId3" Type="http://schemas.openxmlformats.org/officeDocument/2006/relationships/notesSlide" Target="../notesSlides/notesSlide6.xml"/><Relationship Id="rId25" Type="http://schemas.openxmlformats.org/officeDocument/2006/relationships/image" Target="../media/image18.emf"/><Relationship Id="rId46" Type="http://schemas.openxmlformats.org/officeDocument/2006/relationships/oleObject" Target="../embeddings/oleObject100.bin"/><Relationship Id="rId67" Type="http://schemas.openxmlformats.org/officeDocument/2006/relationships/image" Target="../media/image29.emf"/><Relationship Id="rId116" Type="http://schemas.openxmlformats.org/officeDocument/2006/relationships/image" Target="../media/image47.png"/><Relationship Id="rId20" Type="http://schemas.openxmlformats.org/officeDocument/2006/relationships/image" Target="../media/image17.emf"/><Relationship Id="rId41" Type="http://schemas.openxmlformats.org/officeDocument/2006/relationships/image" Target="../media/image20.emf"/><Relationship Id="rId62" Type="http://schemas.openxmlformats.org/officeDocument/2006/relationships/oleObject" Target="../embeddings/oleObject140.bin"/><Relationship Id="rId83" Type="http://schemas.openxmlformats.org/officeDocument/2006/relationships/image" Target="../media/image33.emf"/><Relationship Id="rId88" Type="http://schemas.openxmlformats.org/officeDocument/2006/relationships/oleObject" Target="../embeddings/oleObject21.bin"/><Relationship Id="rId111" Type="http://schemas.openxmlformats.org/officeDocument/2006/relationships/image" Target="../media/image370.emf"/><Relationship Id="rId15" Type="http://schemas.openxmlformats.org/officeDocument/2006/relationships/oleObject" Target="../embeddings/oleObject2.bin"/><Relationship Id="rId36" Type="http://schemas.openxmlformats.org/officeDocument/2006/relationships/oleObject" Target="../embeddings/oleObject8.bin"/><Relationship Id="rId57" Type="http://schemas.openxmlformats.org/officeDocument/2006/relationships/image" Target="../media/image24.emf"/><Relationship Id="rId106" Type="http://schemas.openxmlformats.org/officeDocument/2006/relationships/oleObject" Target="../embeddings/oleObject250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53.png"/><Relationship Id="rId3" Type="http://schemas.openxmlformats.org/officeDocument/2006/relationships/image" Target="../media/image11.png"/><Relationship Id="rId7" Type="http://schemas.openxmlformats.org/officeDocument/2006/relationships/image" Target="../media/image43.pn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51.png"/><Relationship Id="rId15" Type="http://schemas.openxmlformats.org/officeDocument/2006/relationships/image" Target="../media/image54.png"/><Relationship Id="rId10" Type="http://schemas.openxmlformats.org/officeDocument/2006/relationships/image" Target="../media/image45.png"/><Relationship Id="rId4" Type="http://schemas.microsoft.com/office/2007/relationships/hdphoto" Target="../media/hdphoto4.wdp"/><Relationship Id="rId9" Type="http://schemas.openxmlformats.org/officeDocument/2006/relationships/image" Target="../media/image41.png"/><Relationship Id="rId14" Type="http://schemas.microsoft.com/office/2007/relationships/hdphoto" Target="../media/hdphoto8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microsoft.com/office/2007/relationships/hdphoto" Target="../media/hdphoto9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8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microsoft.com/office/2007/relationships/hdphoto" Target="../media/hdphoto10.wdp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778350"/>
            <a:ext cx="12202885" cy="1971213"/>
          </a:xfrm>
        </p:spPr>
        <p:txBody>
          <a:bodyPr>
            <a:normAutofit/>
          </a:bodyPr>
          <a:lstStyle/>
          <a:p>
            <a:pPr algn="l">
              <a:lnSpc>
                <a:spcPct val="150000"/>
              </a:lnSpc>
            </a:pPr>
            <a:r>
              <a:rPr lang="en-US" dirty="0"/>
              <a:t>Statistical Shape </a:t>
            </a:r>
            <a:r>
              <a:rPr lang="en-US" dirty="0" smtClean="0"/>
              <a:t>Analysis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9988" y="3346842"/>
            <a:ext cx="7557025" cy="1479382"/>
          </a:xfrm>
        </p:spPr>
        <p:txBody>
          <a:bodyPr>
            <a:noAutofit/>
          </a:bodyPr>
          <a:lstStyle/>
          <a:p>
            <a:r>
              <a:rPr lang="en-US" sz="2800" dirty="0" smtClean="0"/>
              <a:t>Shireen </a:t>
            </a:r>
            <a:r>
              <a:rPr lang="en-US" sz="2800" dirty="0" err="1" smtClean="0"/>
              <a:t>Elhabian</a:t>
            </a:r>
            <a:r>
              <a:rPr lang="en-US" sz="2800" dirty="0" smtClean="0"/>
              <a:t>, </a:t>
            </a:r>
            <a:r>
              <a:rPr lang="en-US" sz="2800" dirty="0" err="1"/>
              <a:t>Prateep</a:t>
            </a:r>
            <a:r>
              <a:rPr lang="en-US" sz="2800" dirty="0"/>
              <a:t> Mukherjee</a:t>
            </a:r>
          </a:p>
          <a:p>
            <a:r>
              <a:rPr lang="en-US" sz="2800" dirty="0" smtClean="0"/>
              <a:t>and Ross Whitaker</a:t>
            </a:r>
          </a:p>
          <a:p>
            <a:endParaRPr lang="en-US" sz="1200" dirty="0"/>
          </a:p>
          <a:p>
            <a:r>
              <a:rPr lang="en-US" sz="2800" dirty="0" smtClean="0"/>
              <a:t>Saturday, January 4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, 2014</a:t>
            </a:r>
            <a:endParaRPr lang="en-US" sz="2800" dirty="0"/>
          </a:p>
          <a:p>
            <a:endParaRPr lang="en-US" sz="2800" b="1" dirty="0" smtClean="0"/>
          </a:p>
          <a:p>
            <a:endParaRPr lang="en-US" dirty="0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86" y="5257800"/>
            <a:ext cx="12202886" cy="1600201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86" y="12019"/>
            <a:ext cx="12202886" cy="1537996"/>
          </a:xfrm>
          <a:prstGeom prst="rect">
            <a:avLst/>
          </a:prstGeom>
        </p:spPr>
      </p:pic>
      <p:pic>
        <p:nvPicPr>
          <p:cNvPr id="1026" name="Picture 2" descr="shapework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3606" y="3388957"/>
            <a:ext cx="4862475" cy="2406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4503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ShapeWorks</a:t>
            </a:r>
            <a:r>
              <a:rPr lang="en-US" dirty="0" smtClean="0"/>
              <a:t> Pipeline</a:t>
            </a:r>
            <a:endParaRPr lang="en-US" dirty="0"/>
          </a:p>
        </p:txBody>
      </p:sp>
      <p:sp>
        <p:nvSpPr>
          <p:cNvPr id="4" name="Text Placeholder 2"/>
          <p:cNvSpPr txBox="1">
            <a:spLocks/>
          </p:cNvSpPr>
          <p:nvPr/>
        </p:nvSpPr>
        <p:spPr>
          <a:xfrm>
            <a:off x="828675" y="3435052"/>
            <a:ext cx="25908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Optimization</a:t>
            </a:r>
            <a:endParaRPr lang="en-US" dirty="0"/>
          </a:p>
        </p:txBody>
      </p:sp>
      <p:graphicFrame>
        <p:nvGraphicFramePr>
          <p:cNvPr id="5" name="Content Placeholder 12"/>
          <p:cNvGraphicFramePr>
            <a:graphicFrameLocks noGrp="1"/>
          </p:cNvGraphicFramePr>
          <p:nvPr>
            <p:ph sz="half" idx="4294967295"/>
            <p:extLst/>
          </p:nvPr>
        </p:nvGraphicFramePr>
        <p:xfrm>
          <a:off x="5048250" y="1219200"/>
          <a:ext cx="5105399" cy="533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76400"/>
                <a:gridCol w="1828800"/>
                <a:gridCol w="1600199"/>
              </a:tblGrid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j-lt"/>
                        </a:rPr>
                        <a:t>Input Segmentation</a:t>
                      </a:r>
                      <a:endParaRPr lang="en-US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j-lt"/>
                        </a:rPr>
                        <a:t>Distance</a:t>
                      </a:r>
                    </a:p>
                    <a:p>
                      <a:pPr algn="ctr"/>
                      <a:r>
                        <a:rPr lang="en-US" sz="1400" dirty="0" smtClean="0">
                          <a:latin typeface="+mj-lt"/>
                        </a:rPr>
                        <a:t>Transform</a:t>
                      </a:r>
                      <a:endParaRPr lang="en-US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>
                          <a:latin typeface="+mj-lt"/>
                        </a:rPr>
                        <a:t>Antialiased</a:t>
                      </a:r>
                      <a:endParaRPr lang="en-US" sz="1400" dirty="0" smtClean="0">
                        <a:latin typeface="+mj-lt"/>
                      </a:endParaRPr>
                    </a:p>
                    <a:p>
                      <a:pPr algn="ctr"/>
                      <a:r>
                        <a:rPr lang="en-US" sz="1400" dirty="0" smtClean="0">
                          <a:latin typeface="+mj-lt"/>
                        </a:rPr>
                        <a:t>Surface</a:t>
                      </a:r>
                      <a:endParaRPr lang="en-US" sz="1400" dirty="0"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 Placeholder 4"/>
          <p:cNvSpPr txBox="1">
            <a:spLocks/>
          </p:cNvSpPr>
          <p:nvPr/>
        </p:nvSpPr>
        <p:spPr>
          <a:xfrm>
            <a:off x="828675" y="5317192"/>
            <a:ext cx="2590800" cy="1121708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Visualization/</a:t>
            </a:r>
          </a:p>
          <a:p>
            <a:r>
              <a:rPr lang="en-US" dirty="0" smtClean="0"/>
              <a:t>Applications</a:t>
            </a:r>
            <a:endParaRPr lang="en-US" dirty="0"/>
          </a:p>
        </p:txBody>
      </p:sp>
      <p:graphicFrame>
        <p:nvGraphicFramePr>
          <p:cNvPr id="7" name="Content Placeholder 16"/>
          <p:cNvGraphicFramePr>
            <a:graphicFrameLocks noGrp="1"/>
          </p:cNvGraphicFramePr>
          <p:nvPr>
            <p:ph sz="quarter" idx="4294967295"/>
            <p:extLst/>
          </p:nvPr>
        </p:nvGraphicFramePr>
        <p:xfrm>
          <a:off x="4362449" y="4800600"/>
          <a:ext cx="6324602" cy="5181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38401"/>
                <a:gridCol w="1524000"/>
                <a:gridCol w="236220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j-lt"/>
                        </a:rPr>
                        <a:t>Modes of</a:t>
                      </a:r>
                    </a:p>
                    <a:p>
                      <a:pPr algn="ctr"/>
                      <a:r>
                        <a:rPr lang="en-US" sz="1400" dirty="0" smtClean="0">
                          <a:latin typeface="+mj-lt"/>
                        </a:rPr>
                        <a:t>Variation</a:t>
                      </a:r>
                      <a:endParaRPr lang="en-US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j-lt"/>
                        </a:rPr>
                        <a:t>Group</a:t>
                      </a:r>
                    </a:p>
                    <a:p>
                      <a:pPr algn="ctr"/>
                      <a:r>
                        <a:rPr lang="en-US" sz="1400" dirty="0" smtClean="0">
                          <a:latin typeface="+mj-lt"/>
                        </a:rPr>
                        <a:t>Differences</a:t>
                      </a:r>
                      <a:endParaRPr lang="en-US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j-lt"/>
                        </a:rPr>
                        <a:t>Regression</a:t>
                      </a:r>
                    </a:p>
                    <a:p>
                      <a:pPr algn="ctr"/>
                      <a:r>
                        <a:rPr lang="en-US" sz="1400" dirty="0" smtClean="0">
                          <a:latin typeface="+mj-lt"/>
                        </a:rPr>
                        <a:t>Shape</a:t>
                      </a:r>
                      <a:endParaRPr lang="en-US" sz="1400" dirty="0"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 Placeholder 6"/>
          <p:cNvSpPr txBox="1">
            <a:spLocks/>
          </p:cNvSpPr>
          <p:nvPr/>
        </p:nvSpPr>
        <p:spPr>
          <a:xfrm>
            <a:off x="828674" y="1714500"/>
            <a:ext cx="2886075" cy="6858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Preprocessing</a:t>
            </a:r>
            <a:endParaRPr lang="en-US" dirty="0"/>
          </a:p>
        </p:txBody>
      </p:sp>
      <p:graphicFrame>
        <p:nvGraphicFramePr>
          <p:cNvPr id="9" name="Content Placeholder 16"/>
          <p:cNvGraphicFramePr>
            <a:graphicFrameLocks noGrp="1"/>
          </p:cNvGraphicFramePr>
          <p:nvPr>
            <p:ph sz="half" idx="4294967295"/>
            <p:extLst/>
          </p:nvPr>
        </p:nvGraphicFramePr>
        <p:xfrm>
          <a:off x="5048250" y="2971800"/>
          <a:ext cx="5257800" cy="5181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76400"/>
                <a:gridCol w="1676400"/>
                <a:gridCol w="1905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j-lt"/>
                        </a:rPr>
                        <a:t>Entropy</a:t>
                      </a:r>
                    </a:p>
                    <a:p>
                      <a:pPr algn="ctr"/>
                      <a:r>
                        <a:rPr lang="en-US" sz="1400" dirty="0" smtClean="0">
                          <a:latin typeface="+mj-lt"/>
                        </a:rPr>
                        <a:t>Minimization</a:t>
                      </a:r>
                      <a:endParaRPr lang="en-US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j-lt"/>
                        </a:rPr>
                        <a:t>Open</a:t>
                      </a:r>
                    </a:p>
                    <a:p>
                      <a:pPr algn="ctr"/>
                      <a:r>
                        <a:rPr lang="en-US" sz="1400" dirty="0" smtClean="0">
                          <a:latin typeface="+mj-lt"/>
                        </a:rPr>
                        <a:t>Surfaces</a:t>
                      </a:r>
                      <a:endParaRPr lang="en-US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j-lt"/>
                        </a:rPr>
                        <a:t>Linear</a:t>
                      </a:r>
                    </a:p>
                    <a:p>
                      <a:pPr algn="ctr"/>
                      <a:r>
                        <a:rPr lang="en-US" sz="1400" dirty="0" smtClean="0">
                          <a:latin typeface="+mj-lt"/>
                        </a:rPr>
                        <a:t>Regression</a:t>
                      </a:r>
                      <a:endParaRPr lang="en-US" sz="1400" dirty="0"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" name="Picture 2" descr="C:\Users\manasi\Documents\EABPresentation\inSegSlic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7850" y="1752599"/>
            <a:ext cx="457200" cy="1100418"/>
          </a:xfrm>
          <a:prstGeom prst="rect">
            <a:avLst/>
          </a:prstGeom>
          <a:noFill/>
        </p:spPr>
      </p:pic>
      <p:pic>
        <p:nvPicPr>
          <p:cNvPr id="11" name="Picture 3" descr="C:\Users\manasi\Documents\EABPresentation\distTran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81429" y="1754168"/>
            <a:ext cx="486221" cy="1097280"/>
          </a:xfrm>
          <a:prstGeom prst="rect">
            <a:avLst/>
          </a:prstGeom>
          <a:noFill/>
        </p:spPr>
      </p:pic>
      <p:pic>
        <p:nvPicPr>
          <p:cNvPr id="12" name="Picture 4" descr="C:\Users\manasi\Documents\EABPresentation\inSurf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50731" y="1754168"/>
            <a:ext cx="481839" cy="1097280"/>
          </a:xfrm>
          <a:prstGeom prst="rect">
            <a:avLst/>
          </a:prstGeom>
          <a:noFill/>
        </p:spPr>
      </p:pic>
      <p:pic>
        <p:nvPicPr>
          <p:cNvPr id="13" name="Picture 5" descr="C:\Users\manasi\Documents\EABPresentation\openSurf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41080" y="3483864"/>
            <a:ext cx="1131370" cy="1078992"/>
          </a:xfrm>
          <a:prstGeom prst="rect">
            <a:avLst/>
          </a:prstGeom>
          <a:noFill/>
        </p:spPr>
      </p:pic>
      <p:pic>
        <p:nvPicPr>
          <p:cNvPr id="14" name="Picture 6" descr="C:\Users\manasi\Documents\EABPresentation\reg_cycle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705850" y="3482148"/>
            <a:ext cx="1371600" cy="1082424"/>
          </a:xfrm>
          <a:prstGeom prst="rect">
            <a:avLst/>
          </a:prstGeom>
          <a:noFill/>
        </p:spPr>
      </p:pic>
      <p:cxnSp>
        <p:nvCxnSpPr>
          <p:cNvPr id="15" name="Straight Connector 14"/>
          <p:cNvCxnSpPr/>
          <p:nvPr/>
        </p:nvCxnSpPr>
        <p:spPr>
          <a:xfrm rot="10800000">
            <a:off x="723976" y="2933699"/>
            <a:ext cx="10953598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7" descr="C:\Users\manasi\Documents\EABPresentation\regShape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01050" y="5372100"/>
            <a:ext cx="2337234" cy="1066800"/>
          </a:xfrm>
          <a:prstGeom prst="rect">
            <a:avLst/>
          </a:prstGeom>
          <a:noFill/>
        </p:spPr>
      </p:pic>
      <p:pic>
        <p:nvPicPr>
          <p:cNvPr id="17" name="Picture 8" descr="C:\Users\manasi\Documents\EABPresentation\gmd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953250" y="5471783"/>
            <a:ext cx="1265414" cy="867434"/>
          </a:xfrm>
          <a:prstGeom prst="rect">
            <a:avLst/>
          </a:prstGeom>
          <a:noFill/>
        </p:spPr>
      </p:pic>
      <p:pic>
        <p:nvPicPr>
          <p:cNvPr id="18" name="Picture 9" descr="C:\Users\manasi\Documents\EABPresentation\varModes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438650" y="5295900"/>
            <a:ext cx="2298142" cy="1219200"/>
          </a:xfrm>
          <a:prstGeom prst="rect">
            <a:avLst/>
          </a:prstGeom>
          <a:noFill/>
        </p:spPr>
      </p:pic>
      <p:pic>
        <p:nvPicPr>
          <p:cNvPr id="19" name="Picture 10" descr="C:\Users\manasi\Documents\EABPresentation\minEntropy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276851" y="3474720"/>
            <a:ext cx="1355121" cy="1097280"/>
          </a:xfrm>
          <a:prstGeom prst="rect">
            <a:avLst/>
          </a:prstGeom>
          <a:noFill/>
        </p:spPr>
      </p:pic>
      <p:cxnSp>
        <p:nvCxnSpPr>
          <p:cNvPr id="20" name="Straight Connector 19"/>
          <p:cNvCxnSpPr/>
          <p:nvPr/>
        </p:nvCxnSpPr>
        <p:spPr>
          <a:xfrm rot="10800000">
            <a:off x="733501" y="4686300"/>
            <a:ext cx="10953598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"/>
          <p:cNvSpPr txBox="1">
            <a:spLocks/>
          </p:cNvSpPr>
          <p:nvPr/>
        </p:nvSpPr>
        <p:spPr>
          <a:xfrm>
            <a:off x="9925050" y="1828800"/>
            <a:ext cx="1295400" cy="5334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>
                        <a:lumMod val="85000"/>
                      </a:schemeClr>
                    </a:gs>
                    <a:gs pos="50000">
                      <a:schemeClr val="tx1"/>
                    </a:gs>
                  </a:gsLst>
                  <a:lin ang="5400000" scaled="0"/>
                </a:gradFill>
                <a:effectLst>
                  <a:outerShdw blurRad="50800" dist="50800" dir="3000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…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chemeClr val="tx1">
                      <a:lumMod val="85000"/>
                    </a:schemeClr>
                  </a:gs>
                  <a:gs pos="50000">
                    <a:schemeClr val="tx1"/>
                  </a:gs>
                </a:gsLst>
                <a:lin ang="5400000" scaled="0"/>
              </a:gradFill>
              <a:effectLst>
                <a:outerShdw blurRad="50800" dist="50800" dir="3000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2" name="Text Placeholder 2"/>
          <p:cNvSpPr txBox="1">
            <a:spLocks/>
          </p:cNvSpPr>
          <p:nvPr/>
        </p:nvSpPr>
        <p:spPr>
          <a:xfrm>
            <a:off x="10153650" y="3581400"/>
            <a:ext cx="1066800" cy="5334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>
                        <a:lumMod val="85000"/>
                      </a:schemeClr>
                    </a:gs>
                    <a:gs pos="50000">
                      <a:schemeClr val="tx1"/>
                    </a:gs>
                  </a:gsLst>
                  <a:lin ang="5400000" scaled="0"/>
                </a:gradFill>
                <a:effectLst>
                  <a:outerShdw blurRad="50800" dist="50800" dir="3000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…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chemeClr val="tx1">
                      <a:lumMod val="85000"/>
                    </a:schemeClr>
                  </a:gs>
                  <a:gs pos="50000">
                    <a:schemeClr val="tx1"/>
                  </a:gs>
                </a:gsLst>
                <a:lin ang="5400000" scaled="0"/>
              </a:gradFill>
              <a:effectLst>
                <a:outerShdw blurRad="50800" dist="50800" dir="3000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3" name="Text Placeholder 2"/>
          <p:cNvSpPr txBox="1">
            <a:spLocks/>
          </p:cNvSpPr>
          <p:nvPr/>
        </p:nvSpPr>
        <p:spPr>
          <a:xfrm>
            <a:off x="10039350" y="5611346"/>
            <a:ext cx="1295400" cy="5334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>
                        <a:lumMod val="85000"/>
                      </a:schemeClr>
                    </a:gs>
                    <a:gs pos="50000">
                      <a:schemeClr val="tx1"/>
                    </a:gs>
                  </a:gsLst>
                  <a:lin ang="5400000" scaled="0"/>
                </a:gradFill>
                <a:effectLst>
                  <a:outerShdw blurRad="50800" dist="50800" dir="3000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…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chemeClr val="tx1">
                      <a:lumMod val="85000"/>
                    </a:schemeClr>
                  </a:gs>
                  <a:gs pos="50000">
                    <a:schemeClr val="tx1"/>
                  </a:gs>
                </a:gsLst>
                <a:lin ang="5400000" scaled="0"/>
              </a:gradFill>
              <a:effectLst>
                <a:outerShdw blurRad="50800" dist="50800" dir="3000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8306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Toy Example</a:t>
            </a:r>
            <a:br>
              <a:rPr lang="en-US" dirty="0"/>
            </a:br>
            <a:r>
              <a:rPr lang="en-US" sz="2800" dirty="0">
                <a:solidFill>
                  <a:srgbClr val="3333CC"/>
                </a:solidFill>
              </a:rPr>
              <a:t>Synthetic Tori</a:t>
            </a:r>
            <a:endParaRPr lang="en-US" dirty="0">
              <a:solidFill>
                <a:srgbClr val="3333CC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956" y1="16022" x2="6077" y2="20166"/>
                        <a14:foregroundMark x1="7956" y1="65746" x2="5193" y2="75138"/>
                        <a14:foregroundMark x1="35470" y1="71547" x2="34696" y2="82873"/>
                        <a14:foregroundMark x1="34586" y1="21823" x2="34365" y2="32873"/>
                        <a14:foregroundMark x1="45746" y1="13536" x2="45635" y2="19337"/>
                        <a14:foregroundMark x1="44862" y1="67403" x2="44530" y2="85635"/>
                        <a14:foregroundMark x1="66409" y1="67680" x2="66519" y2="90055"/>
                        <a14:foregroundMark x1="95138" y1="77624" x2="94696" y2="87845"/>
                        <a14:foregroundMark x1="94033" y1="28453" x2="93591" y2="35359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167" y="1697396"/>
            <a:ext cx="5887661" cy="2355065"/>
          </a:xfrm>
          <a:prstGeom prst="rect">
            <a:avLst/>
          </a:prstGeom>
        </p:spPr>
      </p:pic>
      <p:sp>
        <p:nvSpPr>
          <p:cNvPr id="5" name="Content Placeholder 11"/>
          <p:cNvSpPr txBox="1">
            <a:spLocks/>
          </p:cNvSpPr>
          <p:nvPr/>
        </p:nvSpPr>
        <p:spPr>
          <a:xfrm>
            <a:off x="101230" y="1322388"/>
            <a:ext cx="5922498" cy="4420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Palatino Linotype" panose="02040502050505030304" pitchFamily="18" charset="0"/>
                <a:cs typeface="Arial" pitchFamily="34" charset="0"/>
              </a:rPr>
              <a:t>	Population: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Palatino Linotype" panose="02040502050505030304" pitchFamily="18" charset="0"/>
                <a:cs typeface="Arial" pitchFamily="34" charset="0"/>
              </a:rPr>
              <a:t> </a:t>
            </a:r>
            <a:r>
              <a:rPr lang="en-US" sz="2000" dirty="0" smtClean="0">
                <a:latin typeface="Palatino Linotype" panose="02040502050505030304" pitchFamily="18" charset="0"/>
                <a:cs typeface="Arial" pitchFamily="34" charset="0"/>
              </a:rPr>
              <a:t>Tori parameterized by radii (</a:t>
            </a:r>
            <a:r>
              <a:rPr lang="en-US" sz="2000" i="1" dirty="0" err="1" smtClean="0">
                <a:latin typeface="Palatino Linotype" panose="02040502050505030304" pitchFamily="18" charset="0"/>
                <a:cs typeface="Times New Roman" pitchFamily="18" charset="0"/>
              </a:rPr>
              <a:t>R</a:t>
            </a:r>
            <a:r>
              <a:rPr lang="en-US" sz="2000" dirty="0" err="1" smtClean="0">
                <a:latin typeface="Palatino Linotype" panose="02040502050505030304" pitchFamily="18" charset="0"/>
                <a:cs typeface="Arial" pitchFamily="34" charset="0"/>
              </a:rPr>
              <a:t>,</a:t>
            </a:r>
            <a:r>
              <a:rPr lang="en-US" sz="2000" i="1" dirty="0" err="1" smtClean="0">
                <a:latin typeface="Palatino Linotype" panose="02040502050505030304" pitchFamily="18" charset="0"/>
                <a:cs typeface="Times New Roman" pitchFamily="18" charset="0"/>
              </a:rPr>
              <a:t>r</a:t>
            </a:r>
            <a:r>
              <a:rPr lang="en-US" sz="2000" dirty="0" smtClean="0">
                <a:latin typeface="Palatino Linotype" panose="02040502050505030304" pitchFamily="18" charset="0"/>
                <a:cs typeface="Arial" pitchFamily="34" charset="0"/>
              </a:rPr>
              <a:t>)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Palatino Linotype" panose="02040502050505030304" pitchFamily="18" charset="0"/>
              <a:cs typeface="Arial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312" l="0" r="100000">
                        <a14:foregroundMark x1="8034" y1="18565" x2="5755" y2="76793"/>
                        <a14:foregroundMark x1="44484" y1="27426" x2="42686" y2="62025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606" y="4273511"/>
            <a:ext cx="9094784" cy="2584489"/>
          </a:xfrm>
          <a:prstGeom prst="rect">
            <a:avLst/>
          </a:prstGeom>
        </p:spPr>
      </p:pic>
      <p:sp>
        <p:nvSpPr>
          <p:cNvPr id="7" name="Content Placeholder 11"/>
          <p:cNvSpPr txBox="1">
            <a:spLocks/>
          </p:cNvSpPr>
          <p:nvPr/>
        </p:nvSpPr>
        <p:spPr>
          <a:xfrm>
            <a:off x="0" y="4052461"/>
            <a:ext cx="5513109" cy="4420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Palatino Linotype" panose="02040502050505030304" pitchFamily="18" charset="0"/>
                <a:cs typeface="Arial" pitchFamily="34" charset="0"/>
              </a:rPr>
              <a:t>	Generated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Palatino Linotype" panose="02040502050505030304" pitchFamily="18" charset="0"/>
                <a:cs typeface="Arial" pitchFamily="34" charset="0"/>
              </a:rPr>
              <a:t> Correspondences 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Palatino Linotype" panose="02040502050505030304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8686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Toy Example</a:t>
            </a:r>
            <a:br>
              <a:rPr lang="en-US" dirty="0"/>
            </a:br>
            <a:r>
              <a:rPr lang="en-US" sz="2800" dirty="0">
                <a:solidFill>
                  <a:srgbClr val="3333CC"/>
                </a:solidFill>
              </a:rPr>
              <a:t>Synthetic Tori</a:t>
            </a:r>
            <a:endParaRPr lang="en-US" dirty="0">
              <a:solidFill>
                <a:srgbClr val="3333CC"/>
              </a:solidFill>
            </a:endParaRPr>
          </a:p>
        </p:txBody>
      </p:sp>
      <p:sp>
        <p:nvSpPr>
          <p:cNvPr id="5" name="Content Placeholder 11"/>
          <p:cNvSpPr txBox="1">
            <a:spLocks/>
          </p:cNvSpPr>
          <p:nvPr/>
        </p:nvSpPr>
        <p:spPr>
          <a:xfrm>
            <a:off x="459449" y="1494350"/>
            <a:ext cx="5513109" cy="4420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Palatino Linotype" panose="02040502050505030304" pitchFamily="18" charset="0"/>
                <a:cs typeface="Arial" pitchFamily="34" charset="0"/>
              </a:rPr>
              <a:t>Modes of variation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49" y="2400991"/>
            <a:ext cx="11420475" cy="3111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459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en-US" dirty="0" smtClean="0"/>
              <a:t>Applications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5951" y="259736"/>
            <a:ext cx="3994120" cy="2794051"/>
          </a:xfrm>
          <a:prstGeom prst="rect">
            <a:avLst/>
          </a:prstGeom>
        </p:spPr>
      </p:pic>
      <p:pic>
        <p:nvPicPr>
          <p:cNvPr id="6" name="Picture 5" descr="D:\Feb25Posters\jones\images\MO pre la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9404387" y="3509963"/>
            <a:ext cx="2455681" cy="2990463"/>
          </a:xfrm>
          <a:prstGeom prst="rect">
            <a:avLst/>
          </a:prstGeom>
          <a:noFill/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0805" y1="11499" x2="86017" y2="8786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162" y="1173274"/>
            <a:ext cx="2349695" cy="38531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20826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ShapeWorks</a:t>
            </a:r>
            <a:r>
              <a:rPr lang="en-US" dirty="0"/>
              <a:t> for </a:t>
            </a:r>
            <a:r>
              <a:rPr lang="en-US" dirty="0" smtClean="0"/>
              <a:t>Cardiology</a:t>
            </a:r>
            <a:r>
              <a:rPr lang="en-US" dirty="0"/>
              <a:t/>
            </a:r>
            <a:br>
              <a:rPr lang="en-US" dirty="0"/>
            </a:br>
            <a:r>
              <a:rPr lang="en-US" sz="2800" dirty="0" smtClean="0">
                <a:solidFill>
                  <a:srgbClr val="3333CC"/>
                </a:solidFill>
              </a:rPr>
              <a:t>Left Atrial Appendage – Stroke Prediction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1463675"/>
            <a:ext cx="8639175" cy="4351338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The left atrial appendage (LAA) is a muscular pouch connected to the left atrium of the heart.</a:t>
            </a:r>
          </a:p>
          <a:p>
            <a:r>
              <a:rPr lang="en-US" sz="2400" dirty="0" smtClean="0"/>
              <a:t>It can be thought of as a left-over heart after we grow up.</a:t>
            </a:r>
          </a:p>
          <a:p>
            <a:r>
              <a:rPr lang="en-US" sz="2400" dirty="0"/>
              <a:t>Functions as a reservoir for the left </a:t>
            </a:r>
            <a:r>
              <a:rPr lang="en-US" sz="2400" dirty="0" smtClean="0"/>
              <a:t>atrium.</a:t>
            </a:r>
            <a:endParaRPr lang="en-US" sz="2400" dirty="0"/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60805" y1="11499" x2="86017" y2="8786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918" y="659606"/>
            <a:ext cx="3127445" cy="51284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1503082" y="3424105"/>
            <a:ext cx="67760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If it traps blood longer than it should be, blood clots and causes stroke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89704" y="5125303"/>
            <a:ext cx="67760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3333CC"/>
                </a:solidFill>
                <a:latin typeface="Palatino Linotype" panose="02040502050505030304" pitchFamily="18" charset="0"/>
              </a:rPr>
              <a:t>Can shape analysis aid in predicting whether someone will have a stroke or not ?!! </a:t>
            </a:r>
          </a:p>
        </p:txBody>
      </p:sp>
    </p:spTree>
    <p:extLst>
      <p:ext uri="{BB962C8B-B14F-4D97-AF65-F5344CB8AC3E}">
        <p14:creationId xmlns:p14="http://schemas.microsoft.com/office/powerpoint/2010/main" val="3648589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830" y="1859568"/>
            <a:ext cx="3397285" cy="46841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ShapeWorks</a:t>
            </a:r>
            <a:r>
              <a:rPr lang="en-US" dirty="0"/>
              <a:t> for </a:t>
            </a:r>
            <a:r>
              <a:rPr lang="en-US" dirty="0" smtClean="0"/>
              <a:t>Cardiology</a:t>
            </a:r>
            <a:r>
              <a:rPr lang="en-US" dirty="0"/>
              <a:t/>
            </a:r>
            <a:br>
              <a:rPr lang="en-US" dirty="0"/>
            </a:br>
            <a:r>
              <a:rPr lang="en-US" sz="2800" dirty="0" smtClean="0">
                <a:solidFill>
                  <a:srgbClr val="3333CC"/>
                </a:solidFill>
              </a:rPr>
              <a:t>Left </a:t>
            </a:r>
            <a:r>
              <a:rPr lang="en-US" sz="2800" dirty="0">
                <a:solidFill>
                  <a:srgbClr val="3333CC"/>
                </a:solidFill>
              </a:rPr>
              <a:t>Atrial Appendage </a:t>
            </a:r>
            <a:r>
              <a:rPr lang="en-US" sz="2800" dirty="0" smtClean="0">
                <a:solidFill>
                  <a:srgbClr val="3333CC"/>
                </a:solidFill>
              </a:rPr>
              <a:t>– </a:t>
            </a:r>
            <a:r>
              <a:rPr lang="en-US" sz="2800" dirty="0">
                <a:solidFill>
                  <a:srgbClr val="3333CC"/>
                </a:solidFill>
              </a:rPr>
              <a:t>Stroke Prediction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1273175"/>
            <a:ext cx="11306175" cy="4351338"/>
          </a:xfrm>
        </p:spPr>
        <p:txBody>
          <a:bodyPr>
            <a:normAutofit/>
          </a:bodyPr>
          <a:lstStyle/>
          <a:p>
            <a:r>
              <a:rPr lang="en-US" sz="2000" dirty="0" smtClean="0"/>
              <a:t>The LAA of two groups was segmented, one group with no history of having stroke while the other group has evident history of having stroke.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759" y="2072483"/>
            <a:ext cx="2877525" cy="42582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16" b="99425" l="272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662" y="2072484"/>
            <a:ext cx="3111877" cy="42582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55270" y="5876106"/>
            <a:ext cx="23887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Palatino Linotype" panose="02040502050505030304" pitchFamily="18" charset="0"/>
              </a:rPr>
              <a:t>Group 1: </a:t>
            </a:r>
          </a:p>
          <a:p>
            <a:r>
              <a:rPr lang="en-US" sz="2000" dirty="0" smtClean="0">
                <a:latin typeface="Palatino Linotype" panose="02040502050505030304" pitchFamily="18" charset="0"/>
              </a:rPr>
              <a:t>no history of stroke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187854" y="5876106"/>
            <a:ext cx="20361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 smtClean="0">
                <a:latin typeface="Palatino Linotype" panose="02040502050505030304" pitchFamily="18" charset="0"/>
              </a:rPr>
              <a:t>Group 2: </a:t>
            </a:r>
          </a:p>
          <a:p>
            <a:pPr algn="r"/>
            <a:r>
              <a:rPr lang="en-US" sz="2000" dirty="0" smtClean="0">
                <a:latin typeface="Palatino Linotype" panose="02040502050505030304" pitchFamily="18" charset="0"/>
              </a:rPr>
              <a:t>history of stroke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726115" y="6383937"/>
            <a:ext cx="44807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Palatino Linotype" panose="02040502050505030304" pitchFamily="18" charset="0"/>
              </a:rPr>
              <a:t>Group difference (group 1 to group 2)</a:t>
            </a:r>
          </a:p>
        </p:txBody>
      </p:sp>
    </p:spTree>
    <p:extLst>
      <p:ext uri="{BB962C8B-B14F-4D97-AF65-F5344CB8AC3E}">
        <p14:creationId xmlns:p14="http://schemas.microsoft.com/office/powerpoint/2010/main" val="1145757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363" y="1139837"/>
            <a:ext cx="5667768" cy="56677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ShapeWorks</a:t>
            </a:r>
            <a:r>
              <a:rPr lang="en-US" dirty="0"/>
              <a:t> for </a:t>
            </a:r>
            <a:r>
              <a:rPr lang="en-US" dirty="0" smtClean="0"/>
              <a:t>Cardiology</a:t>
            </a:r>
            <a:r>
              <a:rPr lang="en-US" dirty="0"/>
              <a:t/>
            </a:r>
            <a:br>
              <a:rPr lang="en-US" dirty="0"/>
            </a:br>
            <a:r>
              <a:rPr lang="en-US" sz="2800" dirty="0" smtClean="0">
                <a:solidFill>
                  <a:srgbClr val="3333CC"/>
                </a:solidFill>
              </a:rPr>
              <a:t>Left </a:t>
            </a:r>
            <a:r>
              <a:rPr lang="en-US" sz="2800" dirty="0">
                <a:solidFill>
                  <a:srgbClr val="3333CC"/>
                </a:solidFill>
              </a:rPr>
              <a:t>Atrial Appendage </a:t>
            </a:r>
            <a:r>
              <a:rPr lang="en-US" sz="2800" dirty="0" smtClean="0">
                <a:solidFill>
                  <a:srgbClr val="3333CC"/>
                </a:solidFill>
              </a:rPr>
              <a:t>– Stoke Prediction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451" y="1947277"/>
            <a:ext cx="6038850" cy="3881438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The significant shape difference between the two groups was found in the fifth PCA mode.</a:t>
            </a:r>
          </a:p>
          <a:p>
            <a:endParaRPr lang="en-US" sz="2400" dirty="0"/>
          </a:p>
          <a:p>
            <a:r>
              <a:rPr lang="en-US" sz="2400" dirty="0" smtClean="0"/>
              <a:t>A boxplot of the distributions is shown on the right.</a:t>
            </a:r>
          </a:p>
          <a:p>
            <a:endParaRPr lang="en-US" sz="2400" dirty="0"/>
          </a:p>
          <a:p>
            <a:r>
              <a:rPr lang="en-US" sz="2400" dirty="0" smtClean="0"/>
              <a:t>The p-value for a t-test of significant group mean difference is 0.0051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66836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 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6920" y="955361"/>
            <a:ext cx="3139943" cy="3139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ShapeWorks</a:t>
            </a:r>
            <a:r>
              <a:rPr lang="en-US" dirty="0"/>
              <a:t> for Orthopedics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800" dirty="0" smtClean="0">
                <a:solidFill>
                  <a:srgbClr val="3333CC"/>
                </a:solidFill>
              </a:rPr>
              <a:t>CAM-FAI Characterization</a:t>
            </a:r>
            <a:endParaRPr lang="en-US" dirty="0">
              <a:solidFill>
                <a:srgbClr val="3333CC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530850" y="686057"/>
            <a:ext cx="6872140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B050"/>
                </a:solidFill>
                <a:latin typeface="Palatino Linotype" panose="02040502050505030304" pitchFamily="18" charset="0"/>
              </a:rPr>
              <a:t>Dr. Jeffery Weiss, Dr. Andrew Anderson, clinicians @ </a:t>
            </a:r>
            <a:r>
              <a:rPr lang="en-US" sz="1600" dirty="0" smtClean="0">
                <a:solidFill>
                  <a:srgbClr val="00B050"/>
                </a:solidFill>
                <a:latin typeface="Palatino Linotype" panose="02040502050505030304" pitchFamily="18" charset="0"/>
              </a:rPr>
              <a:t>Orthopedics</a:t>
            </a:r>
            <a:br>
              <a:rPr lang="en-US" sz="1600" dirty="0" smtClean="0">
                <a:solidFill>
                  <a:srgbClr val="00B050"/>
                </a:solidFill>
                <a:latin typeface="Palatino Linotype" panose="02040502050505030304" pitchFamily="18" charset="0"/>
              </a:rPr>
            </a:br>
            <a:r>
              <a:rPr lang="en-US" sz="1200" dirty="0" smtClean="0">
                <a:solidFill>
                  <a:srgbClr val="00B050"/>
                </a:solidFill>
                <a:latin typeface="Palatino Linotype" panose="02040502050505030304" pitchFamily="18" charset="0"/>
              </a:rPr>
              <a:t>Department </a:t>
            </a:r>
            <a:r>
              <a:rPr lang="en-US" sz="1200" dirty="0">
                <a:solidFill>
                  <a:srgbClr val="00B050"/>
                </a:solidFill>
                <a:latin typeface="Palatino Linotype" panose="02040502050505030304" pitchFamily="18" charset="0"/>
              </a:rPr>
              <a:t>of Orthopedics, University of Utah</a:t>
            </a:r>
            <a:endParaRPr lang="en-US" sz="1600" dirty="0">
              <a:solidFill>
                <a:srgbClr val="00B05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7517" y="5223372"/>
            <a:ext cx="4979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1775" indent="-231775" algn="ctr"/>
            <a:r>
              <a:rPr lang="en-US" sz="1400" dirty="0" smtClean="0">
                <a:latin typeface="+mj-lt"/>
              </a:rPr>
              <a:t>Fig: Radiographs of subjects with healthy (left) and cam FAI (right) femurs. Circles indicate the </a:t>
            </a:r>
            <a:r>
              <a:rPr lang="en-US" sz="1400" dirty="0" err="1" smtClean="0">
                <a:latin typeface="+mj-lt"/>
              </a:rPr>
              <a:t>anterolateral</a:t>
            </a:r>
            <a:r>
              <a:rPr lang="en-US" sz="1400" dirty="0" smtClean="0">
                <a:latin typeface="+mj-lt"/>
              </a:rPr>
              <a:t> head-neck junction.</a:t>
            </a:r>
            <a:endParaRPr lang="en-US" sz="1400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611779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Harris, Michael D., </a:t>
            </a:r>
            <a:r>
              <a:rPr lang="en-US" sz="900" dirty="0" err="1"/>
              <a:t>Manasi</a:t>
            </a:r>
            <a:r>
              <a:rPr lang="en-US" sz="900" dirty="0"/>
              <a:t> </a:t>
            </a:r>
            <a:r>
              <a:rPr lang="en-US" sz="900" dirty="0" err="1"/>
              <a:t>Datar</a:t>
            </a:r>
            <a:r>
              <a:rPr lang="en-US" sz="900" dirty="0"/>
              <a:t>, Ross T. Whitaker, Elizabeth R. </a:t>
            </a:r>
            <a:r>
              <a:rPr lang="en-US" sz="900" dirty="0" err="1"/>
              <a:t>Jurrus</a:t>
            </a:r>
            <a:r>
              <a:rPr lang="en-US" sz="900" dirty="0"/>
              <a:t>, Christopher L. Peters, and Andrew E. Anderson. "Statistical shape modeling of cam </a:t>
            </a:r>
            <a:r>
              <a:rPr lang="en-US" sz="900" dirty="0" err="1"/>
              <a:t>femoroacetabular</a:t>
            </a:r>
            <a:r>
              <a:rPr lang="en-US" sz="900" dirty="0"/>
              <a:t> impingement." </a:t>
            </a:r>
            <a:r>
              <a:rPr lang="en-US" sz="900" i="1" dirty="0"/>
              <a:t>Journal of </a:t>
            </a:r>
            <a:r>
              <a:rPr lang="en-US" sz="900" i="1" dirty="0" err="1"/>
              <a:t>Orthopaedic</a:t>
            </a:r>
            <a:r>
              <a:rPr lang="en-US" sz="900" i="1" dirty="0"/>
              <a:t> Research</a:t>
            </a:r>
            <a:r>
              <a:rPr lang="en-US" sz="900" dirty="0"/>
              <a:t> 31, no. 10 (2013): 1620-1626.</a:t>
            </a:r>
          </a:p>
        </p:txBody>
      </p:sp>
      <p:pic>
        <p:nvPicPr>
          <p:cNvPr id="8" name="Picture 2" descr="C:\work\ShapeAnalysis\EMBC2012\slides\images\femurContro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5900" y="1519496"/>
            <a:ext cx="2352675" cy="3695700"/>
          </a:xfrm>
          <a:prstGeom prst="rect">
            <a:avLst/>
          </a:prstGeom>
          <a:noFill/>
        </p:spPr>
      </p:pic>
      <p:pic>
        <p:nvPicPr>
          <p:cNvPr id="9" name="Picture 3" descr="C:\work\ShapeAnalysis\EMBC2012\slides\images\femurFAI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97175" y="1500446"/>
            <a:ext cx="2733675" cy="369570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638191" y="6129300"/>
            <a:ext cx="109156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Objective</a:t>
            </a:r>
            <a:r>
              <a:rPr lang="en-US" sz="2000" dirty="0">
                <a:latin typeface="Palatino Linotype" panose="02040502050505030304" pitchFamily="18" charset="0"/>
              </a:rPr>
              <a:t>: quantify 3D variation and morphologic differences between control and cam </a:t>
            </a:r>
            <a:r>
              <a:rPr lang="en-US" sz="2000" dirty="0" smtClean="0">
                <a:latin typeface="Palatino Linotype" panose="02040502050505030304" pitchFamily="18" charset="0"/>
              </a:rPr>
              <a:t>femurs</a:t>
            </a:r>
            <a:endParaRPr lang="en-US" sz="2000" dirty="0">
              <a:latin typeface="Palatino Linotype" panose="0204050205050503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691757" y="4380538"/>
            <a:ext cx="621646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389120">
              <a:spcBef>
                <a:spcPct val="0"/>
              </a:spcBef>
              <a:defRPr/>
            </a:pPr>
            <a:r>
              <a:rPr lang="en-US" sz="2000" dirty="0" smtClean="0">
                <a:latin typeface="Palatino Linotype" panose="02040502050505030304" pitchFamily="18" charset="0"/>
                <a:cs typeface="Helvetica"/>
              </a:rPr>
              <a:t>CAM-FAI = ‘cam’ type </a:t>
            </a:r>
            <a:r>
              <a:rPr lang="en-US" sz="2000" dirty="0" err="1" smtClean="0">
                <a:latin typeface="Palatino Linotype" panose="02040502050505030304" pitchFamily="18" charset="0"/>
                <a:cs typeface="Helvetica"/>
              </a:rPr>
              <a:t>Femoro</a:t>
            </a:r>
            <a:r>
              <a:rPr lang="en-US" sz="2000" dirty="0" smtClean="0">
                <a:latin typeface="Palatino Linotype" panose="02040502050505030304" pitchFamily="18" charset="0"/>
                <a:cs typeface="Helvetica"/>
              </a:rPr>
              <a:t> </a:t>
            </a:r>
            <a:r>
              <a:rPr lang="en-US" sz="2000" dirty="0" err="1" smtClean="0">
                <a:latin typeface="Palatino Linotype" panose="02040502050505030304" pitchFamily="18" charset="0"/>
                <a:cs typeface="Helvetica"/>
              </a:rPr>
              <a:t>Acetabular</a:t>
            </a:r>
            <a:r>
              <a:rPr lang="en-US" sz="2000" dirty="0">
                <a:latin typeface="Palatino Linotype" panose="02040502050505030304" pitchFamily="18" charset="0"/>
                <a:cs typeface="Helvetica"/>
              </a:rPr>
              <a:t> </a:t>
            </a:r>
            <a:r>
              <a:rPr lang="en-US" sz="2000" dirty="0" smtClean="0">
                <a:latin typeface="Palatino Linotype" panose="02040502050505030304" pitchFamily="18" charset="0"/>
                <a:cs typeface="Helvetica"/>
              </a:rPr>
              <a:t>Impingement</a:t>
            </a:r>
          </a:p>
          <a:p>
            <a:pPr lvl="0" defTabSz="4389120">
              <a:spcBef>
                <a:spcPct val="0"/>
              </a:spcBef>
              <a:defRPr/>
            </a:pPr>
            <a:endParaRPr lang="en-US" sz="2000" dirty="0" smtClean="0">
              <a:latin typeface="Palatino Linotype" panose="02040502050505030304" pitchFamily="18" charset="0"/>
              <a:cs typeface="Helvetica"/>
            </a:endParaRPr>
          </a:p>
          <a:p>
            <a:pPr lvl="0" defTabSz="4389120">
              <a:spcBef>
                <a:spcPct val="0"/>
              </a:spcBef>
              <a:defRPr/>
            </a:pPr>
            <a:r>
              <a:rPr lang="en-US" sz="2000" b="1" dirty="0" smtClean="0">
                <a:latin typeface="Palatino Linotype" panose="02040502050505030304" pitchFamily="18" charset="0"/>
                <a:cs typeface="Helvetica"/>
              </a:rPr>
              <a:t>Treatment</a:t>
            </a:r>
            <a:r>
              <a:rPr lang="en-US" sz="2000" dirty="0" smtClean="0">
                <a:latin typeface="Palatino Linotype" panose="02040502050505030304" pitchFamily="18" charset="0"/>
                <a:cs typeface="Helvetica"/>
              </a:rPr>
              <a:t>: surgical debridement</a:t>
            </a:r>
            <a:endParaRPr lang="en-US" sz="900" dirty="0" smtClean="0">
              <a:latin typeface="Palatino Linotype" panose="02040502050505030304" pitchFamily="18" charset="0"/>
              <a:cs typeface="Helvetica"/>
            </a:endParaRPr>
          </a:p>
          <a:p>
            <a:pPr algn="ctr">
              <a:spcBef>
                <a:spcPct val="0"/>
              </a:spcBef>
              <a:defRPr/>
            </a:pPr>
            <a:r>
              <a:rPr lang="en-US" sz="2000" b="1" dirty="0" smtClean="0">
                <a:solidFill>
                  <a:srgbClr val="3333CC"/>
                </a:solidFill>
                <a:latin typeface="Palatino Linotype" panose="02040502050505030304" pitchFamily="18" charset="0"/>
                <a:cs typeface="Helvetica"/>
              </a:rPr>
              <a:t>How much to ‘shave off’ ? And from where ?</a:t>
            </a:r>
          </a:p>
        </p:txBody>
      </p:sp>
      <p:pic>
        <p:nvPicPr>
          <p:cNvPr id="14" name="Picture 2" descr=" 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877" y="1315276"/>
            <a:ext cx="2862509" cy="2862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9211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ShapeWorks</a:t>
            </a:r>
            <a:r>
              <a:rPr lang="en-US" dirty="0"/>
              <a:t> for Orthopedics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800" dirty="0" smtClean="0">
                <a:solidFill>
                  <a:srgbClr val="3333CC"/>
                </a:solidFill>
              </a:rPr>
              <a:t>CAM-FAI Characterization</a:t>
            </a:r>
            <a:endParaRPr lang="en-US" dirty="0">
              <a:solidFill>
                <a:srgbClr val="3333CC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975536" y="980887"/>
            <a:ext cx="6872140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B050"/>
                </a:solidFill>
                <a:latin typeface="Palatino Linotype" panose="02040502050505030304" pitchFamily="18" charset="0"/>
              </a:rPr>
              <a:t>Dr. Jeffery Weiss, Dr. Andrew Anderson, clinicians @ Orthopedics</a:t>
            </a:r>
            <a:br>
              <a:rPr lang="en-US" sz="1600" dirty="0" smtClean="0">
                <a:solidFill>
                  <a:srgbClr val="00B050"/>
                </a:solidFill>
                <a:latin typeface="Palatino Linotype" panose="02040502050505030304" pitchFamily="18" charset="0"/>
              </a:rPr>
            </a:br>
            <a:r>
              <a:rPr lang="en-US" sz="1200" dirty="0" smtClean="0">
                <a:solidFill>
                  <a:srgbClr val="00B050"/>
                </a:solidFill>
                <a:latin typeface="Palatino Linotype" panose="02040502050505030304" pitchFamily="18" charset="0"/>
              </a:rPr>
              <a:t>Department of Orthopedics, University of Utah</a:t>
            </a:r>
            <a:endParaRPr lang="en-US" sz="1600" dirty="0">
              <a:solidFill>
                <a:srgbClr val="00B05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611779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Harris, Michael D., </a:t>
            </a:r>
            <a:r>
              <a:rPr lang="en-US" sz="900" dirty="0" err="1"/>
              <a:t>Manasi</a:t>
            </a:r>
            <a:r>
              <a:rPr lang="en-US" sz="900" dirty="0"/>
              <a:t> </a:t>
            </a:r>
            <a:r>
              <a:rPr lang="en-US" sz="900" dirty="0" err="1"/>
              <a:t>Datar</a:t>
            </a:r>
            <a:r>
              <a:rPr lang="en-US" sz="900" dirty="0"/>
              <a:t>, Ross T. Whitaker, Elizabeth R. </a:t>
            </a:r>
            <a:r>
              <a:rPr lang="en-US" sz="900" dirty="0" err="1"/>
              <a:t>Jurrus</a:t>
            </a:r>
            <a:r>
              <a:rPr lang="en-US" sz="900" dirty="0"/>
              <a:t>, Christopher L. Peters, and Andrew E. Anderson. "Statistical shape modeling of cam </a:t>
            </a:r>
            <a:r>
              <a:rPr lang="en-US" sz="900" dirty="0" err="1"/>
              <a:t>femoroacetabular</a:t>
            </a:r>
            <a:r>
              <a:rPr lang="en-US" sz="900" dirty="0"/>
              <a:t> impingement." </a:t>
            </a:r>
            <a:r>
              <a:rPr lang="en-US" sz="900" i="1" dirty="0"/>
              <a:t>Journal of </a:t>
            </a:r>
            <a:r>
              <a:rPr lang="en-US" sz="900" i="1" dirty="0" err="1"/>
              <a:t>Orthopaedic</a:t>
            </a:r>
            <a:r>
              <a:rPr lang="en-US" sz="900" i="1" dirty="0"/>
              <a:t> Research</a:t>
            </a:r>
            <a:r>
              <a:rPr lang="en-US" sz="900" dirty="0"/>
              <a:t> 31, no. 10 (2013): 1620-1626.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78310" y="5997395"/>
            <a:ext cx="7072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1775" indent="-231775" algn="just"/>
            <a:r>
              <a:rPr lang="en-US" sz="1400" dirty="0" smtClean="0">
                <a:latin typeface="+mj-lt"/>
              </a:rPr>
              <a:t>	Fig: Two views (two rows) of the mean control (left) and cam (right) shapes. Mean control shape (center), color coded to depict  shape differences in comparison with mean CAM shape</a:t>
            </a:r>
            <a:endParaRPr lang="en-US" sz="1400" dirty="0">
              <a:latin typeface="+mj-lt"/>
            </a:endParaRPr>
          </a:p>
        </p:txBody>
      </p:sp>
      <p:pic>
        <p:nvPicPr>
          <p:cNvPr id="12" name="Picture 2" descr="E:\documentation\EABUpdates2012\images\FemurMeanDiff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71031" y="2110973"/>
            <a:ext cx="7611958" cy="3886421"/>
          </a:xfrm>
          <a:prstGeom prst="rect">
            <a:avLst/>
          </a:prstGeom>
          <a:noFill/>
        </p:spPr>
      </p:pic>
      <p:sp>
        <p:nvSpPr>
          <p:cNvPr id="19" name="Rectangle 18"/>
          <p:cNvSpPr/>
          <p:nvPr/>
        </p:nvSpPr>
        <p:spPr>
          <a:xfrm>
            <a:off x="325024" y="1259023"/>
            <a:ext cx="1151504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 smtClean="0">
                <a:latin typeface="Palatino Linotype" panose="02040502050505030304" pitchFamily="18" charset="0"/>
                <a:cs typeface="Helvetica"/>
              </a:rPr>
              <a:t>Mean Shapes</a:t>
            </a:r>
          </a:p>
          <a:p>
            <a:pPr marL="227013" indent="-227013" algn="just">
              <a:buFont typeface="Arial"/>
              <a:buChar char="•"/>
            </a:pPr>
            <a:r>
              <a:rPr lang="en-US" dirty="0" smtClean="0">
                <a:latin typeface="Palatino Linotype" panose="02040502050505030304" pitchFamily="18" charset="0"/>
              </a:rPr>
              <a:t>Mean </a:t>
            </a:r>
            <a:r>
              <a:rPr lang="en-US" dirty="0">
                <a:latin typeface="Palatino Linotype" panose="02040502050505030304" pitchFamily="18" charset="0"/>
              </a:rPr>
              <a:t>shape deviations between control and CAM groups most pronounced at the anterolateral head-neck junction (max = 2.7mm</a:t>
            </a:r>
            <a:r>
              <a:rPr lang="en-US" dirty="0" smtClean="0">
                <a:latin typeface="Palatino Linotype" panose="02040502050505030304" pitchFamily="18" charset="0"/>
              </a:rPr>
              <a:t>)</a:t>
            </a:r>
            <a:endParaRPr lang="en-US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3167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E:\documentation\EABUpdates2012\images\FemurMode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234911" y="1545945"/>
            <a:ext cx="8975987" cy="395756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ShapeWorks</a:t>
            </a:r>
            <a:r>
              <a:rPr lang="en-US" dirty="0"/>
              <a:t> for Orthopedics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800" dirty="0" smtClean="0">
                <a:solidFill>
                  <a:srgbClr val="3333CC"/>
                </a:solidFill>
              </a:rPr>
              <a:t>CAM-FAI Characterization</a:t>
            </a:r>
            <a:endParaRPr lang="en-US" dirty="0">
              <a:solidFill>
                <a:srgbClr val="3333CC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975536" y="980887"/>
            <a:ext cx="6872140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B050"/>
                </a:solidFill>
                <a:latin typeface="Palatino Linotype" panose="02040502050505030304" pitchFamily="18" charset="0"/>
              </a:rPr>
              <a:t>Dr. Jeffery Weiss, Dr. Andrew Anderson, clinicians @ Orthopedics</a:t>
            </a:r>
            <a:br>
              <a:rPr lang="en-US" sz="1600" dirty="0" smtClean="0">
                <a:solidFill>
                  <a:srgbClr val="00B050"/>
                </a:solidFill>
                <a:latin typeface="Palatino Linotype" panose="02040502050505030304" pitchFamily="18" charset="0"/>
              </a:rPr>
            </a:br>
            <a:r>
              <a:rPr lang="en-US" sz="1200" dirty="0" smtClean="0">
                <a:solidFill>
                  <a:srgbClr val="00B050"/>
                </a:solidFill>
                <a:latin typeface="Palatino Linotype" panose="02040502050505030304" pitchFamily="18" charset="0"/>
              </a:rPr>
              <a:t>Department of Orthopedics, University of Utah</a:t>
            </a:r>
            <a:endParaRPr lang="en-US" sz="1600" dirty="0">
              <a:solidFill>
                <a:srgbClr val="00B05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611779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Harris, Michael D., </a:t>
            </a:r>
            <a:r>
              <a:rPr lang="en-US" sz="900" dirty="0" err="1"/>
              <a:t>Manasi</a:t>
            </a:r>
            <a:r>
              <a:rPr lang="en-US" sz="900" dirty="0"/>
              <a:t> </a:t>
            </a:r>
            <a:r>
              <a:rPr lang="en-US" sz="900" dirty="0" err="1"/>
              <a:t>Datar</a:t>
            </a:r>
            <a:r>
              <a:rPr lang="en-US" sz="900" dirty="0"/>
              <a:t>, Ross T. Whitaker, Elizabeth R. </a:t>
            </a:r>
            <a:r>
              <a:rPr lang="en-US" sz="900" dirty="0" err="1"/>
              <a:t>Jurrus</a:t>
            </a:r>
            <a:r>
              <a:rPr lang="en-US" sz="900" dirty="0"/>
              <a:t>, Christopher L. Peters, and Andrew E. Anderson. "Statistical shape modeling of cam </a:t>
            </a:r>
            <a:r>
              <a:rPr lang="en-US" sz="900" dirty="0" err="1"/>
              <a:t>femoroacetabular</a:t>
            </a:r>
            <a:r>
              <a:rPr lang="en-US" sz="900" dirty="0"/>
              <a:t> impingement." </a:t>
            </a:r>
            <a:r>
              <a:rPr lang="en-US" sz="900" i="1" dirty="0"/>
              <a:t>Journal of </a:t>
            </a:r>
            <a:r>
              <a:rPr lang="en-US" sz="900" i="1" dirty="0" err="1"/>
              <a:t>Orthopaedic</a:t>
            </a:r>
            <a:r>
              <a:rPr lang="en-US" sz="900" i="1" dirty="0"/>
              <a:t> Research</a:t>
            </a:r>
            <a:r>
              <a:rPr lang="en-US" sz="900" dirty="0"/>
              <a:t> 31, no. 10 (2013): 1620-1626.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19206" y="5503224"/>
            <a:ext cx="11756894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 smtClean="0">
                <a:latin typeface="Palatino Linotype" panose="02040502050505030304" pitchFamily="18" charset="0"/>
                <a:cs typeface="Helvetica"/>
              </a:rPr>
              <a:t>Modes of variation</a:t>
            </a:r>
          </a:p>
          <a:p>
            <a:pPr marL="227013" indent="-227013" algn="just">
              <a:buFont typeface="Arial"/>
              <a:buChar char="•"/>
            </a:pPr>
            <a:r>
              <a:rPr lang="en-US" dirty="0" smtClean="0">
                <a:latin typeface="Palatino Linotype" panose="02040502050505030304" pitchFamily="18" charset="0"/>
                <a:cs typeface="Helvetica"/>
              </a:rPr>
              <a:t>Understand morphological variability in Cam-FAI</a:t>
            </a:r>
          </a:p>
          <a:p>
            <a:pPr marL="227013" indent="-227013" algn="just">
              <a:buFont typeface="Arial"/>
              <a:buChar char="•"/>
            </a:pPr>
            <a:r>
              <a:rPr lang="en-US" dirty="0" smtClean="0">
                <a:latin typeface="Palatino Linotype" panose="02040502050505030304" pitchFamily="18" charset="0"/>
                <a:cs typeface="Helvetica"/>
              </a:rPr>
              <a:t>Consistent </a:t>
            </a:r>
            <a:r>
              <a:rPr lang="en-US" dirty="0">
                <a:latin typeface="Palatino Linotype" panose="02040502050505030304" pitchFamily="18" charset="0"/>
                <a:cs typeface="Helvetica"/>
              </a:rPr>
              <a:t>differences captured by individual modes for control and CAM groups</a:t>
            </a:r>
          </a:p>
          <a:p>
            <a:pPr marL="227013" indent="-227013" algn="just">
              <a:buFont typeface="Arial"/>
              <a:buChar char="•"/>
            </a:pPr>
            <a:endParaRPr lang="en-US" dirty="0" smtClean="0">
              <a:latin typeface="Palatino Linotype" panose="02040502050505030304" pitchFamily="18" charset="0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060912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1" name="Picture 1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2" t="5138" r="1446" b="17019"/>
          <a:stretch/>
        </p:blipFill>
        <p:spPr bwMode="auto">
          <a:xfrm>
            <a:off x="18194" y="4605311"/>
            <a:ext cx="7616250" cy="225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Study </a:t>
            </a:r>
            <a:r>
              <a:rPr lang="en-US" dirty="0" smtClean="0"/>
              <a:t>of </a:t>
            </a:r>
            <a:r>
              <a:rPr lang="en-US" dirty="0"/>
              <a:t>‘Shape’</a:t>
            </a:r>
            <a:br>
              <a:rPr lang="en-US" dirty="0"/>
            </a:br>
            <a:r>
              <a:rPr lang="en-US" sz="2800" dirty="0" smtClean="0">
                <a:solidFill>
                  <a:srgbClr val="3333CC"/>
                </a:solidFill>
              </a:rPr>
              <a:t>What questions can it answer ? </a:t>
            </a:r>
            <a:endParaRPr lang="en-US" dirty="0">
              <a:solidFill>
                <a:srgbClr val="3333CC"/>
              </a:solidFill>
            </a:endParaRPr>
          </a:p>
        </p:txBody>
      </p:sp>
      <p:pic>
        <p:nvPicPr>
          <p:cNvPr id="2050" name="Picture 2" descr="http://upload.wikimedia.org/wikipedia/commons/d/d8/Benzopyrene_DNA_adduct_1JD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390" y="1219045"/>
            <a:ext cx="2235620" cy="309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http://upload.wikimedia.org/wikipedia/commons/e/e0/Saurischian_%26_Ornithischian_pelvis_bone_modification_w-_selected_species_of_Dinosauria.svg"/>
          <p:cNvSpPr>
            <a:spLocks noChangeAspect="1" noChangeArrowheads="1"/>
          </p:cNvSpPr>
          <p:nvPr/>
        </p:nvSpPr>
        <p:spPr bwMode="auto">
          <a:xfrm>
            <a:off x="155575" y="-1676400"/>
            <a:ext cx="664845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http://upload.wikimedia.org/wikipedia/commons/e/e0/Saurischian_%26_Ornithischian_pelvis_bone_modification_w-_selected_species_of_Dinosauria.svg"/>
          <p:cNvSpPr>
            <a:spLocks noChangeAspect="1" noChangeArrowheads="1"/>
          </p:cNvSpPr>
          <p:nvPr/>
        </p:nvSpPr>
        <p:spPr bwMode="auto">
          <a:xfrm>
            <a:off x="307975" y="-1524000"/>
            <a:ext cx="664845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8" descr="http://upload.wikimedia.org/wikipedia/commons/e/e0/Saurischian_%26_Ornithischian_pelvis_bone_modification_w-_selected_species_of_Dinosauria.svg"/>
          <p:cNvSpPr>
            <a:spLocks noChangeAspect="1" noChangeArrowheads="1"/>
          </p:cNvSpPr>
          <p:nvPr/>
        </p:nvSpPr>
        <p:spPr bwMode="auto">
          <a:xfrm>
            <a:off x="460375" y="-1371600"/>
            <a:ext cx="664845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10" descr="http://upload.wikimedia.org/wikipedia/commons/e/e0/Saurischian_%26_Ornithischian_pelvis_bone_modification_w-_selected_species_of_Dinosauria.svg"/>
          <p:cNvSpPr>
            <a:spLocks noChangeAspect="1" noChangeArrowheads="1"/>
          </p:cNvSpPr>
          <p:nvPr/>
        </p:nvSpPr>
        <p:spPr bwMode="auto">
          <a:xfrm>
            <a:off x="612775" y="-1219200"/>
            <a:ext cx="664845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63" name="Picture 15" descr="http://www.loni.ucla.edu/%7Ethompson/SZ/large_SCHIZ_ctx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3554" y="448741"/>
            <a:ext cx="5494586" cy="230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5" name="Picture 17" descr="http://www.interactive-biology.com/wp-content/uploads/2012/07/Osteoarthritis-Hip-Joint-1024x998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428"/>
          <a:stretch/>
        </p:blipFill>
        <p:spPr bwMode="auto">
          <a:xfrm>
            <a:off x="8952414" y="4071015"/>
            <a:ext cx="3172376" cy="2771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1292490"/>
            <a:ext cx="316361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Palatino Linotype" pitchFamily="18" charset="0"/>
              </a:rPr>
              <a:t>Genetics</a:t>
            </a:r>
          </a:p>
          <a:p>
            <a:pPr lvl="1"/>
            <a:r>
              <a:rPr lang="en-US" sz="2000" dirty="0">
                <a:latin typeface="Palatino Linotype" pitchFamily="18" charset="0"/>
              </a:rPr>
              <a:t>How does a gene mutation change skeletal development?</a:t>
            </a:r>
          </a:p>
          <a:p>
            <a:endParaRPr lang="en-US" sz="2000" dirty="0">
              <a:latin typeface="Palatino Linotype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1444" y="4029725"/>
            <a:ext cx="73761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Palatino Linotype" pitchFamily="18" charset="0"/>
              </a:rPr>
              <a:t>Evolutionary Biology</a:t>
            </a:r>
          </a:p>
          <a:p>
            <a:pPr lvl="1"/>
            <a:r>
              <a:rPr lang="en-US" sz="2000" dirty="0">
                <a:latin typeface="Palatino Linotype" pitchFamily="18" charset="0"/>
              </a:rPr>
              <a:t>Is the shape of a given bone a good classifier for species?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701615" y="2778936"/>
            <a:ext cx="6705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>
                <a:latin typeface="Palatino Linotype" pitchFamily="18" charset="0"/>
              </a:rPr>
              <a:t>Neuroanatomy</a:t>
            </a:r>
            <a:endParaRPr lang="en-US" sz="2000" b="1" dirty="0">
              <a:latin typeface="Palatino Linotype" pitchFamily="18" charset="0"/>
            </a:endParaRPr>
          </a:p>
          <a:p>
            <a:pPr lvl="1"/>
            <a:r>
              <a:rPr lang="en-US" sz="2000" dirty="0">
                <a:latin typeface="Palatino Linotype" pitchFamily="18" charset="0"/>
              </a:rPr>
              <a:t>Is there a difference in the shape of brain structures between schizophrenic and normal populations?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581887" y="5423765"/>
            <a:ext cx="31282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Palatino Linotype" pitchFamily="18" charset="0"/>
              </a:rPr>
              <a:t>Biomechanics</a:t>
            </a:r>
          </a:p>
          <a:p>
            <a:pPr lvl="1"/>
            <a:r>
              <a:rPr lang="en-US" sz="2000" dirty="0">
                <a:latin typeface="Palatino Linotype" pitchFamily="18" charset="0"/>
              </a:rPr>
              <a:t>How does the hip joint change as a function of age?</a:t>
            </a:r>
          </a:p>
          <a:p>
            <a:endParaRPr lang="en-US" sz="2000" b="1" dirty="0">
              <a:latin typeface="Palatino Linotyp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3207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ShapeWorks</a:t>
            </a:r>
            <a:r>
              <a:rPr lang="en-US" dirty="0"/>
              <a:t> for Orthopedics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800" dirty="0">
                <a:solidFill>
                  <a:srgbClr val="3333CC"/>
                </a:solidFill>
              </a:rPr>
              <a:t>Multiple </a:t>
            </a:r>
            <a:r>
              <a:rPr lang="en-US" sz="2800" dirty="0" err="1">
                <a:solidFill>
                  <a:srgbClr val="3333CC"/>
                </a:solidFill>
              </a:rPr>
              <a:t>Osteochondromas</a:t>
            </a:r>
            <a:endParaRPr lang="en-US" dirty="0">
              <a:solidFill>
                <a:srgbClr val="3333CC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89500" y="1196787"/>
            <a:ext cx="74247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B050"/>
                </a:solidFill>
                <a:latin typeface="Palatino Linotype" panose="02040502050505030304" pitchFamily="18" charset="0"/>
              </a:rPr>
              <a:t>Dr. Kevin Jones, M.D., clinicians @ Huntsman Cancer Institute</a:t>
            </a:r>
            <a:br>
              <a:rPr lang="en-US" sz="1600" dirty="0">
                <a:solidFill>
                  <a:srgbClr val="00B050"/>
                </a:solidFill>
                <a:latin typeface="Palatino Linotype" panose="02040502050505030304" pitchFamily="18" charset="0"/>
              </a:rPr>
            </a:br>
            <a:r>
              <a:rPr lang="en-US" sz="1600" dirty="0">
                <a:solidFill>
                  <a:srgbClr val="00B050"/>
                </a:solidFill>
                <a:latin typeface="Palatino Linotype" panose="02040502050505030304" pitchFamily="18" charset="0"/>
              </a:rPr>
              <a:t>Department of Orthopedics and Huntsman Cancer Institute, University of Utah</a:t>
            </a:r>
          </a:p>
        </p:txBody>
      </p:sp>
      <p:sp>
        <p:nvSpPr>
          <p:cNvPr id="3" name="Rectangle 2"/>
          <p:cNvSpPr/>
          <p:nvPr/>
        </p:nvSpPr>
        <p:spPr>
          <a:xfrm>
            <a:off x="-36254" y="6386036"/>
            <a:ext cx="125324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Jones, Kevin B., </a:t>
            </a:r>
            <a:r>
              <a:rPr lang="en-US" sz="1200" dirty="0" err="1"/>
              <a:t>Manasi</a:t>
            </a:r>
            <a:r>
              <a:rPr lang="en-US" sz="1200" dirty="0"/>
              <a:t> </a:t>
            </a:r>
            <a:r>
              <a:rPr lang="en-US" sz="1200" dirty="0" err="1"/>
              <a:t>Datar</a:t>
            </a:r>
            <a:r>
              <a:rPr lang="en-US" sz="1200" dirty="0"/>
              <a:t>, </a:t>
            </a:r>
            <a:r>
              <a:rPr lang="en-US" sz="1200" dirty="0" err="1"/>
              <a:t>Sandhya</a:t>
            </a:r>
            <a:r>
              <a:rPr lang="en-US" sz="1200" dirty="0"/>
              <a:t> </a:t>
            </a:r>
            <a:r>
              <a:rPr lang="en-US" sz="1200" dirty="0" err="1"/>
              <a:t>Ravichandran</a:t>
            </a:r>
            <a:r>
              <a:rPr lang="en-US" sz="1200" dirty="0"/>
              <a:t>, </a:t>
            </a:r>
            <a:r>
              <a:rPr lang="en-US" sz="1200" dirty="0" err="1"/>
              <a:t>Huifeng</a:t>
            </a:r>
            <a:r>
              <a:rPr lang="en-US" sz="1200" dirty="0"/>
              <a:t> Jin, Elizabeth </a:t>
            </a:r>
            <a:r>
              <a:rPr lang="en-US" sz="1200" dirty="0" err="1"/>
              <a:t>Jurrus</a:t>
            </a:r>
            <a:r>
              <a:rPr lang="en-US" sz="1200" dirty="0"/>
              <a:t>, Ross Whitaker, and Mario R. </a:t>
            </a:r>
            <a:r>
              <a:rPr lang="en-US" sz="1200" dirty="0" err="1"/>
              <a:t>Capecchi</a:t>
            </a:r>
            <a:r>
              <a:rPr lang="en-US" sz="1200" dirty="0"/>
              <a:t>. "Toward an understanding of the short bone phenotype associated with multiple </a:t>
            </a:r>
            <a:r>
              <a:rPr lang="en-US" sz="1200" dirty="0" err="1"/>
              <a:t>osteochondromas</a:t>
            </a:r>
            <a:r>
              <a:rPr lang="en-US" sz="1200" dirty="0"/>
              <a:t>." </a:t>
            </a:r>
            <a:r>
              <a:rPr lang="en-US" sz="1200" i="1" dirty="0"/>
              <a:t>Journal of </a:t>
            </a:r>
            <a:r>
              <a:rPr lang="en-US" sz="1200" i="1" dirty="0" err="1"/>
              <a:t>Orthopaedic</a:t>
            </a:r>
            <a:r>
              <a:rPr lang="en-US" sz="1200" i="1" dirty="0"/>
              <a:t> Research</a:t>
            </a:r>
            <a:r>
              <a:rPr lang="en-US" sz="1200" dirty="0"/>
              <a:t> (2012).</a:t>
            </a:r>
          </a:p>
        </p:txBody>
      </p:sp>
      <p:pic>
        <p:nvPicPr>
          <p:cNvPr id="11" name="Picture 10" descr="D:\Feb25Posters\jones\images\MO pre la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79949" y="1912658"/>
            <a:ext cx="2455681" cy="2990463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705099" y="2638335"/>
            <a:ext cx="6459045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389120">
              <a:spcBef>
                <a:spcPct val="0"/>
              </a:spcBef>
              <a:defRPr/>
            </a:pPr>
            <a:r>
              <a:rPr lang="en-US" dirty="0" smtClean="0">
                <a:latin typeface="Palatino Linotype" panose="02040502050505030304" pitchFamily="18" charset="0"/>
                <a:cs typeface="Helvetica"/>
              </a:rPr>
              <a:t>Multiple </a:t>
            </a:r>
            <a:r>
              <a:rPr lang="en-US" dirty="0" err="1" smtClean="0">
                <a:latin typeface="Palatino Linotype" panose="02040502050505030304" pitchFamily="18" charset="0"/>
                <a:cs typeface="Helvetica"/>
              </a:rPr>
              <a:t>osteochondromas</a:t>
            </a:r>
            <a:r>
              <a:rPr lang="en-US" dirty="0" smtClean="0">
                <a:latin typeface="Palatino Linotype" panose="02040502050505030304" pitchFamily="18" charset="0"/>
                <a:cs typeface="Helvetica"/>
              </a:rPr>
              <a:t> (MO), </a:t>
            </a:r>
          </a:p>
          <a:p>
            <a:pPr marL="285750" lvl="0" indent="-285750" defTabSz="438912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latin typeface="Palatino Linotype" panose="02040502050505030304" pitchFamily="18" charset="0"/>
                <a:cs typeface="Helvetica"/>
              </a:rPr>
              <a:t>Individuals </a:t>
            </a:r>
            <a:r>
              <a:rPr lang="en-US" dirty="0">
                <a:latin typeface="Palatino Linotype" panose="02040502050505030304" pitchFamily="18" charset="0"/>
                <a:cs typeface="Helvetica"/>
              </a:rPr>
              <a:t>with multiple </a:t>
            </a:r>
            <a:r>
              <a:rPr lang="en-US" dirty="0" err="1">
                <a:latin typeface="Palatino Linotype" panose="02040502050505030304" pitchFamily="18" charset="0"/>
                <a:cs typeface="Helvetica"/>
              </a:rPr>
              <a:t>osteochondromas</a:t>
            </a:r>
            <a:r>
              <a:rPr lang="en-US" dirty="0">
                <a:latin typeface="Palatino Linotype" panose="02040502050505030304" pitchFamily="18" charset="0"/>
                <a:cs typeface="Helvetica"/>
              </a:rPr>
              <a:t> (MO) demonstrate  shortened long bones</a:t>
            </a:r>
            <a:r>
              <a:rPr lang="en-US" dirty="0" smtClean="0">
                <a:latin typeface="Palatino Linotype" panose="02040502050505030304" pitchFamily="18" charset="0"/>
                <a:cs typeface="Helvetica"/>
              </a:rPr>
              <a:t>.</a:t>
            </a:r>
            <a:endParaRPr lang="en-US" dirty="0">
              <a:latin typeface="Palatino Linotype" panose="02040502050505030304" pitchFamily="18" charset="0"/>
              <a:cs typeface="Helvetica"/>
            </a:endParaRPr>
          </a:p>
          <a:p>
            <a:pPr marL="285750" lvl="0" indent="-285750" defTabSz="438912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latin typeface="Palatino Linotype" panose="02040502050505030304" pitchFamily="18" charset="0"/>
                <a:cs typeface="Helvetica"/>
              </a:rPr>
              <a:t>Possible </a:t>
            </a:r>
            <a:r>
              <a:rPr lang="en-US" dirty="0">
                <a:latin typeface="Palatino Linotype" panose="02040502050505030304" pitchFamily="18" charset="0"/>
                <a:cs typeface="Helvetica"/>
              </a:rPr>
              <a:t>reason: steal </a:t>
            </a:r>
            <a:r>
              <a:rPr lang="en-US" dirty="0" smtClean="0">
                <a:latin typeface="Palatino Linotype" panose="02040502050505030304" pitchFamily="18" charset="0"/>
                <a:cs typeface="Helvetica"/>
              </a:rPr>
              <a:t>phenomenon</a:t>
            </a:r>
            <a:endParaRPr lang="en-US" dirty="0">
              <a:latin typeface="Palatino Linotype" panose="02040502050505030304" pitchFamily="18" charset="0"/>
              <a:cs typeface="Helvetica"/>
            </a:endParaRPr>
          </a:p>
          <a:p>
            <a:pPr marL="285750" lvl="0" indent="-285750" defTabSz="438912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latin typeface="Palatino Linotype" panose="02040502050505030304" pitchFamily="18" charset="0"/>
                <a:cs typeface="Helvetica"/>
              </a:rPr>
              <a:t>Studied using mice models</a:t>
            </a:r>
          </a:p>
          <a:p>
            <a:pPr lvl="0" defTabSz="4389120">
              <a:spcBef>
                <a:spcPct val="0"/>
              </a:spcBef>
              <a:defRPr/>
            </a:pPr>
            <a:endParaRPr lang="en-US" sz="600" dirty="0" smtClean="0">
              <a:latin typeface="Palatino Linotype" panose="02040502050505030304" pitchFamily="18" charset="0"/>
              <a:cs typeface="Helvetica"/>
            </a:endParaRPr>
          </a:p>
          <a:p>
            <a:pPr lvl="0">
              <a:spcBef>
                <a:spcPct val="0"/>
              </a:spcBef>
              <a:defRPr/>
            </a:pPr>
            <a:r>
              <a:rPr lang="en-US" dirty="0" smtClean="0">
                <a:latin typeface="Palatino Linotype" panose="02040502050505030304" pitchFamily="18" charset="0"/>
                <a:cs typeface="Helvetica"/>
              </a:rPr>
              <a:t>Data: </a:t>
            </a:r>
            <a:r>
              <a:rPr lang="en-US" sz="1600" dirty="0" smtClean="0">
                <a:latin typeface="Palatino Linotype" panose="02040502050505030304" pitchFamily="18" charset="0"/>
                <a:cs typeface="Helvetica"/>
              </a:rPr>
              <a:t>Segmented femurs (50), Segmented tibiae (36)</a:t>
            </a:r>
            <a:endParaRPr lang="en-US" sz="500" dirty="0" smtClean="0">
              <a:latin typeface="Palatino Linotype" panose="02040502050505030304" pitchFamily="18" charset="0"/>
              <a:cs typeface="Helvetica"/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en-US" dirty="0" smtClean="0">
                <a:solidFill>
                  <a:srgbClr val="3366FF"/>
                </a:solidFill>
                <a:latin typeface="Palatino Linotype" panose="02040502050505030304" pitchFamily="18" charset="0"/>
                <a:cs typeface="Helvetica"/>
              </a:rPr>
              <a:t>Can we characterize the effects of disease progression ?</a:t>
            </a:r>
          </a:p>
        </p:txBody>
      </p:sp>
      <p:pic>
        <p:nvPicPr>
          <p:cNvPr id="14" name="Picture 4" descr="D:\Feb25Posters\jones\images\snapshot10.png"/>
          <p:cNvPicPr>
            <a:picLocks noChangeAspect="1" noChangeArrowheads="1"/>
          </p:cNvPicPr>
          <p:nvPr/>
        </p:nvPicPr>
        <p:blipFill>
          <a:blip r:embed="rId5" cstate="print"/>
          <a:srcRect l="23333" t="6337" r="23333" b="3911"/>
          <a:stretch>
            <a:fillRect/>
          </a:stretch>
        </p:blipFill>
        <p:spPr bwMode="auto">
          <a:xfrm>
            <a:off x="9164145" y="1883890"/>
            <a:ext cx="2636108" cy="3048000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9164144" y="4931890"/>
            <a:ext cx="2535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+mj-lt"/>
              </a:rPr>
              <a:t>Segmented femur and </a:t>
            </a:r>
            <a:r>
              <a:rPr lang="en-US" sz="1200" dirty="0" err="1" smtClean="0">
                <a:latin typeface="+mj-lt"/>
              </a:rPr>
              <a:t>tibia+fibula</a:t>
            </a:r>
            <a:r>
              <a:rPr lang="en-US" sz="1200" dirty="0" smtClean="0">
                <a:latin typeface="+mj-lt"/>
              </a:rPr>
              <a:t> used in study</a:t>
            </a:r>
          </a:p>
        </p:txBody>
      </p:sp>
    </p:spTree>
    <p:extLst>
      <p:ext uri="{BB962C8B-B14F-4D97-AF65-F5344CB8AC3E}">
        <p14:creationId xmlns:p14="http://schemas.microsoft.com/office/powerpoint/2010/main" val="3298794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ShapeWorks</a:t>
            </a:r>
            <a:r>
              <a:rPr lang="en-US" dirty="0"/>
              <a:t> for Orthopedics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800" dirty="0">
                <a:solidFill>
                  <a:srgbClr val="3333CC"/>
                </a:solidFill>
              </a:rPr>
              <a:t>Multiple </a:t>
            </a:r>
            <a:r>
              <a:rPr lang="en-US" sz="2800" dirty="0" err="1">
                <a:solidFill>
                  <a:srgbClr val="3333CC"/>
                </a:solidFill>
              </a:rPr>
              <a:t>Osteochondromas</a:t>
            </a:r>
            <a:endParaRPr lang="en-US" dirty="0">
              <a:solidFill>
                <a:srgbClr val="3333CC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89500" y="1196787"/>
            <a:ext cx="74247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B050"/>
                </a:solidFill>
                <a:latin typeface="Palatino Linotype" panose="02040502050505030304" pitchFamily="18" charset="0"/>
              </a:rPr>
              <a:t>Dr. Kevin Jones, M.D</a:t>
            </a:r>
            <a:r>
              <a:rPr lang="en-US" sz="1600" dirty="0" smtClean="0">
                <a:solidFill>
                  <a:srgbClr val="00B050"/>
                </a:solidFill>
                <a:latin typeface="Palatino Linotype" panose="02040502050505030304" pitchFamily="18" charset="0"/>
              </a:rPr>
              <a:t>.@ </a:t>
            </a:r>
            <a:r>
              <a:rPr lang="en-US" sz="1600" dirty="0">
                <a:solidFill>
                  <a:srgbClr val="00B050"/>
                </a:solidFill>
                <a:latin typeface="Palatino Linotype" panose="02040502050505030304" pitchFamily="18" charset="0"/>
              </a:rPr>
              <a:t>Huntsman Cancer Institute</a:t>
            </a:r>
            <a:br>
              <a:rPr lang="en-US" sz="1600" dirty="0">
                <a:solidFill>
                  <a:srgbClr val="00B050"/>
                </a:solidFill>
                <a:latin typeface="Palatino Linotype" panose="02040502050505030304" pitchFamily="18" charset="0"/>
              </a:rPr>
            </a:br>
            <a:r>
              <a:rPr lang="en-US" sz="1600" dirty="0">
                <a:solidFill>
                  <a:srgbClr val="00B050"/>
                </a:solidFill>
                <a:latin typeface="Palatino Linotype" panose="02040502050505030304" pitchFamily="18" charset="0"/>
              </a:rPr>
              <a:t>Department of Orthopedics and Huntsman Cancer Institute, University of Utah</a:t>
            </a:r>
          </a:p>
        </p:txBody>
      </p:sp>
      <p:sp>
        <p:nvSpPr>
          <p:cNvPr id="3" name="Rectangle 2"/>
          <p:cNvSpPr/>
          <p:nvPr/>
        </p:nvSpPr>
        <p:spPr>
          <a:xfrm>
            <a:off x="-36254" y="6386036"/>
            <a:ext cx="125324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Jones, Kevin B., </a:t>
            </a:r>
            <a:r>
              <a:rPr lang="en-US" sz="1200" dirty="0" err="1"/>
              <a:t>Manasi</a:t>
            </a:r>
            <a:r>
              <a:rPr lang="en-US" sz="1200" dirty="0"/>
              <a:t> </a:t>
            </a:r>
            <a:r>
              <a:rPr lang="en-US" sz="1200" dirty="0" err="1"/>
              <a:t>Datar</a:t>
            </a:r>
            <a:r>
              <a:rPr lang="en-US" sz="1200" dirty="0"/>
              <a:t>, </a:t>
            </a:r>
            <a:r>
              <a:rPr lang="en-US" sz="1200" dirty="0" err="1"/>
              <a:t>Sandhya</a:t>
            </a:r>
            <a:r>
              <a:rPr lang="en-US" sz="1200" dirty="0"/>
              <a:t> </a:t>
            </a:r>
            <a:r>
              <a:rPr lang="en-US" sz="1200" dirty="0" err="1"/>
              <a:t>Ravichandran</a:t>
            </a:r>
            <a:r>
              <a:rPr lang="en-US" sz="1200" dirty="0"/>
              <a:t>, </a:t>
            </a:r>
            <a:r>
              <a:rPr lang="en-US" sz="1200" dirty="0" err="1"/>
              <a:t>Huifeng</a:t>
            </a:r>
            <a:r>
              <a:rPr lang="en-US" sz="1200" dirty="0"/>
              <a:t> Jin, Elizabeth </a:t>
            </a:r>
            <a:r>
              <a:rPr lang="en-US" sz="1200" dirty="0" err="1"/>
              <a:t>Jurrus</a:t>
            </a:r>
            <a:r>
              <a:rPr lang="en-US" sz="1200" dirty="0"/>
              <a:t>, Ross Whitaker, and Mario R. </a:t>
            </a:r>
            <a:r>
              <a:rPr lang="en-US" sz="1200" dirty="0" err="1"/>
              <a:t>Capecchi</a:t>
            </a:r>
            <a:r>
              <a:rPr lang="en-US" sz="1200" dirty="0"/>
              <a:t>. "Toward an understanding of the short bone phenotype associated with multiple </a:t>
            </a:r>
            <a:r>
              <a:rPr lang="en-US" sz="1200" dirty="0" err="1"/>
              <a:t>osteochondromas</a:t>
            </a:r>
            <a:r>
              <a:rPr lang="en-US" sz="1200" dirty="0"/>
              <a:t>." </a:t>
            </a:r>
            <a:r>
              <a:rPr lang="en-US" sz="1200" i="1" dirty="0"/>
              <a:t>Journal of </a:t>
            </a:r>
            <a:r>
              <a:rPr lang="en-US" sz="1200" i="1" dirty="0" err="1"/>
              <a:t>Orthopaedic</a:t>
            </a:r>
            <a:r>
              <a:rPr lang="en-US" sz="1200" i="1" dirty="0"/>
              <a:t> Research</a:t>
            </a:r>
            <a:r>
              <a:rPr lang="en-US" sz="1200" dirty="0"/>
              <a:t> (2012).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981200" y="5469279"/>
            <a:ext cx="8229600" cy="830987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en-US" sz="2000" dirty="0" smtClean="0"/>
              <a:t>Statistically significant group differences (individual </a:t>
            </a:r>
            <a:r>
              <a:rPr lang="en-US" sz="2000" i="1" dirty="0" smtClean="0"/>
              <a:t>p-values</a:t>
            </a:r>
            <a:r>
              <a:rPr lang="en-US" sz="2000" dirty="0" smtClean="0"/>
              <a:t> &lt; 0.01)</a:t>
            </a:r>
          </a:p>
          <a:p>
            <a:pPr>
              <a:spcBef>
                <a:spcPts val="600"/>
              </a:spcBef>
            </a:pPr>
            <a:r>
              <a:rPr lang="en-US" sz="2000" dirty="0" smtClean="0"/>
              <a:t>Correlation with length evident visually in the group means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55725" y="4830822"/>
            <a:ext cx="4114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+mj-lt"/>
              </a:rPr>
              <a:t>Fig: Group mean differences  for femur</a:t>
            </a:r>
          </a:p>
        </p:txBody>
      </p:sp>
      <p:pic>
        <p:nvPicPr>
          <p:cNvPr id="12" name="Picture 4" descr="E:\documentation\EABUpdates2012\images\MiceFemurMeanDiff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5417" y="2121500"/>
            <a:ext cx="4910965" cy="2736840"/>
          </a:xfrm>
          <a:prstGeom prst="rect">
            <a:avLst/>
          </a:prstGeom>
          <a:noFill/>
        </p:spPr>
      </p:pic>
      <p:pic>
        <p:nvPicPr>
          <p:cNvPr id="16" name="Picture 5" descr="E:\documentation\EABUpdates2012\images\MiceTibiaMeanDiff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96038" y="1982409"/>
            <a:ext cx="4662487" cy="2906615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6677025" y="4863148"/>
            <a:ext cx="4114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+mj-lt"/>
              </a:rPr>
              <a:t>Fig: Group mean differences  for </a:t>
            </a:r>
            <a:r>
              <a:rPr lang="en-US" sz="1400" dirty="0" err="1" smtClean="0">
                <a:latin typeface="+mj-lt"/>
              </a:rPr>
              <a:t>tibia+fibula</a:t>
            </a:r>
            <a:endParaRPr lang="en-US" sz="1400" dirty="0" smtClean="0">
              <a:latin typeface="+mj-lt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736181" y="5075732"/>
            <a:ext cx="49911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latin typeface="+mj-lt"/>
              </a:rPr>
              <a:t>Color code: expansion (blue) or contraction (yellow) </a:t>
            </a:r>
            <a:r>
              <a:rPr lang="en-US" sz="1400" dirty="0" err="1" smtClean="0">
                <a:latin typeface="+mj-lt"/>
              </a:rPr>
              <a:t>w.r.t</a:t>
            </a:r>
            <a:r>
              <a:rPr lang="en-US" sz="1400" dirty="0" smtClean="0">
                <a:latin typeface="+mj-lt"/>
              </a:rPr>
              <a:t> normal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54392" y="1218518"/>
            <a:ext cx="399815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Palatino Linotype" panose="02040502050505030304" pitchFamily="18" charset="0"/>
                <a:cs typeface="Helvetica"/>
              </a:rPr>
              <a:t>Group mean differences</a:t>
            </a:r>
          </a:p>
          <a:p>
            <a:pPr marL="227013" indent="-227013">
              <a:buFont typeface="Arial"/>
              <a:buChar char="•"/>
            </a:pPr>
            <a:r>
              <a:rPr lang="en-US" sz="1600" dirty="0" smtClean="0">
                <a:latin typeface="Palatino Linotype" panose="02040502050505030304" pitchFamily="18" charset="0"/>
                <a:cs typeface="Helvetica"/>
              </a:rPr>
              <a:t>Indicate shortening of mutant bones</a:t>
            </a:r>
          </a:p>
          <a:p>
            <a:pPr marL="227013" indent="-227013">
              <a:buFont typeface="Arial"/>
              <a:buChar char="•"/>
            </a:pPr>
            <a:r>
              <a:rPr lang="en-US" sz="1600" dirty="0" smtClean="0">
                <a:latin typeface="Palatino Linotype" panose="02040502050505030304" pitchFamily="18" charset="0"/>
                <a:cs typeface="Helvetica"/>
              </a:rPr>
              <a:t>Do not validate ‘steal phenomenon’</a:t>
            </a:r>
          </a:p>
        </p:txBody>
      </p:sp>
    </p:spTree>
    <p:extLst>
      <p:ext uri="{BB962C8B-B14F-4D97-AF65-F5344CB8AC3E}">
        <p14:creationId xmlns:p14="http://schemas.microsoft.com/office/powerpoint/2010/main" val="3580001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ShapeWorks</a:t>
            </a:r>
            <a:r>
              <a:rPr lang="en-US" dirty="0"/>
              <a:t> for Orthopedics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800" dirty="0">
                <a:solidFill>
                  <a:srgbClr val="3333CC"/>
                </a:solidFill>
              </a:rPr>
              <a:t>Multiple </a:t>
            </a:r>
            <a:r>
              <a:rPr lang="en-US" sz="2800" dirty="0" err="1">
                <a:solidFill>
                  <a:srgbClr val="3333CC"/>
                </a:solidFill>
              </a:rPr>
              <a:t>Osteochondromas</a:t>
            </a:r>
            <a:endParaRPr lang="en-US" dirty="0">
              <a:solidFill>
                <a:srgbClr val="3333CC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89500" y="1196787"/>
            <a:ext cx="74247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B050"/>
                </a:solidFill>
                <a:latin typeface="Palatino Linotype" panose="02040502050505030304" pitchFamily="18" charset="0"/>
              </a:rPr>
              <a:t>Dr. Kevin Jones, M.D</a:t>
            </a:r>
            <a:r>
              <a:rPr lang="en-US" sz="1600" dirty="0" smtClean="0">
                <a:solidFill>
                  <a:srgbClr val="00B050"/>
                </a:solidFill>
                <a:latin typeface="Palatino Linotype" panose="02040502050505030304" pitchFamily="18" charset="0"/>
              </a:rPr>
              <a:t>.@ </a:t>
            </a:r>
            <a:r>
              <a:rPr lang="en-US" sz="1600" dirty="0">
                <a:solidFill>
                  <a:srgbClr val="00B050"/>
                </a:solidFill>
                <a:latin typeface="Palatino Linotype" panose="02040502050505030304" pitchFamily="18" charset="0"/>
              </a:rPr>
              <a:t>Huntsman Cancer Institute</a:t>
            </a:r>
            <a:br>
              <a:rPr lang="en-US" sz="1600" dirty="0">
                <a:solidFill>
                  <a:srgbClr val="00B050"/>
                </a:solidFill>
                <a:latin typeface="Palatino Linotype" panose="02040502050505030304" pitchFamily="18" charset="0"/>
              </a:rPr>
            </a:br>
            <a:r>
              <a:rPr lang="en-US" sz="1600" dirty="0">
                <a:solidFill>
                  <a:srgbClr val="00B050"/>
                </a:solidFill>
                <a:latin typeface="Palatino Linotype" panose="02040502050505030304" pitchFamily="18" charset="0"/>
              </a:rPr>
              <a:t>Department of Orthopedics and Huntsman Cancer Institute, University of Utah</a:t>
            </a:r>
          </a:p>
        </p:txBody>
      </p:sp>
      <p:sp>
        <p:nvSpPr>
          <p:cNvPr id="3" name="Rectangle 2"/>
          <p:cNvSpPr/>
          <p:nvPr/>
        </p:nvSpPr>
        <p:spPr>
          <a:xfrm>
            <a:off x="-36254" y="6386036"/>
            <a:ext cx="125324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Jones, Kevin B., </a:t>
            </a:r>
            <a:r>
              <a:rPr lang="en-US" sz="1200" dirty="0" err="1"/>
              <a:t>Manasi</a:t>
            </a:r>
            <a:r>
              <a:rPr lang="en-US" sz="1200" dirty="0"/>
              <a:t> </a:t>
            </a:r>
            <a:r>
              <a:rPr lang="en-US" sz="1200" dirty="0" err="1"/>
              <a:t>Datar</a:t>
            </a:r>
            <a:r>
              <a:rPr lang="en-US" sz="1200" dirty="0"/>
              <a:t>, </a:t>
            </a:r>
            <a:r>
              <a:rPr lang="en-US" sz="1200" dirty="0" err="1"/>
              <a:t>Sandhya</a:t>
            </a:r>
            <a:r>
              <a:rPr lang="en-US" sz="1200" dirty="0"/>
              <a:t> </a:t>
            </a:r>
            <a:r>
              <a:rPr lang="en-US" sz="1200" dirty="0" err="1"/>
              <a:t>Ravichandran</a:t>
            </a:r>
            <a:r>
              <a:rPr lang="en-US" sz="1200" dirty="0"/>
              <a:t>, </a:t>
            </a:r>
            <a:r>
              <a:rPr lang="en-US" sz="1200" dirty="0" err="1"/>
              <a:t>Huifeng</a:t>
            </a:r>
            <a:r>
              <a:rPr lang="en-US" sz="1200" dirty="0"/>
              <a:t> Jin, Elizabeth </a:t>
            </a:r>
            <a:r>
              <a:rPr lang="en-US" sz="1200" dirty="0" err="1"/>
              <a:t>Jurrus</a:t>
            </a:r>
            <a:r>
              <a:rPr lang="en-US" sz="1200" dirty="0"/>
              <a:t>, Ross Whitaker, and Mario R. </a:t>
            </a:r>
            <a:r>
              <a:rPr lang="en-US" sz="1200" dirty="0" err="1"/>
              <a:t>Capecchi</a:t>
            </a:r>
            <a:r>
              <a:rPr lang="en-US" sz="1200" dirty="0"/>
              <a:t>. "Toward an understanding of the short bone phenotype associated with multiple </a:t>
            </a:r>
            <a:r>
              <a:rPr lang="en-US" sz="1200" dirty="0" err="1"/>
              <a:t>osteochondromas</a:t>
            </a:r>
            <a:r>
              <a:rPr lang="en-US" sz="1200" dirty="0"/>
              <a:t>." </a:t>
            </a:r>
            <a:r>
              <a:rPr lang="en-US" sz="1200" i="1" dirty="0"/>
              <a:t>Journal of </a:t>
            </a:r>
            <a:r>
              <a:rPr lang="en-US" sz="1200" i="1" dirty="0" err="1"/>
              <a:t>Orthopaedic</a:t>
            </a:r>
            <a:r>
              <a:rPr lang="en-US" sz="1200" i="1" dirty="0"/>
              <a:t> Research</a:t>
            </a:r>
            <a:r>
              <a:rPr lang="en-US" sz="1200" dirty="0"/>
              <a:t> (2012).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778593" y="5562937"/>
            <a:ext cx="10267950" cy="830987"/>
          </a:xfrm>
        </p:spPr>
        <p:txBody>
          <a:bodyPr>
            <a:normAutofit fontScale="70000" lnSpcReduction="20000"/>
          </a:bodyPr>
          <a:lstStyle/>
          <a:p>
            <a:pPr>
              <a:spcBef>
                <a:spcPts val="600"/>
              </a:spcBef>
            </a:pPr>
            <a:r>
              <a:rPr lang="en-US" dirty="0">
                <a:cs typeface="Arial" pitchFamily="34" charset="0"/>
              </a:rPr>
              <a:t>Gives visual indication of the steal phenomenon, with:</a:t>
            </a:r>
          </a:p>
          <a:p>
            <a:pPr marL="465138" lvl="1">
              <a:spcBef>
                <a:spcPts val="600"/>
              </a:spcBef>
            </a:pPr>
            <a:r>
              <a:rPr lang="en-US" dirty="0">
                <a:cs typeface="Arial" pitchFamily="34" charset="0"/>
              </a:rPr>
              <a:t>Tangential deformation  in most areas of the mean shape, leading to shortening in length</a:t>
            </a:r>
          </a:p>
          <a:p>
            <a:pPr marL="465138" lvl="1">
              <a:spcBef>
                <a:spcPts val="600"/>
              </a:spcBef>
            </a:pPr>
            <a:r>
              <a:rPr lang="en-US" dirty="0">
                <a:cs typeface="Arial" pitchFamily="34" charset="0"/>
              </a:rPr>
              <a:t>Orthogonal deformation near “bumps”, leading to local increase in girth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80799" y="4968011"/>
            <a:ext cx="426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+mj-lt"/>
              </a:rPr>
              <a:t>Fig: Directional analysis for femur</a:t>
            </a:r>
          </a:p>
        </p:txBody>
      </p:sp>
      <p:sp>
        <p:nvSpPr>
          <p:cNvPr id="14" name="TextBox 13"/>
          <p:cNvSpPr txBox="1"/>
          <p:nvPr/>
        </p:nvSpPr>
        <p:spPr>
          <a:xfrm rot="21540000">
            <a:off x="6012190" y="4968093"/>
            <a:ext cx="4114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+mj-lt"/>
              </a:rPr>
              <a:t>Fig: </a:t>
            </a:r>
            <a:r>
              <a:rPr lang="en-US" sz="1400" dirty="0" smtClean="0">
                <a:latin typeface="Candara"/>
              </a:rPr>
              <a:t>Directional analysis for </a:t>
            </a:r>
            <a:r>
              <a:rPr lang="en-US" sz="1400" dirty="0" err="1" smtClean="0">
                <a:latin typeface="+mj-lt"/>
              </a:rPr>
              <a:t>tibia+fibula</a:t>
            </a:r>
            <a:endParaRPr lang="en-US" sz="1400" dirty="0" smtClean="0">
              <a:latin typeface="+mj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045543" y="5217220"/>
            <a:ext cx="573405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latin typeface="+mj-lt"/>
              </a:rPr>
              <a:t>Arrows show local deformation from mean-normal to mean-mutant shape</a:t>
            </a:r>
          </a:p>
        </p:txBody>
      </p:sp>
      <p:pic>
        <p:nvPicPr>
          <p:cNvPr id="20" name="Picture 5" descr="E:\documentation\EABUpdates2012\images\MiceFemurDirAn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56594" y="1867332"/>
            <a:ext cx="4729020" cy="3168396"/>
          </a:xfrm>
          <a:prstGeom prst="rect">
            <a:avLst/>
          </a:prstGeom>
          <a:noFill/>
        </p:spPr>
      </p:pic>
      <p:pic>
        <p:nvPicPr>
          <p:cNvPr id="21" name="Picture 6" descr="E:\documentation\EABUpdates2012\images\MiceTibiaDirAna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157770" y="1825802"/>
            <a:ext cx="4700730" cy="31542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48945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Correspondence </a:t>
            </a:r>
            <a:r>
              <a:rPr lang="en-US" dirty="0" smtClean="0"/>
              <a:t>Pipeline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48284" y="1187650"/>
            <a:ext cx="10695432" cy="207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manasi\Documents\EABPresentation\inSegSlic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44251" y="3514628"/>
            <a:ext cx="1257300" cy="3026150"/>
          </a:xfrm>
          <a:prstGeom prst="rect">
            <a:avLst/>
          </a:prstGeom>
          <a:noFill/>
        </p:spPr>
      </p:pic>
      <p:pic>
        <p:nvPicPr>
          <p:cNvPr id="6" name="Picture 3" descr="C:\Users\manasi\Documents\EABPresentation\distTrans.png"/>
          <p:cNvPicPr>
            <a:picLocks noChangeAspect="1" noChangeArrowheads="1"/>
          </p:cNvPicPr>
          <p:nvPr/>
        </p:nvPicPr>
        <p:blipFill>
          <a:blip r:embed="rId6" cstate="print">
            <a:lum contrast="10000"/>
          </a:blip>
          <a:srcRect/>
          <a:stretch>
            <a:fillRect/>
          </a:stretch>
        </p:blipFill>
        <p:spPr bwMode="auto">
          <a:xfrm>
            <a:off x="3992251" y="3514628"/>
            <a:ext cx="1337110" cy="3017520"/>
          </a:xfrm>
          <a:prstGeom prst="rect">
            <a:avLst/>
          </a:prstGeom>
          <a:noFill/>
        </p:spPr>
      </p:pic>
      <p:pic>
        <p:nvPicPr>
          <p:cNvPr id="7" name="Picture 4" descr="C:\Users\manasi\Documents\EABPresentation\inSurf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68251" y="3514628"/>
            <a:ext cx="1325060" cy="3017520"/>
          </a:xfrm>
          <a:prstGeom prst="rect">
            <a:avLst/>
          </a:prstGeom>
          <a:noFill/>
        </p:spPr>
      </p:pic>
      <p:pic>
        <p:nvPicPr>
          <p:cNvPr id="8" name="Picture 10" descr="C:\Users\manasi\Documents\EABPresentation\minEntropy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92797" y="3430907"/>
            <a:ext cx="3840638" cy="3109871"/>
          </a:xfrm>
          <a:prstGeom prst="rect">
            <a:avLst/>
          </a:prstGeom>
          <a:noFill/>
        </p:spPr>
      </p:pic>
      <p:pic>
        <p:nvPicPr>
          <p:cNvPr id="10" name="Picture 2" descr="shapework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6156" y="334270"/>
            <a:ext cx="2744741" cy="1358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9772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Thanks for your attention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358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2806508" y="3946984"/>
            <a:ext cx="5866924" cy="2935508"/>
            <a:chOff x="-171992" y="1683526"/>
            <a:chExt cx="5866924" cy="2935508"/>
          </a:xfrm>
        </p:grpSpPr>
        <p:sp>
          <p:nvSpPr>
            <p:cNvPr id="20" name="Content Placeholder 2"/>
            <p:cNvSpPr txBox="1">
              <a:spLocks/>
            </p:cNvSpPr>
            <p:nvPr/>
          </p:nvSpPr>
          <p:spPr>
            <a:xfrm>
              <a:off x="335450" y="4174972"/>
              <a:ext cx="4852040" cy="444062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/>
            <a:p>
              <a:pPr marL="342900" indent="-342900" algn="ctr">
                <a:spcBef>
                  <a:spcPct val="20000"/>
                </a:spcBef>
                <a:defRPr/>
              </a:pPr>
              <a:r>
                <a:rPr 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Variability in population</a:t>
              </a:r>
            </a:p>
          </p:txBody>
        </p:sp>
        <p:pic>
          <p:nvPicPr>
            <p:cNvPr id="21" name="Picture 20" descr="femurVar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1" t="3374" r="1606" b="2373"/>
            <a:stretch/>
          </p:blipFill>
          <p:spPr>
            <a:xfrm>
              <a:off x="-171992" y="1683526"/>
              <a:ext cx="5866924" cy="255318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Shape analysis is ubiquitous</a:t>
            </a:r>
            <a:r>
              <a:rPr lang="en-US" dirty="0" smtClean="0"/>
              <a:t>…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7438177" y="1154089"/>
            <a:ext cx="4462579" cy="3118619"/>
            <a:chOff x="5315140" y="1349742"/>
            <a:chExt cx="4462579" cy="3118619"/>
          </a:xfrm>
        </p:grpSpPr>
        <p:pic>
          <p:nvPicPr>
            <p:cNvPr id="14" name="Picture 13" descr="E:\documentation\EABPresentation\head_mult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315140" y="1349742"/>
              <a:ext cx="4462579" cy="2733832"/>
            </a:xfrm>
            <a:prstGeom prst="rect">
              <a:avLst/>
            </a:prstGeom>
            <a:noFill/>
          </p:spPr>
        </p:pic>
        <p:sp>
          <p:nvSpPr>
            <p:cNvPr id="15" name="Content Placeholder 2"/>
            <p:cNvSpPr txBox="1">
              <a:spLocks/>
            </p:cNvSpPr>
            <p:nvPr/>
          </p:nvSpPr>
          <p:spPr>
            <a:xfrm>
              <a:off x="6022429" y="4092614"/>
              <a:ext cx="3048000" cy="375747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 lnSpcReduction="10000"/>
            </a:bodyPr>
            <a:lstStyle/>
            <a:p>
              <a:pPr marL="342900" indent="-342900" algn="ctr">
                <a:spcBef>
                  <a:spcPct val="20000"/>
                </a:spcBef>
                <a:defRPr/>
              </a:pPr>
              <a:r>
                <a:rPr 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Normative Growth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78155" y="1177040"/>
            <a:ext cx="3783913" cy="2941952"/>
            <a:chOff x="2606824" y="1426938"/>
            <a:chExt cx="3783913" cy="2941952"/>
          </a:xfrm>
        </p:grpSpPr>
        <p:pic>
          <p:nvPicPr>
            <p:cNvPr id="17" name="Picture 16" descr="E:\documentation\EABUpdates2012\images\MiceTibiaDirAnal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606824" y="1426938"/>
              <a:ext cx="3783913" cy="2539055"/>
            </a:xfrm>
            <a:prstGeom prst="rect">
              <a:avLst/>
            </a:prstGeom>
            <a:noFill/>
          </p:spPr>
        </p:pic>
        <p:sp>
          <p:nvSpPr>
            <p:cNvPr id="18" name="Content Placeholder 2"/>
            <p:cNvSpPr txBox="1">
              <a:spLocks/>
            </p:cNvSpPr>
            <p:nvPr/>
          </p:nvSpPr>
          <p:spPr>
            <a:xfrm>
              <a:off x="2851626" y="3924828"/>
              <a:ext cx="2860675" cy="444062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/>
            <a:p>
              <a:pPr marL="342900" indent="-342900" algn="ctr">
                <a:spcBef>
                  <a:spcPct val="20000"/>
                </a:spcBef>
                <a:defRPr/>
              </a:pPr>
              <a:r>
                <a:rPr 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Group Differences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91418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Statistical Shape Analysis</a:t>
            </a:r>
            <a:br>
              <a:rPr lang="en-US" dirty="0"/>
            </a:br>
            <a:r>
              <a:rPr lang="en-US" sz="2800" dirty="0">
                <a:solidFill>
                  <a:srgbClr val="3333CC"/>
                </a:solidFill>
              </a:rPr>
              <a:t>It’s all about representation</a:t>
            </a:r>
            <a:r>
              <a:rPr lang="en-US" sz="2800" dirty="0" smtClean="0">
                <a:solidFill>
                  <a:srgbClr val="3333CC"/>
                </a:solidFill>
              </a:rPr>
              <a:t>…</a:t>
            </a:r>
            <a:endParaRPr lang="en-US" sz="2800" dirty="0">
              <a:solidFill>
                <a:srgbClr val="3333CC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631" y="1492031"/>
            <a:ext cx="3590925" cy="45656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783" y="1492031"/>
            <a:ext cx="3590925" cy="45656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10134172" y="2548321"/>
            <a:ext cx="228600" cy="228600"/>
          </a:xfrm>
          <a:prstGeom prst="ellipse">
            <a:avLst/>
          </a:prstGeom>
          <a:solidFill>
            <a:srgbClr val="FF66CC"/>
          </a:solidFill>
          <a:ln>
            <a:solidFill>
              <a:srgbClr val="FF66CC"/>
            </a:solidFill>
          </a:ln>
          <a:scene3d>
            <a:camera prst="orthographicFront"/>
            <a:lightRig rig="threePt" dir="t"/>
          </a:scene3d>
          <a:sp3d>
            <a:bevelT w="254000" h="2540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9734779" y="1880914"/>
            <a:ext cx="228600" cy="22860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  <a:scene3d>
            <a:camera prst="orthographicFront"/>
            <a:lightRig rig="threePt" dir="t"/>
          </a:scene3d>
          <a:sp3d>
            <a:bevelT w="254000" h="2540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8988545" y="1491812"/>
            <a:ext cx="228600" cy="2286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254000" h="2540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7895469" y="1604360"/>
            <a:ext cx="228600" cy="2286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  <a:scene3d>
            <a:camera prst="orthographicFront"/>
            <a:lightRig rig="threePt" dir="t"/>
          </a:scene3d>
          <a:sp3d>
            <a:bevelT w="254000" h="2540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6699864" y="2891877"/>
            <a:ext cx="228600" cy="2286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scene3d>
            <a:camera prst="orthographicFront"/>
            <a:lightRig rig="threePt" dir="t"/>
          </a:scene3d>
          <a:sp3d>
            <a:bevelT w="254000" h="2540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ight Arrow 3"/>
          <p:cNvSpPr/>
          <p:nvPr/>
        </p:nvSpPr>
        <p:spPr>
          <a:xfrm>
            <a:off x="5827556" y="3774856"/>
            <a:ext cx="713336" cy="848163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340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248400" y="4215311"/>
            <a:ext cx="5532120" cy="208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Statistical Shape Analysis</a:t>
            </a:r>
            <a:br>
              <a:rPr lang="en-US" dirty="0"/>
            </a:br>
            <a:r>
              <a:rPr lang="en-US" sz="2800" dirty="0">
                <a:solidFill>
                  <a:srgbClr val="3333CC"/>
                </a:solidFill>
              </a:rPr>
              <a:t>It’s all about representation</a:t>
            </a:r>
            <a:r>
              <a:rPr lang="en-US" sz="2800" dirty="0" smtClean="0">
                <a:solidFill>
                  <a:srgbClr val="3333CC"/>
                </a:solidFill>
              </a:rPr>
              <a:t>…</a:t>
            </a:r>
            <a:endParaRPr lang="en-US" sz="2800" dirty="0">
              <a:solidFill>
                <a:srgbClr val="3333CC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56082" y="1531390"/>
            <a:ext cx="5439918" cy="2360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6457360" y="2296269"/>
                <a:ext cx="5630946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dirty="0" smtClean="0">
                    <a:latin typeface="Palatino Linotype" panose="02040502050505030304" pitchFamily="18" charset="0"/>
                  </a:rPr>
                  <a:t>Given a collection of shapes, we can use a point based representation for each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dirty="0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i="1" dirty="0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240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sz="2400" dirty="0" smtClean="0">
                  <a:latin typeface="Palatino Linotype" panose="02040502050505030304" pitchFamily="18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7360" y="2296269"/>
                <a:ext cx="5630946" cy="830997"/>
              </a:xfrm>
              <a:prstGeom prst="rect">
                <a:avLst/>
              </a:prstGeom>
              <a:blipFill rotWithShape="0">
                <a:blip r:embed="rId7"/>
                <a:stretch>
                  <a:fillRect l="-1623" t="-5882" r="-1732" b="-16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524000" y="3892146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dirty="0" smtClean="0">
                <a:gradFill>
                  <a:gsLst>
                    <a:gs pos="0">
                      <a:schemeClr val="tx1">
                        <a:lumMod val="85000"/>
                      </a:schemeClr>
                    </a:gs>
                    <a:gs pos="50000">
                      <a:schemeClr val="tx1"/>
                    </a:gs>
                  </a:gsLst>
                  <a:lin ang="5400000" scaled="0"/>
                </a:gradFill>
                <a:effectLst>
                  <a:outerShdw blurRad="50800" dist="50800" dir="3000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BUT…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591559" y="628930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dirty="0" smtClean="0">
                <a:solidFill>
                  <a:srgbClr val="FF0000"/>
                </a:solidFill>
                <a:effectLst>
                  <a:outerShdw blurRad="50800" dist="50800" dir="3000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How do we choose the “same” points ??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973030" y="4349489"/>
            <a:ext cx="4475639" cy="190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9000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Statistical Shape Analysis</a:t>
            </a:r>
            <a:br>
              <a:rPr lang="en-US" dirty="0"/>
            </a:br>
            <a:r>
              <a:rPr lang="en-US" sz="2800" dirty="0">
                <a:solidFill>
                  <a:srgbClr val="3333CC"/>
                </a:solidFill>
              </a:rPr>
              <a:t>It’s all about representation</a:t>
            </a:r>
            <a:r>
              <a:rPr lang="en-US" sz="2800" dirty="0" smtClean="0">
                <a:solidFill>
                  <a:srgbClr val="3333CC"/>
                </a:solidFill>
              </a:rPr>
              <a:t>…</a:t>
            </a:r>
            <a:endParaRPr lang="en-US" sz="2800" dirty="0">
              <a:solidFill>
                <a:srgbClr val="3333CC"/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36" y="1718660"/>
            <a:ext cx="3590925" cy="45656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4300925" y="2774950"/>
            <a:ext cx="228600" cy="228600"/>
          </a:xfrm>
          <a:prstGeom prst="ellipse">
            <a:avLst/>
          </a:prstGeom>
          <a:solidFill>
            <a:srgbClr val="FF66CC"/>
          </a:solidFill>
          <a:ln>
            <a:solidFill>
              <a:srgbClr val="FF66CC"/>
            </a:solidFill>
          </a:ln>
          <a:scene3d>
            <a:camera prst="orthographicFront"/>
            <a:lightRig rig="threePt" dir="t"/>
          </a:scene3d>
          <a:sp3d>
            <a:bevelT w="254000" h="2540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917298" y="3171716"/>
            <a:ext cx="228600" cy="228600"/>
          </a:xfrm>
          <a:prstGeom prst="ellipse">
            <a:avLst/>
          </a:prstGeom>
          <a:solidFill>
            <a:srgbClr val="FF66CC"/>
          </a:solidFill>
          <a:ln>
            <a:solidFill>
              <a:srgbClr val="FF66CC"/>
            </a:solidFill>
          </a:ln>
          <a:scene3d>
            <a:camera prst="orthographicFront"/>
            <a:lightRig rig="threePt" dir="t"/>
          </a:scene3d>
          <a:sp3d>
            <a:bevelT w="254000" h="2540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502122" y="3639436"/>
            <a:ext cx="228600" cy="228600"/>
          </a:xfrm>
          <a:prstGeom prst="ellipse">
            <a:avLst/>
          </a:prstGeom>
          <a:solidFill>
            <a:srgbClr val="FF66CC"/>
          </a:solidFill>
          <a:ln>
            <a:solidFill>
              <a:srgbClr val="FF66CC"/>
            </a:solidFill>
          </a:ln>
          <a:scene3d>
            <a:camera prst="orthographicFront"/>
            <a:lightRig rig="threePt" dir="t"/>
          </a:scene3d>
          <a:sp3d>
            <a:bevelT w="254000" h="2540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686054" y="2987770"/>
            <a:ext cx="228600" cy="228600"/>
          </a:xfrm>
          <a:prstGeom prst="ellipse">
            <a:avLst/>
          </a:prstGeom>
          <a:solidFill>
            <a:srgbClr val="FF66CC"/>
          </a:solidFill>
          <a:ln>
            <a:solidFill>
              <a:srgbClr val="FF66CC"/>
            </a:solidFill>
          </a:ln>
          <a:scene3d>
            <a:camera prst="orthographicFront"/>
            <a:lightRig rig="threePt" dir="t"/>
          </a:scene3d>
          <a:sp3d>
            <a:bevelT w="254000" h="2540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3914654" y="2178461"/>
            <a:ext cx="228600" cy="228600"/>
          </a:xfrm>
          <a:prstGeom prst="ellipse">
            <a:avLst/>
          </a:prstGeom>
          <a:solidFill>
            <a:srgbClr val="FF66CC"/>
          </a:solidFill>
          <a:ln>
            <a:solidFill>
              <a:srgbClr val="FF66CC"/>
            </a:solidFill>
          </a:ln>
          <a:scene3d>
            <a:camera prst="orthographicFront"/>
            <a:lightRig rig="threePt" dir="t"/>
          </a:scene3d>
          <a:sp3d>
            <a:bevelT w="254000" h="2540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3359788" y="2677921"/>
            <a:ext cx="228600" cy="228600"/>
          </a:xfrm>
          <a:prstGeom prst="ellipse">
            <a:avLst/>
          </a:prstGeom>
          <a:solidFill>
            <a:srgbClr val="FF66CC"/>
          </a:solidFill>
          <a:ln>
            <a:solidFill>
              <a:srgbClr val="FF66CC"/>
            </a:solidFill>
          </a:ln>
          <a:scene3d>
            <a:camera prst="orthographicFront"/>
            <a:lightRig rig="threePt" dir="t"/>
          </a:scene3d>
          <a:sp3d>
            <a:bevelT w="254000" h="2540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3007691" y="3275916"/>
            <a:ext cx="228600" cy="228600"/>
          </a:xfrm>
          <a:prstGeom prst="ellipse">
            <a:avLst/>
          </a:prstGeom>
          <a:solidFill>
            <a:srgbClr val="FF66CC"/>
          </a:solidFill>
          <a:ln>
            <a:solidFill>
              <a:srgbClr val="FF66CC"/>
            </a:solidFill>
          </a:ln>
          <a:scene3d>
            <a:camera prst="orthographicFront"/>
            <a:lightRig rig="threePt" dir="t"/>
          </a:scene3d>
          <a:sp3d>
            <a:bevelT w="254000" h="2540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3131188" y="2449321"/>
            <a:ext cx="228600" cy="228600"/>
          </a:xfrm>
          <a:prstGeom prst="ellipse">
            <a:avLst/>
          </a:prstGeom>
          <a:solidFill>
            <a:srgbClr val="FF66CC"/>
          </a:solidFill>
          <a:ln>
            <a:solidFill>
              <a:srgbClr val="FF66CC"/>
            </a:solidFill>
          </a:ln>
          <a:scene3d>
            <a:camera prst="orthographicFront"/>
            <a:lightRig rig="threePt" dir="t"/>
          </a:scene3d>
          <a:sp3d>
            <a:bevelT w="254000" h="2540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3169288" y="1718660"/>
            <a:ext cx="228600" cy="228600"/>
          </a:xfrm>
          <a:prstGeom prst="ellipse">
            <a:avLst/>
          </a:prstGeom>
          <a:solidFill>
            <a:srgbClr val="FF66CC"/>
          </a:solidFill>
          <a:ln>
            <a:solidFill>
              <a:srgbClr val="FF66CC"/>
            </a:solidFill>
          </a:ln>
          <a:scene3d>
            <a:camera prst="orthographicFront"/>
            <a:lightRig rig="threePt" dir="t"/>
          </a:scene3d>
          <a:sp3d>
            <a:bevelT w="254000" h="2540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2779091" y="2335021"/>
            <a:ext cx="228600" cy="228600"/>
          </a:xfrm>
          <a:prstGeom prst="ellipse">
            <a:avLst/>
          </a:prstGeom>
          <a:solidFill>
            <a:srgbClr val="FF66CC"/>
          </a:solidFill>
          <a:ln>
            <a:solidFill>
              <a:srgbClr val="FF66CC"/>
            </a:solidFill>
          </a:ln>
          <a:scene3d>
            <a:camera prst="orthographicFront"/>
            <a:lightRig rig="threePt" dir="t"/>
          </a:scene3d>
          <a:sp3d>
            <a:bevelT w="254000" h="2540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2429684" y="3210212"/>
            <a:ext cx="228600" cy="228600"/>
          </a:xfrm>
          <a:prstGeom prst="ellipse">
            <a:avLst/>
          </a:prstGeom>
          <a:solidFill>
            <a:srgbClr val="FF66CC"/>
          </a:solidFill>
          <a:ln>
            <a:solidFill>
              <a:srgbClr val="FF66CC"/>
            </a:solidFill>
          </a:ln>
          <a:scene3d>
            <a:camera prst="orthographicFront"/>
            <a:lightRig rig="threePt" dir="t"/>
          </a:scene3d>
          <a:sp3d>
            <a:bevelT w="254000" h="2540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2284339" y="2554848"/>
            <a:ext cx="228600" cy="228600"/>
          </a:xfrm>
          <a:prstGeom prst="ellipse">
            <a:avLst/>
          </a:prstGeom>
          <a:solidFill>
            <a:srgbClr val="FF66CC"/>
          </a:solidFill>
          <a:ln>
            <a:solidFill>
              <a:srgbClr val="FF66CC"/>
            </a:solidFill>
          </a:ln>
          <a:scene3d>
            <a:camera prst="orthographicFront"/>
            <a:lightRig rig="threePt" dir="t"/>
          </a:scene3d>
          <a:sp3d>
            <a:bevelT w="254000" h="2540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2055739" y="1818919"/>
            <a:ext cx="228600" cy="228600"/>
          </a:xfrm>
          <a:prstGeom prst="ellipse">
            <a:avLst/>
          </a:prstGeom>
          <a:solidFill>
            <a:srgbClr val="FF66CC"/>
          </a:solidFill>
          <a:ln>
            <a:solidFill>
              <a:srgbClr val="FF66CC"/>
            </a:solidFill>
          </a:ln>
          <a:scene3d>
            <a:camera prst="orthographicFront"/>
            <a:lightRig rig="threePt" dir="t"/>
          </a:scene3d>
          <a:sp3d>
            <a:bevelT w="254000" h="2540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1800521" y="2682915"/>
            <a:ext cx="228600" cy="228600"/>
          </a:xfrm>
          <a:prstGeom prst="ellipse">
            <a:avLst/>
          </a:prstGeom>
          <a:solidFill>
            <a:srgbClr val="FF66CC"/>
          </a:solidFill>
          <a:ln>
            <a:solidFill>
              <a:srgbClr val="FF66CC"/>
            </a:solidFill>
          </a:ln>
          <a:scene3d>
            <a:camera prst="orthographicFront"/>
            <a:lightRig rig="threePt" dir="t"/>
          </a:scene3d>
          <a:sp3d>
            <a:bevelT w="254000" h="2540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1686221" y="4001485"/>
            <a:ext cx="228600" cy="228600"/>
          </a:xfrm>
          <a:prstGeom prst="ellipse">
            <a:avLst/>
          </a:prstGeom>
          <a:solidFill>
            <a:srgbClr val="FF66CC"/>
          </a:solidFill>
          <a:ln>
            <a:solidFill>
              <a:srgbClr val="FF66CC"/>
            </a:solidFill>
          </a:ln>
          <a:scene3d>
            <a:camera prst="orthographicFront"/>
            <a:lightRig rig="threePt" dir="t"/>
          </a:scene3d>
          <a:sp3d>
            <a:bevelT w="254000" h="2540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1334124" y="3410836"/>
            <a:ext cx="228600" cy="228600"/>
          </a:xfrm>
          <a:prstGeom prst="ellipse">
            <a:avLst/>
          </a:prstGeom>
          <a:solidFill>
            <a:srgbClr val="FF66CC"/>
          </a:solidFill>
          <a:ln>
            <a:solidFill>
              <a:srgbClr val="FF66CC"/>
            </a:solidFill>
          </a:ln>
          <a:scene3d>
            <a:camera prst="orthographicFront"/>
            <a:lightRig rig="threePt" dir="t"/>
          </a:scene3d>
          <a:sp3d>
            <a:bevelT w="254000" h="2540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875536" y="3102070"/>
            <a:ext cx="228600" cy="228600"/>
          </a:xfrm>
          <a:prstGeom prst="ellipse">
            <a:avLst/>
          </a:prstGeom>
          <a:solidFill>
            <a:srgbClr val="FF66CC"/>
          </a:solidFill>
          <a:ln>
            <a:solidFill>
              <a:srgbClr val="FF66CC"/>
            </a:solidFill>
          </a:ln>
          <a:scene3d>
            <a:camera prst="orthographicFront"/>
            <a:lightRig rig="threePt" dir="t"/>
          </a:scene3d>
          <a:sp3d>
            <a:bevelT w="254000" h="2540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920760" y="3773515"/>
            <a:ext cx="228600" cy="228600"/>
          </a:xfrm>
          <a:prstGeom prst="ellipse">
            <a:avLst/>
          </a:prstGeom>
          <a:solidFill>
            <a:srgbClr val="FF66CC"/>
          </a:solidFill>
          <a:ln>
            <a:solidFill>
              <a:srgbClr val="FF66CC"/>
            </a:solidFill>
          </a:ln>
          <a:scene3d>
            <a:camera prst="orthographicFront"/>
            <a:lightRig rig="threePt" dir="t"/>
          </a:scene3d>
          <a:sp3d>
            <a:bevelT w="254000" h="2540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1017777" y="4446177"/>
            <a:ext cx="228600" cy="228600"/>
          </a:xfrm>
          <a:prstGeom prst="ellipse">
            <a:avLst/>
          </a:prstGeom>
          <a:solidFill>
            <a:srgbClr val="FF66CC"/>
          </a:solidFill>
          <a:ln>
            <a:solidFill>
              <a:srgbClr val="FF66CC"/>
            </a:solidFill>
          </a:ln>
          <a:scene3d>
            <a:camera prst="orthographicFront"/>
            <a:lightRig rig="threePt" dir="t"/>
          </a:scene3d>
          <a:sp3d>
            <a:bevelT w="254000" h="2540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4079800" y="3438812"/>
            <a:ext cx="228600" cy="228600"/>
          </a:xfrm>
          <a:prstGeom prst="ellipse">
            <a:avLst/>
          </a:prstGeom>
          <a:solidFill>
            <a:srgbClr val="FF66CC"/>
          </a:solidFill>
          <a:ln>
            <a:solidFill>
              <a:srgbClr val="FF66CC"/>
            </a:solidFill>
          </a:ln>
          <a:scene3d>
            <a:camera prst="orthographicFront"/>
            <a:lightRig rig="threePt" dir="t"/>
          </a:scene3d>
          <a:sp3d>
            <a:bevelT w="254000" h="2540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3688698" y="4115785"/>
            <a:ext cx="228600" cy="228600"/>
          </a:xfrm>
          <a:prstGeom prst="ellipse">
            <a:avLst/>
          </a:prstGeom>
          <a:solidFill>
            <a:srgbClr val="FF66CC"/>
          </a:solidFill>
          <a:ln>
            <a:solidFill>
              <a:srgbClr val="FF66CC"/>
            </a:solidFill>
          </a:ln>
          <a:scene3d>
            <a:camera prst="orthographicFront"/>
            <a:lightRig rig="threePt" dir="t"/>
          </a:scene3d>
          <a:sp3d>
            <a:bevelT w="254000" h="2540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3359788" y="5024930"/>
            <a:ext cx="228600" cy="228600"/>
          </a:xfrm>
          <a:prstGeom prst="ellipse">
            <a:avLst/>
          </a:prstGeom>
          <a:solidFill>
            <a:srgbClr val="FF66CC"/>
          </a:solidFill>
          <a:ln>
            <a:solidFill>
              <a:srgbClr val="FF66CC"/>
            </a:solidFill>
          </a:ln>
          <a:scene3d>
            <a:camera prst="orthographicFront"/>
            <a:lightRig rig="threePt" dir="t"/>
          </a:scene3d>
          <a:sp3d>
            <a:bevelT w="254000" h="2540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2902588" y="6055710"/>
            <a:ext cx="228600" cy="228600"/>
          </a:xfrm>
          <a:prstGeom prst="ellipse">
            <a:avLst/>
          </a:prstGeom>
          <a:solidFill>
            <a:srgbClr val="FF66CC"/>
          </a:solidFill>
          <a:ln>
            <a:solidFill>
              <a:srgbClr val="FF66CC"/>
            </a:solidFill>
          </a:ln>
          <a:scene3d>
            <a:camera prst="orthographicFront"/>
            <a:lightRig rig="threePt" dir="t"/>
          </a:scene3d>
          <a:sp3d>
            <a:bevelT w="254000" h="2540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1670880" y="6024617"/>
            <a:ext cx="228600" cy="228600"/>
          </a:xfrm>
          <a:prstGeom prst="ellipse">
            <a:avLst/>
          </a:prstGeom>
          <a:solidFill>
            <a:srgbClr val="FF66CC"/>
          </a:solidFill>
          <a:ln>
            <a:solidFill>
              <a:srgbClr val="FF66CC"/>
            </a:solidFill>
          </a:ln>
          <a:scene3d>
            <a:camera prst="orthographicFront"/>
            <a:lightRig rig="threePt" dir="t"/>
          </a:scene3d>
          <a:sp3d>
            <a:bevelT w="254000" h="2540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1253576" y="5140106"/>
            <a:ext cx="228600" cy="228600"/>
          </a:xfrm>
          <a:prstGeom prst="ellipse">
            <a:avLst/>
          </a:prstGeom>
          <a:solidFill>
            <a:srgbClr val="FF66CC"/>
          </a:solidFill>
          <a:ln>
            <a:solidFill>
              <a:srgbClr val="FF66CC"/>
            </a:solidFill>
          </a:ln>
          <a:scene3d>
            <a:camera prst="orthographicFront"/>
            <a:lightRig rig="threePt" dir="t"/>
          </a:scene3d>
          <a:sp3d>
            <a:bevelT w="254000" h="2540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300925" y="1832960"/>
                <a:ext cx="2231958" cy="589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1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400" b="1" i="0" smtClean="0">
                              <a:latin typeface="Cambria Math"/>
                            </a:rPr>
                            <m:t>𝐩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/>
                            </a:rPr>
                            <m:t>𝑘</m:t>
                          </m:r>
                        </m:sup>
                      </m:sSup>
                      <m:r>
                        <a:rPr lang="en-US" sz="2400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𝑘</m:t>
                                  </m:r>
                                </m:sup>
                              </m:sSup>
                              <m:r>
                                <a:rPr lang="en-US" sz="2400" b="0" i="1" smtClean="0">
                                  <a:latin typeface="Cambria Math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𝑘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/>
                            </a:rPr>
                            <m:t>T</m:t>
                          </m:r>
                        </m:sup>
                      </m:sSup>
                    </m:oMath>
                  </m:oMathPara>
                </a14:m>
                <a:endParaRPr lang="en-US" sz="2400" b="0" dirty="0" smtClean="0">
                  <a:latin typeface="Palatino Linotype" panose="02040502050505030304" pitchFamily="18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0925" y="1832960"/>
                <a:ext cx="2231958" cy="589777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Arrow Connector 6"/>
          <p:cNvCxnSpPr>
            <a:stCxn id="3" idx="6"/>
            <a:endCxn id="5" idx="2"/>
          </p:cNvCxnSpPr>
          <p:nvPr/>
        </p:nvCxnSpPr>
        <p:spPr>
          <a:xfrm flipV="1">
            <a:off x="4529525" y="2422737"/>
            <a:ext cx="887379" cy="466513"/>
          </a:xfrm>
          <a:prstGeom prst="straightConnector1">
            <a:avLst/>
          </a:prstGeom>
          <a:ln w="28575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459631" y="6384032"/>
            <a:ext cx="2961356" cy="15765"/>
          </a:xfrm>
          <a:prstGeom prst="straightConnector1">
            <a:avLst/>
          </a:prstGeom>
          <a:ln w="28575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V="1">
            <a:off x="472961" y="3810932"/>
            <a:ext cx="0" cy="2588865"/>
          </a:xfrm>
          <a:prstGeom prst="straightConnector1">
            <a:avLst/>
          </a:prstGeom>
          <a:ln w="28575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3403830" y="6079753"/>
                <a:ext cx="47609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/>
                        </a:rPr>
                        <m:t>𝑥</m:t>
                      </m:r>
                    </m:oMath>
                  </m:oMathPara>
                </a14:m>
                <a:endParaRPr lang="en-US" sz="2800" dirty="0" smtClean="0">
                  <a:latin typeface="Palatino Linotype" panose="02040502050505030304" pitchFamily="18" charset="0"/>
                </a:endParaRPr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3830" y="6079753"/>
                <a:ext cx="476092" cy="523220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300407" y="3330670"/>
                <a:ext cx="48096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/>
                        </a:rPr>
                        <m:t>𝑦</m:t>
                      </m:r>
                    </m:oMath>
                  </m:oMathPara>
                </a14:m>
                <a:endParaRPr lang="en-US" sz="2800" dirty="0" smtClean="0">
                  <a:latin typeface="Palatino Linotype" panose="02040502050505030304" pitchFamily="18" charset="0"/>
                </a:endParaRPr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407" y="3330670"/>
                <a:ext cx="480964" cy="523220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TextBox 44"/>
          <p:cNvSpPr txBox="1"/>
          <p:nvPr/>
        </p:nvSpPr>
        <p:spPr>
          <a:xfrm>
            <a:off x="4041835" y="6159852"/>
            <a:ext cx="29754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3333CC"/>
                </a:solidFill>
                <a:latin typeface="Palatino Linotype" panose="02040502050505030304" pitchFamily="18" charset="0"/>
              </a:rPr>
              <a:t>Configuration Space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7230355" y="4539017"/>
                <a:ext cx="2578590" cy="1758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𝑆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US" sz="2000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000" b="0" i="1" smtClean="0">
                                  <a:latin typeface="Cambria Math"/>
                                </a:rPr>
                              </m:ctrlPr>
                            </m:eqArrPr>
                            <m:e>
                              <m:sSubSup>
                                <m:sSubSupPr>
                                  <m:ctrlPr>
                                    <a:rPr lang="en-US" sz="2000" b="0" i="1" smtClean="0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b="1" i="0" smtClean="0">
                                      <a:latin typeface="Cambria Math"/>
                                    </a:rPr>
                                    <m:t>𝐩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sz="2000" b="0" i="1" smtClean="0">
                                      <a:latin typeface="Cambria Math"/>
                                    </a:rPr>
                                    <m:t>1</m:t>
                                  </m:r>
                                </m:sup>
                              </m:sSubSup>
                            </m:e>
                            <m:e>
                              <m:sSubSup>
                                <m:sSubSupPr>
                                  <m:ctrlPr>
                                    <a:rPr lang="en-US" sz="2000" i="1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b="1">
                                      <a:latin typeface="Cambria Math"/>
                                    </a:rPr>
                                    <m:t>𝐩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sz="2000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  <m:e>
                              <m:r>
                                <a:rPr lang="en-US" sz="2000" b="0" i="1" smtClean="0">
                                  <a:latin typeface="Cambria Math"/>
                                </a:rPr>
                                <m:t>…</m:t>
                              </m:r>
                            </m:e>
                            <m:e>
                              <m:sSubSup>
                                <m:sSubSupPr>
                                  <m:ctrlPr>
                                    <a:rPr lang="en-US" sz="2000" i="1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b="1">
                                      <a:latin typeface="Cambria Math"/>
                                    </a:rPr>
                                    <m:t>𝐩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sz="2000" b="0" i="1" smtClean="0">
                                      <a:latin typeface="Cambria Math"/>
                                    </a:rPr>
                                    <m:t>𝑀</m:t>
                                  </m:r>
                                </m:sup>
                              </m:sSubSup>
                            </m:e>
                          </m:eqArr>
                        </m:e>
                      </m:d>
                      <m:r>
                        <a:rPr lang="en-US" sz="2000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sz="2000" i="1">
                              <a:latin typeface="Cambria Math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000" i="1">
                                  <a:latin typeface="Cambria Math"/>
                                </a:rPr>
                              </m:ctrlPr>
                            </m:eqArrPr>
                            <m:e>
                              <m:sSubSup>
                                <m:sSubSupPr>
                                  <m:ctrlPr>
                                    <a:rPr lang="en-US" sz="2000" i="1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b="0" i="1" smtClean="0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sz="2000" i="1">
                                      <a:latin typeface="Cambria Math"/>
                                    </a:rPr>
                                    <m:t>1</m:t>
                                  </m:r>
                                </m:sup>
                              </m:sSubSup>
                            </m:e>
                            <m:e>
                              <m:sSubSup>
                                <m:sSubSupPr>
                                  <m:ctrlPr>
                                    <a:rPr lang="en-US" sz="2000" i="1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b="0" i="1" smtClean="0">
                                      <a:latin typeface="Cambria Math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sz="2000" b="0" i="1" smtClean="0">
                                      <a:latin typeface="Cambria Math"/>
                                    </a:rPr>
                                    <m:t>1</m:t>
                                  </m:r>
                                </m:sup>
                              </m:sSubSup>
                            </m:e>
                            <m:e>
                              <m:r>
                                <a:rPr lang="en-US" sz="2000" i="1">
                                  <a:latin typeface="Cambria Math"/>
                                </a:rPr>
                                <m:t>…</m:t>
                              </m:r>
                            </m:e>
                            <m:e>
                              <m:sSubSup>
                                <m:sSubSupPr>
                                  <m:ctrlPr>
                                    <a:rPr lang="en-US" sz="2000" i="1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sz="2000" b="0" i="1" smtClean="0">
                                      <a:latin typeface="Cambria Math"/>
                                    </a:rPr>
                                    <m:t>𝑀</m:t>
                                  </m:r>
                                </m:sup>
                              </m:sSubSup>
                            </m:e>
                            <m:e>
                              <m:sSubSup>
                                <m:sSubSupPr>
                                  <m:ctrlPr>
                                    <a:rPr lang="en-US" sz="2000" i="1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b="0" i="1" smtClean="0">
                                      <a:latin typeface="Cambria Math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sz="2000" b="0" i="1" smtClean="0">
                                      <a:latin typeface="Cambria Math"/>
                                    </a:rPr>
                                    <m:t>𝑀</m:t>
                                  </m:r>
                                </m:sup>
                              </m:sSubSup>
                            </m:e>
                          </m:eqArr>
                        </m:e>
                      </m:d>
                    </m:oMath>
                  </m:oMathPara>
                </a14:m>
                <a:endParaRPr lang="en-US" sz="2000" dirty="0" smtClean="0">
                  <a:latin typeface="Palatino Linotype" panose="02040502050505030304" pitchFamily="18" charset="0"/>
                </a:endParaRPr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0355" y="4539017"/>
                <a:ext cx="2578590" cy="1758110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/>
              <p:cNvSpPr txBox="1"/>
              <p:nvPr/>
            </p:nvSpPr>
            <p:spPr>
              <a:xfrm>
                <a:off x="822996" y="2176228"/>
                <a:ext cx="62542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dirty="0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sz="2400" b="0" i="1" dirty="0" smtClean="0">
                            <a:latin typeface="Cambria Math"/>
                            <a:ea typeface="Cambria Math"/>
                          </a:rPr>
                          <m:t>ℝ</m:t>
                        </m:r>
                      </m:e>
                      <m:sup>
                        <m:r>
                          <a:rPr lang="en-US" sz="2400" b="0" i="1" dirty="0" smtClean="0">
                            <a:latin typeface="Cambria Math"/>
                            <a:ea typeface="Cambria Math"/>
                          </a:rPr>
                          <m:t>2</m:t>
                        </m:r>
                      </m:sup>
                    </m:sSup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68" name="TextBox 6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996" y="2176228"/>
                <a:ext cx="625428" cy="461665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7" name="Group 106"/>
          <p:cNvGrpSpPr/>
          <p:nvPr/>
        </p:nvGrpSpPr>
        <p:grpSpPr>
          <a:xfrm>
            <a:off x="7499833" y="936931"/>
            <a:ext cx="3894906" cy="3359805"/>
            <a:chOff x="7963390" y="340706"/>
            <a:chExt cx="3894906" cy="3359805"/>
          </a:xfrm>
        </p:grpSpPr>
        <p:grpSp>
          <p:nvGrpSpPr>
            <p:cNvPr id="48" name="Group 9"/>
            <p:cNvGrpSpPr>
              <a:grpSpLocks/>
            </p:cNvGrpSpPr>
            <p:nvPr/>
          </p:nvGrpSpPr>
          <p:grpSpPr bwMode="auto">
            <a:xfrm>
              <a:off x="8121321" y="691087"/>
              <a:ext cx="3736975" cy="3009424"/>
              <a:chOff x="3350" y="1056"/>
              <a:chExt cx="1498" cy="1704"/>
            </a:xfrm>
          </p:grpSpPr>
          <p:grpSp>
            <p:nvGrpSpPr>
              <p:cNvPr id="49" name="Group 10"/>
              <p:cNvGrpSpPr>
                <a:grpSpLocks/>
              </p:cNvGrpSpPr>
              <p:nvPr/>
            </p:nvGrpSpPr>
            <p:grpSpPr bwMode="auto">
              <a:xfrm>
                <a:off x="3350" y="1056"/>
                <a:ext cx="1498" cy="1704"/>
                <a:chOff x="3350" y="1056"/>
                <a:chExt cx="1498" cy="1704"/>
              </a:xfrm>
            </p:grpSpPr>
            <p:grpSp>
              <p:nvGrpSpPr>
                <p:cNvPr id="53" name="Group 11"/>
                <p:cNvGrpSpPr>
                  <a:grpSpLocks/>
                </p:cNvGrpSpPr>
                <p:nvPr/>
              </p:nvGrpSpPr>
              <p:grpSpPr bwMode="auto">
                <a:xfrm>
                  <a:off x="3408" y="1056"/>
                  <a:ext cx="1152" cy="1536"/>
                  <a:chOff x="576" y="480"/>
                  <a:chExt cx="1152" cy="1536"/>
                </a:xfrm>
              </p:grpSpPr>
              <p:sp>
                <p:nvSpPr>
                  <p:cNvPr id="65" name="Line 1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76" y="480"/>
                    <a:ext cx="0" cy="153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sz="2000"/>
                  </a:p>
                </p:txBody>
              </p:sp>
              <p:sp>
                <p:nvSpPr>
                  <p:cNvPr id="66" name="Line 13"/>
                  <p:cNvSpPr>
                    <a:spLocks noChangeShapeType="1"/>
                  </p:cNvSpPr>
                  <p:nvPr/>
                </p:nvSpPr>
                <p:spPr bwMode="auto">
                  <a:xfrm>
                    <a:off x="576" y="2016"/>
                    <a:ext cx="1152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sz="2000"/>
                  </a:p>
                </p:txBody>
              </p:sp>
            </p:grpSp>
            <p:sp>
              <p:nvSpPr>
                <p:cNvPr id="54" name="Rectangle 14"/>
                <p:cNvSpPr>
                  <a:spLocks noChangeArrowheads="1"/>
                </p:cNvSpPr>
                <p:nvPr/>
              </p:nvSpPr>
              <p:spPr bwMode="auto">
                <a:xfrm>
                  <a:off x="4416" y="2568"/>
                  <a:ext cx="432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342900" indent="-342900">
                    <a:spcBef>
                      <a:spcPct val="20000"/>
                    </a:spcBef>
                  </a:pPr>
                  <a:endParaRPr lang="en-US" sz="1600" b="1" dirty="0">
                    <a:latin typeface="Times New Roman" pitchFamily="18" charset="0"/>
                  </a:endParaRPr>
                </a:p>
              </p:txBody>
            </p:sp>
            <p:sp>
              <p:nvSpPr>
                <p:cNvPr id="56" name="Line 16"/>
                <p:cNvSpPr>
                  <a:spLocks noChangeShapeType="1"/>
                </p:cNvSpPr>
                <p:nvPr/>
              </p:nvSpPr>
              <p:spPr bwMode="auto">
                <a:xfrm flipV="1">
                  <a:off x="3408" y="1728"/>
                  <a:ext cx="960" cy="86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000"/>
                </a:p>
              </p:txBody>
            </p:sp>
            <p:sp>
              <p:nvSpPr>
                <p:cNvPr id="59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3350" y="2544"/>
                  <a:ext cx="154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sz="1600">
                      <a:latin typeface="Times New Roman" pitchFamily="18" charset="0"/>
                    </a:rPr>
                    <a:t>0</a:t>
                  </a:r>
                </a:p>
              </p:txBody>
            </p:sp>
            <p:sp>
              <p:nvSpPr>
                <p:cNvPr id="62" name="Line 22"/>
                <p:cNvSpPr>
                  <a:spLocks noChangeShapeType="1"/>
                </p:cNvSpPr>
                <p:nvPr/>
              </p:nvSpPr>
              <p:spPr bwMode="auto">
                <a:xfrm>
                  <a:off x="3387" y="1231"/>
                  <a:ext cx="4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000"/>
                </a:p>
              </p:txBody>
            </p:sp>
            <p:sp>
              <p:nvSpPr>
                <p:cNvPr id="63" name="Line 23"/>
                <p:cNvSpPr>
                  <a:spLocks noChangeShapeType="1"/>
                </p:cNvSpPr>
                <p:nvPr/>
              </p:nvSpPr>
              <p:spPr bwMode="auto">
                <a:xfrm rot="2714135">
                  <a:off x="4176" y="1872"/>
                  <a:ext cx="48" cy="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000"/>
                </a:p>
              </p:txBody>
            </p:sp>
            <p:sp>
              <p:nvSpPr>
                <p:cNvPr id="64" name="Line 24"/>
                <p:cNvSpPr>
                  <a:spLocks noChangeShapeType="1"/>
                </p:cNvSpPr>
                <p:nvPr/>
              </p:nvSpPr>
              <p:spPr bwMode="auto">
                <a:xfrm rot="-5400000">
                  <a:off x="4340" y="2589"/>
                  <a:ext cx="4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000"/>
                </a:p>
              </p:txBody>
            </p:sp>
          </p:grpSp>
          <p:sp>
            <p:nvSpPr>
              <p:cNvPr id="50" name="Line 25"/>
              <p:cNvSpPr>
                <a:spLocks noChangeShapeType="1"/>
              </p:cNvSpPr>
              <p:nvPr/>
            </p:nvSpPr>
            <p:spPr bwMode="auto">
              <a:xfrm flipV="1">
                <a:off x="3408" y="2160"/>
                <a:ext cx="240" cy="4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51" name="Line 26"/>
              <p:cNvSpPr>
                <a:spLocks noChangeShapeType="1"/>
              </p:cNvSpPr>
              <p:nvPr/>
            </p:nvSpPr>
            <p:spPr bwMode="auto">
              <a:xfrm flipV="1">
                <a:off x="3408" y="2112"/>
                <a:ext cx="96" cy="48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52" name="Line 27"/>
              <p:cNvSpPr>
                <a:spLocks noChangeShapeType="1"/>
              </p:cNvSpPr>
              <p:nvPr/>
            </p:nvSpPr>
            <p:spPr bwMode="auto">
              <a:xfrm flipV="1">
                <a:off x="3408" y="2112"/>
                <a:ext cx="192" cy="48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</p:grpSp>
        <p:grpSp>
          <p:nvGrpSpPr>
            <p:cNvPr id="69" name="Group 68"/>
            <p:cNvGrpSpPr/>
            <p:nvPr/>
          </p:nvGrpSpPr>
          <p:grpSpPr>
            <a:xfrm>
              <a:off x="8333366" y="893582"/>
              <a:ext cx="1997410" cy="2347015"/>
              <a:chOff x="2548164" y="3898806"/>
              <a:chExt cx="1997410" cy="1865944"/>
            </a:xfrm>
          </p:grpSpPr>
          <mc:AlternateContent xmlns:mc="http://schemas.openxmlformats.org/markup-compatibility/2006" xmlns:a14="http://schemas.microsoft.com/office/drawing/2010/main">
            <mc:Choice Requires="a14">
              <p:graphicFrame>
                <p:nvGraphicFramePr>
                  <p:cNvPr id="70" name="Object 69"/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1417457145"/>
                      </p:ext>
                    </p:extLst>
                  </p:nvPr>
                </p:nvGraphicFramePr>
                <p:xfrm>
                  <a:off x="3498850" y="4595812"/>
                  <a:ext cx="396875" cy="373063"/>
                </p:xfrm>
                <a:graphic>
                  <a:graphicData uri="http://schemas.openxmlformats.org/presentationml/2006/ole">
                    <mc:AlternateContent>
                      <mc:Choice xmlns:v="urn:schemas-microsoft-com:vml" Requires="v">
                        <p:oleObj spid="_x0000_s8414" name="Equation" r:id="rId11" imgW="57268" imgH="66690" progId="Equation.3">
                          <p:embed/>
                        </p:oleObj>
                      </mc:Choice>
                      <mc:Fallback>
                        <p:oleObj name="Equation" r:id="rId11" imgW="57268" imgH="66690" progId="Equation.3">
                          <p:embed/>
                          <p:pic>
                            <p:nvPicPr>
                              <p:cNvPr id="0" name="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12">
                                <a:extLst>
                                  <a:ext uri="{28A0092B-C50C-407E-A947-70E740481C1C}">
                                    <a14:useLocalDpi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3498850" y="4595812"/>
                                <a:ext cx="396875" cy="373063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>
                                    <a:effectLst>
                                      <a:outerShdw dist="35921" dir="2700000" algn="ctr" rotWithShape="0">
                                        <a:srgbClr val="808080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mc:Choice>
            <mc:Fallback xmlns="">
              <p:graphicFrame>
                <p:nvGraphicFramePr>
                  <p:cNvPr id="70" name="Object 69"/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1417457145"/>
                      </p:ext>
                    </p:extLst>
                  </p:nvPr>
                </p:nvGraphicFramePr>
                <p:xfrm>
                  <a:off x="3498850" y="4595812"/>
                  <a:ext cx="396875" cy="373063"/>
                </p:xfrm>
                <a:graphic>
                  <a:graphicData uri="http://schemas.openxmlformats.org/presentationml/2006/ole">
                    <mc:AlternateContent>
                      <mc:Choice xmlns:v="urn:schemas-microsoft-com:vml" Requires="v">
                        <p:oleObj spid="_x0000_s7334" name="Equation" r:id="rId13" imgW="57268" imgH="66690" progId="Equation.3">
                          <p:embed/>
                        </p:oleObj>
                      </mc:Choice>
                      <mc:Fallback>
                        <p:oleObj name="Equation" r:id="rId13" imgW="57268" imgH="66690" progId="Equation.3">
                          <p:embed/>
                          <p:pic>
                            <p:nvPicPr>
                              <p:cNvPr id="0" name="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14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3498850" y="4595812"/>
                                <a:ext cx="396875" cy="373063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rgbClr val="808080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graphicFrame>
                <p:nvGraphicFramePr>
                  <p:cNvPr id="71" name="Object 70"/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593417902"/>
                      </p:ext>
                    </p:extLst>
                  </p:nvPr>
                </p:nvGraphicFramePr>
                <p:xfrm>
                  <a:off x="3771900" y="4313237"/>
                  <a:ext cx="396875" cy="373063"/>
                </p:xfrm>
                <a:graphic>
                  <a:graphicData uri="http://schemas.openxmlformats.org/presentationml/2006/ole">
                    <mc:AlternateContent>
                      <mc:Choice xmlns:v="urn:schemas-microsoft-com:vml" Requires="v">
                        <p:oleObj spid="_x0000_s8415" name="Equation" r:id="rId15" imgW="57268" imgH="66690" progId="Equation.3">
                          <p:embed/>
                        </p:oleObj>
                      </mc:Choice>
                      <mc:Fallback>
                        <p:oleObj name="Equation" r:id="rId15" imgW="57268" imgH="66690" progId="Equation.3">
                          <p:embed/>
                          <p:pic>
                            <p:nvPicPr>
                              <p:cNvPr id="0" name="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16">
                                <a:extLst>
                                  <a:ext uri="{28A0092B-C50C-407E-A947-70E740481C1C}">
                                    <a14:useLocalDpi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3771900" y="4313237"/>
                                <a:ext cx="396875" cy="373063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>
                                    <a:effectLst>
                                      <a:outerShdw dist="35921" dir="2700000" algn="ctr" rotWithShape="0">
                                        <a:srgbClr val="808080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mc:Choice>
            <mc:Fallback xmlns="">
              <p:graphicFrame>
                <p:nvGraphicFramePr>
                  <p:cNvPr id="71" name="Object 70"/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593417902"/>
                      </p:ext>
                    </p:extLst>
                  </p:nvPr>
                </p:nvGraphicFramePr>
                <p:xfrm>
                  <a:off x="3771900" y="4313237"/>
                  <a:ext cx="396875" cy="373063"/>
                </p:xfrm>
                <a:graphic>
                  <a:graphicData uri="http://schemas.openxmlformats.org/presentationml/2006/ole">
                    <mc:AlternateContent>
                      <mc:Choice xmlns:v="urn:schemas-microsoft-com:vml" Requires="v">
                        <p:oleObj spid="_x0000_s7335" name="Equation" r:id="rId17" imgW="57268" imgH="66690" progId="Equation.3">
                          <p:embed/>
                        </p:oleObj>
                      </mc:Choice>
                      <mc:Fallback>
                        <p:oleObj name="Equation" r:id="rId17" imgW="57268" imgH="66690" progId="Equation.3">
                          <p:embed/>
                          <p:pic>
                            <p:nvPicPr>
                              <p:cNvPr id="0" name="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18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3771900" y="4313237"/>
                                <a:ext cx="396875" cy="373063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rgbClr val="808080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graphicFrame>
                <p:nvGraphicFramePr>
                  <p:cNvPr id="72" name="Object 71"/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3948821829"/>
                      </p:ext>
                    </p:extLst>
                  </p:nvPr>
                </p:nvGraphicFramePr>
                <p:xfrm>
                  <a:off x="4043362" y="4008437"/>
                  <a:ext cx="396875" cy="373063"/>
                </p:xfrm>
                <a:graphic>
                  <a:graphicData uri="http://schemas.openxmlformats.org/presentationml/2006/ole">
                    <mc:AlternateContent>
                      <mc:Choice xmlns:v="urn:schemas-microsoft-com:vml" Requires="v">
                        <p:oleObj spid="_x0000_s8416" name="Equation" r:id="rId19" imgW="57268" imgH="66690" progId="Equation.3">
                          <p:embed/>
                        </p:oleObj>
                      </mc:Choice>
                      <mc:Fallback>
                        <p:oleObj name="Equation" r:id="rId19" imgW="57268" imgH="66690" progId="Equation.3">
                          <p:embed/>
                          <p:pic>
                            <p:nvPicPr>
                              <p:cNvPr id="0" name="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20">
                                <a:extLst>
                                  <a:ext uri="{28A0092B-C50C-407E-A947-70E740481C1C}">
                                    <a14:useLocalDpi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4043362" y="4008437"/>
                                <a:ext cx="396875" cy="373063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>
                                    <a:effectLst>
                                      <a:outerShdw dist="35921" dir="2700000" algn="ctr" rotWithShape="0">
                                        <a:srgbClr val="808080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mc:Choice>
            <mc:Fallback xmlns="">
              <p:graphicFrame>
                <p:nvGraphicFramePr>
                  <p:cNvPr id="72" name="Object 71"/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3948821829"/>
                      </p:ext>
                    </p:extLst>
                  </p:nvPr>
                </p:nvGraphicFramePr>
                <p:xfrm>
                  <a:off x="4043362" y="4008437"/>
                  <a:ext cx="396875" cy="373063"/>
                </p:xfrm>
                <a:graphic>
                  <a:graphicData uri="http://schemas.openxmlformats.org/presentationml/2006/ole">
                    <mc:AlternateContent>
                      <mc:Choice xmlns:v="urn:schemas-microsoft-com:vml" Requires="v">
                        <p:oleObj spid="_x0000_s7336" name="Equation" r:id="rId21" imgW="57268" imgH="66690" progId="Equation.3">
                          <p:embed/>
                        </p:oleObj>
                      </mc:Choice>
                      <mc:Fallback>
                        <p:oleObj name="Equation" r:id="rId21" imgW="57268" imgH="66690" progId="Equation.3">
                          <p:embed/>
                          <p:pic>
                            <p:nvPicPr>
                              <p:cNvPr id="0" name="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22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4043362" y="4008437"/>
                                <a:ext cx="396875" cy="373063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rgbClr val="808080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graphicFrame>
                <p:nvGraphicFramePr>
                  <p:cNvPr id="73" name="Object 72"/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1638879069"/>
                      </p:ext>
                    </p:extLst>
                  </p:nvPr>
                </p:nvGraphicFramePr>
                <p:xfrm>
                  <a:off x="3227387" y="4838700"/>
                  <a:ext cx="396875" cy="373062"/>
                </p:xfrm>
                <a:graphic>
                  <a:graphicData uri="http://schemas.openxmlformats.org/presentationml/2006/ole">
                    <mc:AlternateContent>
                      <mc:Choice xmlns:v="urn:schemas-microsoft-com:vml" Requires="v">
                        <p:oleObj spid="_x0000_s8417" name="Equation" r:id="rId23" imgW="57268" imgH="66690" progId="Equation.3">
                          <p:embed/>
                        </p:oleObj>
                      </mc:Choice>
                      <mc:Fallback>
                        <p:oleObj name="Equation" r:id="rId23" imgW="57268" imgH="66690" progId="Equation.3">
                          <p:embed/>
                          <p:pic>
                            <p:nvPicPr>
                              <p:cNvPr id="0" name="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12">
                                <a:extLst>
                                  <a:ext uri="{28A0092B-C50C-407E-A947-70E740481C1C}">
                                    <a14:useLocalDpi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3227387" y="4838700"/>
                                <a:ext cx="396875" cy="373062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>
                                    <a:effectLst>
                                      <a:outerShdw dist="35921" dir="2700000" algn="ctr" rotWithShape="0">
                                        <a:srgbClr val="808080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mc:Choice>
            <mc:Fallback xmlns="">
              <p:graphicFrame>
                <p:nvGraphicFramePr>
                  <p:cNvPr id="73" name="Object 72"/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1638879069"/>
                      </p:ext>
                    </p:extLst>
                  </p:nvPr>
                </p:nvGraphicFramePr>
                <p:xfrm>
                  <a:off x="3227387" y="4838700"/>
                  <a:ext cx="396875" cy="373062"/>
                </p:xfrm>
                <a:graphic>
                  <a:graphicData uri="http://schemas.openxmlformats.org/presentationml/2006/ole">
                    <mc:AlternateContent>
                      <mc:Choice xmlns:v="urn:schemas-microsoft-com:vml" Requires="v">
                        <p:oleObj spid="_x0000_s7337" name="Equation" r:id="rId24" imgW="57268" imgH="66690" progId="Equation.3">
                          <p:embed/>
                        </p:oleObj>
                      </mc:Choice>
                      <mc:Fallback>
                        <p:oleObj name="Equation" r:id="rId24" imgW="57268" imgH="66690" progId="Equation.3">
                          <p:embed/>
                          <p:pic>
                            <p:nvPicPr>
                              <p:cNvPr id="0" name="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25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3227387" y="4838700"/>
                                <a:ext cx="396875" cy="373062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rgbClr val="808080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graphicFrame>
                <p:nvGraphicFramePr>
                  <p:cNvPr id="74" name="Object 73"/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3835329036"/>
                      </p:ext>
                    </p:extLst>
                  </p:nvPr>
                </p:nvGraphicFramePr>
                <p:xfrm>
                  <a:off x="2819400" y="5265737"/>
                  <a:ext cx="396875" cy="373063"/>
                </p:xfrm>
                <a:graphic>
                  <a:graphicData uri="http://schemas.openxmlformats.org/presentationml/2006/ole">
                    <mc:AlternateContent>
                      <mc:Choice xmlns:v="urn:schemas-microsoft-com:vml" Requires="v">
                        <p:oleObj spid="_x0000_s8418" name="Equation" r:id="rId26" imgW="57268" imgH="66690" progId="Equation.3">
                          <p:embed/>
                        </p:oleObj>
                      </mc:Choice>
                      <mc:Fallback>
                        <p:oleObj name="Equation" r:id="rId26" imgW="57268" imgH="66690" progId="Equation.3">
                          <p:embed/>
                          <p:pic>
                            <p:nvPicPr>
                              <p:cNvPr id="0" name="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16">
                                <a:extLst>
                                  <a:ext uri="{28A0092B-C50C-407E-A947-70E740481C1C}">
                                    <a14:useLocalDpi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2819400" y="5265737"/>
                                <a:ext cx="396875" cy="373063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>
                                    <a:effectLst>
                                      <a:outerShdw dist="35921" dir="2700000" algn="ctr" rotWithShape="0">
                                        <a:srgbClr val="808080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mc:Choice>
            <mc:Fallback xmlns="">
              <p:graphicFrame>
                <p:nvGraphicFramePr>
                  <p:cNvPr id="74" name="Object 73"/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3835329036"/>
                      </p:ext>
                    </p:extLst>
                  </p:nvPr>
                </p:nvGraphicFramePr>
                <p:xfrm>
                  <a:off x="2819400" y="5265737"/>
                  <a:ext cx="396875" cy="373063"/>
                </p:xfrm>
                <a:graphic>
                  <a:graphicData uri="http://schemas.openxmlformats.org/presentationml/2006/ole">
                    <mc:AlternateContent>
                      <mc:Choice xmlns:v="urn:schemas-microsoft-com:vml" Requires="v">
                        <p:oleObj spid="_x0000_s7338" name="Equation" r:id="rId27" imgW="57268" imgH="66690" progId="Equation.3">
                          <p:embed/>
                        </p:oleObj>
                      </mc:Choice>
                      <mc:Fallback>
                        <p:oleObj name="Equation" r:id="rId27" imgW="57268" imgH="66690" progId="Equation.3">
                          <p:embed/>
                          <p:pic>
                            <p:nvPicPr>
                              <p:cNvPr id="0" name="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28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2819400" y="5265737"/>
                                <a:ext cx="396875" cy="373063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rgbClr val="808080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graphicFrame>
                <p:nvGraphicFramePr>
                  <p:cNvPr id="75" name="Object 74"/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3268916422"/>
                      </p:ext>
                    </p:extLst>
                  </p:nvPr>
                </p:nvGraphicFramePr>
                <p:xfrm>
                  <a:off x="3498850" y="4754562"/>
                  <a:ext cx="396875" cy="373063"/>
                </p:xfrm>
                <a:graphic>
                  <a:graphicData uri="http://schemas.openxmlformats.org/presentationml/2006/ole">
                    <mc:AlternateContent>
                      <mc:Choice xmlns:v="urn:schemas-microsoft-com:vml" Requires="v">
                        <p:oleObj spid="_x0000_s8419" name="Equation" r:id="rId29" imgW="57268" imgH="66690" progId="Equation.3">
                          <p:embed/>
                        </p:oleObj>
                      </mc:Choice>
                      <mc:Fallback>
                        <p:oleObj name="Equation" r:id="rId29" imgW="57268" imgH="66690" progId="Equation.3">
                          <p:embed/>
                          <p:pic>
                            <p:nvPicPr>
                              <p:cNvPr id="0" name="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20">
                                <a:extLst>
                                  <a:ext uri="{28A0092B-C50C-407E-A947-70E740481C1C}">
                                    <a14:useLocalDpi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3498850" y="4754562"/>
                                <a:ext cx="396875" cy="373063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>
                                    <a:effectLst>
                                      <a:outerShdw dist="35921" dir="2700000" algn="ctr" rotWithShape="0">
                                        <a:srgbClr val="808080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mc:Choice>
            <mc:Fallback xmlns="">
              <p:graphicFrame>
                <p:nvGraphicFramePr>
                  <p:cNvPr id="75" name="Object 74"/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3268916422"/>
                      </p:ext>
                    </p:extLst>
                  </p:nvPr>
                </p:nvGraphicFramePr>
                <p:xfrm>
                  <a:off x="3498850" y="4754562"/>
                  <a:ext cx="396875" cy="373063"/>
                </p:xfrm>
                <a:graphic>
                  <a:graphicData uri="http://schemas.openxmlformats.org/presentationml/2006/ole">
                    <mc:AlternateContent>
                      <mc:Choice xmlns:v="urn:schemas-microsoft-com:vml" Requires="v">
                        <p:oleObj spid="_x0000_s7339" name="Equation" r:id="rId30" imgW="57268" imgH="66690" progId="Equation.3">
                          <p:embed/>
                        </p:oleObj>
                      </mc:Choice>
                      <mc:Fallback>
                        <p:oleObj name="Equation" r:id="rId30" imgW="57268" imgH="66690" progId="Equation.3">
                          <p:embed/>
                          <p:pic>
                            <p:nvPicPr>
                              <p:cNvPr id="0" name="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31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3498850" y="4754562"/>
                                <a:ext cx="396875" cy="373063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rgbClr val="808080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graphicFrame>
                <p:nvGraphicFramePr>
                  <p:cNvPr id="76" name="Object 75"/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3308590633"/>
                      </p:ext>
                    </p:extLst>
                  </p:nvPr>
                </p:nvGraphicFramePr>
                <p:xfrm>
                  <a:off x="3363912" y="4648200"/>
                  <a:ext cx="396875" cy="373062"/>
                </p:xfrm>
                <a:graphic>
                  <a:graphicData uri="http://schemas.openxmlformats.org/presentationml/2006/ole">
                    <mc:AlternateContent>
                      <mc:Choice xmlns:v="urn:schemas-microsoft-com:vml" Requires="v">
                        <p:oleObj spid="_x0000_s8420" name="Equation" r:id="rId32" imgW="57268" imgH="66690" progId="Equation.3">
                          <p:embed/>
                        </p:oleObj>
                      </mc:Choice>
                      <mc:Fallback>
                        <p:oleObj name="Equation" r:id="rId32" imgW="57268" imgH="66690" progId="Equation.3">
                          <p:embed/>
                          <p:pic>
                            <p:nvPicPr>
                              <p:cNvPr id="0" name="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33">
                                <a:extLst>
                                  <a:ext uri="{28A0092B-C50C-407E-A947-70E740481C1C}">
                                    <a14:useLocalDpi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3363912" y="4648200"/>
                                <a:ext cx="396875" cy="373062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>
                                    <a:effectLst>
                                      <a:outerShdw dist="35921" dir="2700000" algn="ctr" rotWithShape="0">
                                        <a:srgbClr val="808080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mc:Choice>
            <mc:Fallback xmlns="">
              <p:graphicFrame>
                <p:nvGraphicFramePr>
                  <p:cNvPr id="76" name="Object 75"/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3308590633"/>
                      </p:ext>
                    </p:extLst>
                  </p:nvPr>
                </p:nvGraphicFramePr>
                <p:xfrm>
                  <a:off x="3363912" y="4648200"/>
                  <a:ext cx="396875" cy="373062"/>
                </p:xfrm>
                <a:graphic>
                  <a:graphicData uri="http://schemas.openxmlformats.org/presentationml/2006/ole">
                    <mc:AlternateContent>
                      <mc:Choice xmlns:v="urn:schemas-microsoft-com:vml" Requires="v">
                        <p:oleObj spid="_x0000_s7340" name="Equation" r:id="rId34" imgW="57268" imgH="66690" progId="Equation.3">
                          <p:embed/>
                        </p:oleObj>
                      </mc:Choice>
                      <mc:Fallback>
                        <p:oleObj name="Equation" r:id="rId34" imgW="57268" imgH="66690" progId="Equation.3">
                          <p:embed/>
                          <p:pic>
                            <p:nvPicPr>
                              <p:cNvPr id="0" name="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35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3363912" y="4648200"/>
                                <a:ext cx="396875" cy="373062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rgbClr val="808080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graphicFrame>
                <p:nvGraphicFramePr>
                  <p:cNvPr id="77" name="Object 76"/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3547657383"/>
                      </p:ext>
                    </p:extLst>
                  </p:nvPr>
                </p:nvGraphicFramePr>
                <p:xfrm>
                  <a:off x="3635375" y="4541837"/>
                  <a:ext cx="396875" cy="373063"/>
                </p:xfrm>
                <a:graphic>
                  <a:graphicData uri="http://schemas.openxmlformats.org/presentationml/2006/ole">
                    <mc:AlternateContent>
                      <mc:Choice xmlns:v="urn:schemas-microsoft-com:vml" Requires="v">
                        <p:oleObj spid="_x0000_s8421" name="Equation" r:id="rId36" imgW="57268" imgH="66690" progId="Equation.3">
                          <p:embed/>
                        </p:oleObj>
                      </mc:Choice>
                      <mc:Fallback>
                        <p:oleObj name="Equation" r:id="rId36" imgW="57268" imgH="66690" progId="Equation.3">
                          <p:embed/>
                          <p:pic>
                            <p:nvPicPr>
                              <p:cNvPr id="0" name="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37">
                                <a:extLst>
                                  <a:ext uri="{28A0092B-C50C-407E-A947-70E740481C1C}">
                                    <a14:useLocalDpi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3635375" y="4541837"/>
                                <a:ext cx="396875" cy="373063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>
                                    <a:effectLst>
                                      <a:outerShdw dist="35921" dir="2700000" algn="ctr" rotWithShape="0">
                                        <a:srgbClr val="808080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mc:Choice>
            <mc:Fallback xmlns="">
              <p:graphicFrame>
                <p:nvGraphicFramePr>
                  <p:cNvPr id="77" name="Object 76"/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3547657383"/>
                      </p:ext>
                    </p:extLst>
                  </p:nvPr>
                </p:nvGraphicFramePr>
                <p:xfrm>
                  <a:off x="3635375" y="4541837"/>
                  <a:ext cx="396875" cy="373063"/>
                </p:xfrm>
                <a:graphic>
                  <a:graphicData uri="http://schemas.openxmlformats.org/presentationml/2006/ole">
                    <mc:AlternateContent>
                      <mc:Choice xmlns:v="urn:schemas-microsoft-com:vml" Requires="v">
                        <p:oleObj spid="_x0000_s7341" name="Equation" r:id="rId38" imgW="57268" imgH="66690" progId="Equation.3">
                          <p:embed/>
                        </p:oleObj>
                      </mc:Choice>
                      <mc:Fallback>
                        <p:oleObj name="Equation" r:id="rId38" imgW="57268" imgH="66690" progId="Equation.3">
                          <p:embed/>
                          <p:pic>
                            <p:nvPicPr>
                              <p:cNvPr id="0" name="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39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3635375" y="4541837"/>
                                <a:ext cx="396875" cy="373063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rgbClr val="808080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graphicFrame>
                <p:nvGraphicFramePr>
                  <p:cNvPr id="78" name="Object 77"/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3123083728"/>
                      </p:ext>
                    </p:extLst>
                  </p:nvPr>
                </p:nvGraphicFramePr>
                <p:xfrm>
                  <a:off x="3894320" y="4985971"/>
                  <a:ext cx="396875" cy="374650"/>
                </p:xfrm>
                <a:graphic>
                  <a:graphicData uri="http://schemas.openxmlformats.org/presentationml/2006/ole">
                    <mc:AlternateContent>
                      <mc:Choice xmlns:v="urn:schemas-microsoft-com:vml" Requires="v">
                        <p:oleObj spid="_x0000_s8422" name="Equation" r:id="rId40" imgW="57268" imgH="66690" progId="Equation.3">
                          <p:embed/>
                        </p:oleObj>
                      </mc:Choice>
                      <mc:Fallback>
                        <p:oleObj name="Equation" r:id="rId40" imgW="57268" imgH="66690" progId="Equation.3">
                          <p:embed/>
                          <p:pic>
                            <p:nvPicPr>
                              <p:cNvPr id="0" name="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41">
                                <a:extLst>
                                  <a:ext uri="{28A0092B-C50C-407E-A947-70E740481C1C}">
                                    <a14:useLocalDpi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3894320" y="4985971"/>
                                <a:ext cx="396875" cy="374650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>
                                    <a:effectLst>
                                      <a:outerShdw dist="35921" dir="2700000" algn="ctr" rotWithShape="0">
                                        <a:srgbClr val="808080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mc:Choice>
            <mc:Fallback xmlns="">
              <p:graphicFrame>
                <p:nvGraphicFramePr>
                  <p:cNvPr id="78" name="Object 77"/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3123083728"/>
                      </p:ext>
                    </p:extLst>
                  </p:nvPr>
                </p:nvGraphicFramePr>
                <p:xfrm>
                  <a:off x="3894320" y="4985971"/>
                  <a:ext cx="396875" cy="374650"/>
                </p:xfrm>
                <a:graphic>
                  <a:graphicData uri="http://schemas.openxmlformats.org/presentationml/2006/ole">
                    <mc:AlternateContent>
                      <mc:Choice xmlns:v="urn:schemas-microsoft-com:vml" Requires="v">
                        <p:oleObj spid="_x0000_s7342" name="Equation" r:id="rId42" imgW="57268" imgH="66690" progId="Equation.3">
                          <p:embed/>
                        </p:oleObj>
                      </mc:Choice>
                      <mc:Fallback>
                        <p:oleObj name="Equation" r:id="rId42" imgW="57268" imgH="66690" progId="Equation.3">
                          <p:embed/>
                          <p:pic>
                            <p:nvPicPr>
                              <p:cNvPr id="0" name="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43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3894320" y="4985971"/>
                                <a:ext cx="396875" cy="374650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rgbClr val="808080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graphicFrame>
                <p:nvGraphicFramePr>
                  <p:cNvPr id="79" name="Object 78"/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1888942875"/>
                      </p:ext>
                    </p:extLst>
                  </p:nvPr>
                </p:nvGraphicFramePr>
                <p:xfrm>
                  <a:off x="3090862" y="4541837"/>
                  <a:ext cx="396875" cy="373063"/>
                </p:xfrm>
                <a:graphic>
                  <a:graphicData uri="http://schemas.openxmlformats.org/presentationml/2006/ole">
                    <mc:AlternateContent>
                      <mc:Choice xmlns:v="urn:schemas-microsoft-com:vml" Requires="v">
                        <p:oleObj spid="_x0000_s8423" name="Equation" r:id="rId44" imgW="57268" imgH="66690" progId="Equation.3">
                          <p:embed/>
                        </p:oleObj>
                      </mc:Choice>
                      <mc:Fallback>
                        <p:oleObj name="Equation" r:id="rId44" imgW="57268" imgH="66690" progId="Equation.3">
                          <p:embed/>
                          <p:pic>
                            <p:nvPicPr>
                              <p:cNvPr id="0" name="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45">
                                <a:extLst>
                                  <a:ext uri="{28A0092B-C50C-407E-A947-70E740481C1C}">
                                    <a14:useLocalDpi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3090862" y="4541837"/>
                                <a:ext cx="396875" cy="373063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>
                                    <a:effectLst>
                                      <a:outerShdw dist="35921" dir="2700000" algn="ctr" rotWithShape="0">
                                        <a:srgbClr val="808080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mc:Choice>
            <mc:Fallback xmlns="">
              <p:graphicFrame>
                <p:nvGraphicFramePr>
                  <p:cNvPr id="79" name="Object 78"/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1888942875"/>
                      </p:ext>
                    </p:extLst>
                  </p:nvPr>
                </p:nvGraphicFramePr>
                <p:xfrm>
                  <a:off x="3090862" y="4541837"/>
                  <a:ext cx="396875" cy="373063"/>
                </p:xfrm>
                <a:graphic>
                  <a:graphicData uri="http://schemas.openxmlformats.org/presentationml/2006/ole">
                    <mc:AlternateContent>
                      <mc:Choice xmlns:v="urn:schemas-microsoft-com:vml" Requires="v">
                        <p:oleObj spid="_x0000_s7343" name="Equation" r:id="rId46" imgW="57268" imgH="66690" progId="Equation.3">
                          <p:embed/>
                        </p:oleObj>
                      </mc:Choice>
                      <mc:Fallback>
                        <p:oleObj name="Equation" r:id="rId46" imgW="57268" imgH="66690" progId="Equation.3">
                          <p:embed/>
                          <p:pic>
                            <p:nvPicPr>
                              <p:cNvPr id="0" name="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47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3090862" y="4541837"/>
                                <a:ext cx="396875" cy="373063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rgbClr val="808080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graphicFrame>
                <p:nvGraphicFramePr>
                  <p:cNvPr id="80" name="Object 79"/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1778797953"/>
                      </p:ext>
                    </p:extLst>
                  </p:nvPr>
                </p:nvGraphicFramePr>
                <p:xfrm>
                  <a:off x="3599541" y="4993123"/>
                  <a:ext cx="396875" cy="373063"/>
                </p:xfrm>
                <a:graphic>
                  <a:graphicData uri="http://schemas.openxmlformats.org/presentationml/2006/ole">
                    <mc:AlternateContent>
                      <mc:Choice xmlns:v="urn:schemas-microsoft-com:vml" Requires="v">
                        <p:oleObj spid="_x0000_s8424" name="Equation" r:id="rId48" imgW="57268" imgH="66690" progId="Equation.3">
                          <p:embed/>
                        </p:oleObj>
                      </mc:Choice>
                      <mc:Fallback>
                        <p:oleObj name="Equation" r:id="rId48" imgW="57268" imgH="66690" progId="Equation.3">
                          <p:embed/>
                          <p:pic>
                            <p:nvPicPr>
                              <p:cNvPr id="0" name="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49">
                                <a:extLst>
                                  <a:ext uri="{28A0092B-C50C-407E-A947-70E740481C1C}">
                                    <a14:useLocalDpi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3599541" y="4993123"/>
                                <a:ext cx="396875" cy="373063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>
                                    <a:effectLst>
                                      <a:outerShdw dist="35921" dir="2700000" algn="ctr" rotWithShape="0">
                                        <a:srgbClr val="808080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mc:Choice>
            <mc:Fallback xmlns="">
              <p:graphicFrame>
                <p:nvGraphicFramePr>
                  <p:cNvPr id="80" name="Object 79"/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1778797953"/>
                      </p:ext>
                    </p:extLst>
                  </p:nvPr>
                </p:nvGraphicFramePr>
                <p:xfrm>
                  <a:off x="3599541" y="4993123"/>
                  <a:ext cx="396875" cy="373063"/>
                </p:xfrm>
                <a:graphic>
                  <a:graphicData uri="http://schemas.openxmlformats.org/presentationml/2006/ole">
                    <mc:AlternateContent>
                      <mc:Choice xmlns:v="urn:schemas-microsoft-com:vml" Requires="v">
                        <p:oleObj spid="_x0000_s7344" name="Equation" r:id="rId50" imgW="57268" imgH="66690" progId="Equation.3">
                          <p:embed/>
                        </p:oleObj>
                      </mc:Choice>
                      <mc:Fallback>
                        <p:oleObj name="Equation" r:id="rId50" imgW="57268" imgH="66690" progId="Equation.3">
                          <p:embed/>
                          <p:pic>
                            <p:nvPicPr>
                              <p:cNvPr id="0" name="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51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3599541" y="4993123"/>
                                <a:ext cx="396875" cy="373063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rgbClr val="808080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graphicFrame>
                <p:nvGraphicFramePr>
                  <p:cNvPr id="81" name="Object 80"/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535370374"/>
                      </p:ext>
                    </p:extLst>
                  </p:nvPr>
                </p:nvGraphicFramePr>
                <p:xfrm>
                  <a:off x="3090862" y="4968875"/>
                  <a:ext cx="396875" cy="373062"/>
                </p:xfrm>
                <a:graphic>
                  <a:graphicData uri="http://schemas.openxmlformats.org/presentationml/2006/ole">
                    <mc:AlternateContent>
                      <mc:Choice xmlns:v="urn:schemas-microsoft-com:vml" Requires="v">
                        <p:oleObj spid="_x0000_s8425" name="Equation" r:id="rId52" imgW="57268" imgH="66690" progId="Equation.3">
                          <p:embed/>
                        </p:oleObj>
                      </mc:Choice>
                      <mc:Fallback>
                        <p:oleObj name="Equation" r:id="rId52" imgW="57268" imgH="66690" progId="Equation.3">
                          <p:embed/>
                          <p:pic>
                            <p:nvPicPr>
                              <p:cNvPr id="0" name="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53">
                                <a:extLst>
                                  <a:ext uri="{28A0092B-C50C-407E-A947-70E740481C1C}">
                                    <a14:useLocalDpi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3090862" y="4968875"/>
                                <a:ext cx="396875" cy="373062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>
                                    <a:effectLst>
                                      <a:outerShdw dist="35921" dir="2700000" algn="ctr" rotWithShape="0">
                                        <a:srgbClr val="808080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mc:Choice>
            <mc:Fallback xmlns="">
              <p:graphicFrame>
                <p:nvGraphicFramePr>
                  <p:cNvPr id="81" name="Object 80"/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535370374"/>
                      </p:ext>
                    </p:extLst>
                  </p:nvPr>
                </p:nvGraphicFramePr>
                <p:xfrm>
                  <a:off x="3090862" y="4968875"/>
                  <a:ext cx="396875" cy="373062"/>
                </p:xfrm>
                <a:graphic>
                  <a:graphicData uri="http://schemas.openxmlformats.org/presentationml/2006/ole">
                    <mc:AlternateContent>
                      <mc:Choice xmlns:v="urn:schemas-microsoft-com:vml" Requires="v">
                        <p:oleObj spid="_x0000_s7345" name="Equation" r:id="rId54" imgW="57268" imgH="66690" progId="Equation.3">
                          <p:embed/>
                        </p:oleObj>
                      </mc:Choice>
                      <mc:Fallback>
                        <p:oleObj name="Equation" r:id="rId54" imgW="57268" imgH="66690" progId="Equation.3">
                          <p:embed/>
                          <p:pic>
                            <p:nvPicPr>
                              <p:cNvPr id="0" name="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55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3090862" y="4968875"/>
                                <a:ext cx="396875" cy="373062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rgbClr val="808080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graphicFrame>
                <p:nvGraphicFramePr>
                  <p:cNvPr id="82" name="Object 81"/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1036901164"/>
                      </p:ext>
                    </p:extLst>
                  </p:nvPr>
                </p:nvGraphicFramePr>
                <p:xfrm>
                  <a:off x="3281361" y="4308306"/>
                  <a:ext cx="396875" cy="373062"/>
                </p:xfrm>
                <a:graphic>
                  <a:graphicData uri="http://schemas.openxmlformats.org/presentationml/2006/ole">
                    <mc:AlternateContent>
                      <mc:Choice xmlns:v="urn:schemas-microsoft-com:vml" Requires="v">
                        <p:oleObj spid="_x0000_s8426" name="Equation" r:id="rId56" imgW="57268" imgH="66690" progId="Equation.3">
                          <p:embed/>
                        </p:oleObj>
                      </mc:Choice>
                      <mc:Fallback>
                        <p:oleObj name="Equation" r:id="rId56" imgW="57268" imgH="66690" progId="Equation.3">
                          <p:embed/>
                          <p:pic>
                            <p:nvPicPr>
                              <p:cNvPr id="0" name="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57">
                                <a:extLst>
                                  <a:ext uri="{28A0092B-C50C-407E-A947-70E740481C1C}">
                                    <a14:useLocalDpi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3281361" y="4308306"/>
                                <a:ext cx="396875" cy="373062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>
                                    <a:effectLst>
                                      <a:outerShdw dist="35921" dir="2700000" algn="ctr" rotWithShape="0">
                                        <a:srgbClr val="808080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mc:Choice>
            <mc:Fallback xmlns="">
              <p:graphicFrame>
                <p:nvGraphicFramePr>
                  <p:cNvPr id="82" name="Object 81"/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1036901164"/>
                      </p:ext>
                    </p:extLst>
                  </p:nvPr>
                </p:nvGraphicFramePr>
                <p:xfrm>
                  <a:off x="3281361" y="4308306"/>
                  <a:ext cx="396875" cy="373062"/>
                </p:xfrm>
                <a:graphic>
                  <a:graphicData uri="http://schemas.openxmlformats.org/presentationml/2006/ole">
                    <mc:AlternateContent>
                      <mc:Choice xmlns:v="urn:schemas-microsoft-com:vml" Requires="v">
                        <p:oleObj spid="_x0000_s7346" name="Equation" r:id="rId58" imgW="57268" imgH="66690" progId="Equation.3">
                          <p:embed/>
                        </p:oleObj>
                      </mc:Choice>
                      <mc:Fallback>
                        <p:oleObj name="Equation" r:id="rId58" imgW="57268" imgH="66690" progId="Equation.3">
                          <p:embed/>
                          <p:pic>
                            <p:nvPicPr>
                              <p:cNvPr id="0" name="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59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3281361" y="4308306"/>
                                <a:ext cx="396875" cy="373062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rgbClr val="808080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graphicFrame>
                <p:nvGraphicFramePr>
                  <p:cNvPr id="83" name="Object 82"/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2921768453"/>
                      </p:ext>
                    </p:extLst>
                  </p:nvPr>
                </p:nvGraphicFramePr>
                <p:xfrm>
                  <a:off x="3722538" y="5369764"/>
                  <a:ext cx="396875" cy="374650"/>
                </p:xfrm>
                <a:graphic>
                  <a:graphicData uri="http://schemas.openxmlformats.org/presentationml/2006/ole">
                    <mc:AlternateContent>
                      <mc:Choice xmlns:v="urn:schemas-microsoft-com:vml" Requires="v">
                        <p:oleObj spid="_x0000_s8427" name="Equation" r:id="rId60" imgW="57268" imgH="66690" progId="Equation.3">
                          <p:embed/>
                        </p:oleObj>
                      </mc:Choice>
                      <mc:Fallback>
                        <p:oleObj name="Equation" r:id="rId60" imgW="57268" imgH="66690" progId="Equation.3">
                          <p:embed/>
                          <p:pic>
                            <p:nvPicPr>
                              <p:cNvPr id="0" name="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61">
                                <a:extLst>
                                  <a:ext uri="{28A0092B-C50C-407E-A947-70E740481C1C}">
                                    <a14:useLocalDpi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3722538" y="5369764"/>
                                <a:ext cx="396875" cy="374650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>
                                    <a:effectLst>
                                      <a:outerShdw dist="35921" dir="2700000" algn="ctr" rotWithShape="0">
                                        <a:srgbClr val="808080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mc:Choice>
            <mc:Fallback xmlns="">
              <p:graphicFrame>
                <p:nvGraphicFramePr>
                  <p:cNvPr id="83" name="Object 82"/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2921768453"/>
                      </p:ext>
                    </p:extLst>
                  </p:nvPr>
                </p:nvGraphicFramePr>
                <p:xfrm>
                  <a:off x="3722538" y="5369764"/>
                  <a:ext cx="396875" cy="374650"/>
                </p:xfrm>
                <a:graphic>
                  <a:graphicData uri="http://schemas.openxmlformats.org/presentationml/2006/ole">
                    <mc:AlternateContent>
                      <mc:Choice xmlns:v="urn:schemas-microsoft-com:vml" Requires="v">
                        <p:oleObj spid="_x0000_s7347" name="Equation" r:id="rId62" imgW="57268" imgH="66690" progId="Equation.3">
                          <p:embed/>
                        </p:oleObj>
                      </mc:Choice>
                      <mc:Fallback>
                        <p:oleObj name="Equation" r:id="rId62" imgW="57268" imgH="66690" progId="Equation.3">
                          <p:embed/>
                          <p:pic>
                            <p:nvPicPr>
                              <p:cNvPr id="0" name="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63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3722538" y="5369764"/>
                                <a:ext cx="396875" cy="374650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rgbClr val="808080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graphicFrame>
                <p:nvGraphicFramePr>
                  <p:cNvPr id="84" name="Object 83"/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2611616219"/>
                      </p:ext>
                    </p:extLst>
                  </p:nvPr>
                </p:nvGraphicFramePr>
                <p:xfrm>
                  <a:off x="3325663" y="5391688"/>
                  <a:ext cx="396875" cy="373062"/>
                </p:xfrm>
                <a:graphic>
                  <a:graphicData uri="http://schemas.openxmlformats.org/presentationml/2006/ole">
                    <mc:AlternateContent>
                      <mc:Choice xmlns:v="urn:schemas-microsoft-com:vml" Requires="v">
                        <p:oleObj spid="_x0000_s8428" name="Equation" r:id="rId64" imgW="57268" imgH="66690" progId="Equation.3">
                          <p:embed/>
                        </p:oleObj>
                      </mc:Choice>
                      <mc:Fallback>
                        <p:oleObj name="Equation" r:id="rId64" imgW="57268" imgH="66690" progId="Equation.3">
                          <p:embed/>
                          <p:pic>
                            <p:nvPicPr>
                              <p:cNvPr id="0" name="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65">
                                <a:extLst>
                                  <a:ext uri="{28A0092B-C50C-407E-A947-70E740481C1C}">
                                    <a14:useLocalDpi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3325663" y="5391688"/>
                                <a:ext cx="396875" cy="373062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>
                                    <a:effectLst>
                                      <a:outerShdw dist="35921" dir="2700000" algn="ctr" rotWithShape="0">
                                        <a:srgbClr val="808080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mc:Choice>
            <mc:Fallback xmlns="">
              <p:graphicFrame>
                <p:nvGraphicFramePr>
                  <p:cNvPr id="84" name="Object 83"/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2611616219"/>
                      </p:ext>
                    </p:extLst>
                  </p:nvPr>
                </p:nvGraphicFramePr>
                <p:xfrm>
                  <a:off x="3325663" y="5391688"/>
                  <a:ext cx="396875" cy="373062"/>
                </p:xfrm>
                <a:graphic>
                  <a:graphicData uri="http://schemas.openxmlformats.org/presentationml/2006/ole">
                    <mc:AlternateContent>
                      <mc:Choice xmlns:v="urn:schemas-microsoft-com:vml" Requires="v">
                        <p:oleObj spid="_x0000_s7348" name="Equation" r:id="rId66" imgW="57268" imgH="66690" progId="Equation.3">
                          <p:embed/>
                        </p:oleObj>
                      </mc:Choice>
                      <mc:Fallback>
                        <p:oleObj name="Equation" r:id="rId66" imgW="57268" imgH="66690" progId="Equation.3">
                          <p:embed/>
                          <p:pic>
                            <p:nvPicPr>
                              <p:cNvPr id="0" name="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67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3325663" y="5391688"/>
                                <a:ext cx="396875" cy="373062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rgbClr val="808080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graphicFrame>
                <p:nvGraphicFramePr>
                  <p:cNvPr id="85" name="Object 84"/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4229357243"/>
                      </p:ext>
                    </p:extLst>
                  </p:nvPr>
                </p:nvGraphicFramePr>
                <p:xfrm>
                  <a:off x="2734557" y="4504746"/>
                  <a:ext cx="396875" cy="373063"/>
                </p:xfrm>
                <a:graphic>
                  <a:graphicData uri="http://schemas.openxmlformats.org/presentationml/2006/ole">
                    <mc:AlternateContent>
                      <mc:Choice xmlns:v="urn:schemas-microsoft-com:vml" Requires="v">
                        <p:oleObj spid="_x0000_s8429" name="Equation" r:id="rId68" imgW="57268" imgH="66690" progId="Equation.3">
                          <p:embed/>
                        </p:oleObj>
                      </mc:Choice>
                      <mc:Fallback>
                        <p:oleObj name="Equation" r:id="rId68" imgW="57268" imgH="66690" progId="Equation.3">
                          <p:embed/>
                          <p:pic>
                            <p:nvPicPr>
                              <p:cNvPr id="0" name="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69">
                                <a:extLst>
                                  <a:ext uri="{28A0092B-C50C-407E-A947-70E740481C1C}">
                                    <a14:useLocalDpi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2734557" y="4504746"/>
                                <a:ext cx="396875" cy="373063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>
                                    <a:effectLst>
                                      <a:outerShdw dist="35921" dir="2700000" algn="ctr" rotWithShape="0">
                                        <a:srgbClr val="808080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mc:Choice>
            <mc:Fallback xmlns="">
              <p:graphicFrame>
                <p:nvGraphicFramePr>
                  <p:cNvPr id="85" name="Object 84"/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4229357243"/>
                      </p:ext>
                    </p:extLst>
                  </p:nvPr>
                </p:nvGraphicFramePr>
                <p:xfrm>
                  <a:off x="2734557" y="4504746"/>
                  <a:ext cx="396875" cy="373063"/>
                </p:xfrm>
                <a:graphic>
                  <a:graphicData uri="http://schemas.openxmlformats.org/presentationml/2006/ole">
                    <mc:AlternateContent>
                      <mc:Choice xmlns:v="urn:schemas-microsoft-com:vml" Requires="v">
                        <p:oleObj spid="_x0000_s7349" name="Equation" r:id="rId70" imgW="57268" imgH="66690" progId="Equation.3">
                          <p:embed/>
                        </p:oleObj>
                      </mc:Choice>
                      <mc:Fallback>
                        <p:oleObj name="Equation" r:id="rId70" imgW="57268" imgH="66690" progId="Equation.3">
                          <p:embed/>
                          <p:pic>
                            <p:nvPicPr>
                              <p:cNvPr id="0" name="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71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2734557" y="4504746"/>
                                <a:ext cx="396875" cy="373063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rgbClr val="808080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graphicFrame>
                <p:nvGraphicFramePr>
                  <p:cNvPr id="86" name="Object 85"/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2018527231"/>
                      </p:ext>
                    </p:extLst>
                  </p:nvPr>
                </p:nvGraphicFramePr>
                <p:xfrm>
                  <a:off x="3363912" y="4435475"/>
                  <a:ext cx="396875" cy="373062"/>
                </p:xfrm>
                <a:graphic>
                  <a:graphicData uri="http://schemas.openxmlformats.org/presentationml/2006/ole">
                    <mc:AlternateContent>
                      <mc:Choice xmlns:v="urn:schemas-microsoft-com:vml" Requires="v">
                        <p:oleObj spid="_x0000_s8430" name="Equation" r:id="rId72" imgW="57268" imgH="66690" progId="Equation.3">
                          <p:embed/>
                        </p:oleObj>
                      </mc:Choice>
                      <mc:Fallback>
                        <p:oleObj name="Equation" r:id="rId72" imgW="57268" imgH="66690" progId="Equation.3">
                          <p:embed/>
                          <p:pic>
                            <p:nvPicPr>
                              <p:cNvPr id="0" name="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73">
                                <a:extLst>
                                  <a:ext uri="{28A0092B-C50C-407E-A947-70E740481C1C}">
                                    <a14:useLocalDpi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3363912" y="4435475"/>
                                <a:ext cx="396875" cy="373062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>
                                    <a:effectLst>
                                      <a:outerShdw dist="35921" dir="2700000" algn="ctr" rotWithShape="0">
                                        <a:srgbClr val="808080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mc:Choice>
            <mc:Fallback xmlns="">
              <p:graphicFrame>
                <p:nvGraphicFramePr>
                  <p:cNvPr id="86" name="Object 85"/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2018527231"/>
                      </p:ext>
                    </p:extLst>
                  </p:nvPr>
                </p:nvGraphicFramePr>
                <p:xfrm>
                  <a:off x="3363912" y="4435475"/>
                  <a:ext cx="396875" cy="373062"/>
                </p:xfrm>
                <a:graphic>
                  <a:graphicData uri="http://schemas.openxmlformats.org/presentationml/2006/ole">
                    <mc:AlternateContent>
                      <mc:Choice xmlns:v="urn:schemas-microsoft-com:vml" Requires="v">
                        <p:oleObj spid="_x0000_s7350" name="Equation" r:id="rId74" imgW="57268" imgH="66690" progId="Equation.3">
                          <p:embed/>
                        </p:oleObj>
                      </mc:Choice>
                      <mc:Fallback>
                        <p:oleObj name="Equation" r:id="rId74" imgW="57268" imgH="66690" progId="Equation.3">
                          <p:embed/>
                          <p:pic>
                            <p:nvPicPr>
                              <p:cNvPr id="0" name="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75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3363912" y="4435475"/>
                                <a:ext cx="396875" cy="373062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rgbClr val="808080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graphicFrame>
                <p:nvGraphicFramePr>
                  <p:cNvPr id="87" name="Object 86"/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862365575"/>
                      </p:ext>
                    </p:extLst>
                  </p:nvPr>
                </p:nvGraphicFramePr>
                <p:xfrm>
                  <a:off x="3809111" y="4798663"/>
                  <a:ext cx="396875" cy="373062"/>
                </p:xfrm>
                <a:graphic>
                  <a:graphicData uri="http://schemas.openxmlformats.org/presentationml/2006/ole">
                    <mc:AlternateContent>
                      <mc:Choice xmlns:v="urn:schemas-microsoft-com:vml" Requires="v">
                        <p:oleObj spid="_x0000_s8431" name="Equation" r:id="rId76" imgW="57268" imgH="66690" progId="Equation.3">
                          <p:embed/>
                        </p:oleObj>
                      </mc:Choice>
                      <mc:Fallback>
                        <p:oleObj name="Equation" r:id="rId76" imgW="57268" imgH="66690" progId="Equation.3">
                          <p:embed/>
                          <p:pic>
                            <p:nvPicPr>
                              <p:cNvPr id="0" name="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77">
                                <a:extLst>
                                  <a:ext uri="{28A0092B-C50C-407E-A947-70E740481C1C}">
                                    <a14:useLocalDpi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3809111" y="4798663"/>
                                <a:ext cx="396875" cy="373062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>
                                    <a:effectLst>
                                      <a:outerShdw dist="35921" dir="2700000" algn="ctr" rotWithShape="0">
                                        <a:srgbClr val="808080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mc:Choice>
            <mc:Fallback xmlns="">
              <p:graphicFrame>
                <p:nvGraphicFramePr>
                  <p:cNvPr id="87" name="Object 86"/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862365575"/>
                      </p:ext>
                    </p:extLst>
                  </p:nvPr>
                </p:nvGraphicFramePr>
                <p:xfrm>
                  <a:off x="3809111" y="4798663"/>
                  <a:ext cx="396875" cy="373062"/>
                </p:xfrm>
                <a:graphic>
                  <a:graphicData uri="http://schemas.openxmlformats.org/presentationml/2006/ole">
                    <mc:AlternateContent>
                      <mc:Choice xmlns:v="urn:schemas-microsoft-com:vml" Requires="v">
                        <p:oleObj spid="_x0000_s7351" name="Equation" r:id="rId78" imgW="57268" imgH="66690" progId="Equation.3">
                          <p:embed/>
                        </p:oleObj>
                      </mc:Choice>
                      <mc:Fallback>
                        <p:oleObj name="Equation" r:id="rId78" imgW="57268" imgH="66690" progId="Equation.3">
                          <p:embed/>
                          <p:pic>
                            <p:nvPicPr>
                              <p:cNvPr id="0" name="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79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3809111" y="4798663"/>
                                <a:ext cx="396875" cy="373062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rgbClr val="808080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graphicFrame>
                <p:nvGraphicFramePr>
                  <p:cNvPr id="88" name="Object 87"/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3878416357"/>
                      </p:ext>
                    </p:extLst>
                  </p:nvPr>
                </p:nvGraphicFramePr>
                <p:xfrm>
                  <a:off x="3878554" y="4427537"/>
                  <a:ext cx="396875" cy="373063"/>
                </p:xfrm>
                <a:graphic>
                  <a:graphicData uri="http://schemas.openxmlformats.org/presentationml/2006/ole">
                    <mc:AlternateContent>
                      <mc:Choice xmlns:v="urn:schemas-microsoft-com:vml" Requires="v">
                        <p:oleObj spid="_x0000_s8432" name="Equation" r:id="rId80" imgW="57268" imgH="66690" progId="Equation.3">
                          <p:embed/>
                        </p:oleObj>
                      </mc:Choice>
                      <mc:Fallback>
                        <p:oleObj name="Equation" r:id="rId80" imgW="57268" imgH="66690" progId="Equation.3">
                          <p:embed/>
                          <p:pic>
                            <p:nvPicPr>
                              <p:cNvPr id="0" name="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81">
                                <a:extLst>
                                  <a:ext uri="{28A0092B-C50C-407E-A947-70E740481C1C}">
                                    <a14:useLocalDpi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3878554" y="4427537"/>
                                <a:ext cx="396875" cy="373063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>
                                    <a:effectLst>
                                      <a:outerShdw dist="35921" dir="2700000" algn="ctr" rotWithShape="0">
                                        <a:srgbClr val="808080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mc:Choice>
            <mc:Fallback xmlns="">
              <p:graphicFrame>
                <p:nvGraphicFramePr>
                  <p:cNvPr id="88" name="Object 87"/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3878416357"/>
                      </p:ext>
                    </p:extLst>
                  </p:nvPr>
                </p:nvGraphicFramePr>
                <p:xfrm>
                  <a:off x="3878554" y="4427537"/>
                  <a:ext cx="396875" cy="373063"/>
                </p:xfrm>
                <a:graphic>
                  <a:graphicData uri="http://schemas.openxmlformats.org/presentationml/2006/ole">
                    <mc:AlternateContent>
                      <mc:Choice xmlns:v="urn:schemas-microsoft-com:vml" Requires="v">
                        <p:oleObj spid="_x0000_s7352" name="Equation" r:id="rId82" imgW="57268" imgH="66690" progId="Equation.3">
                          <p:embed/>
                        </p:oleObj>
                      </mc:Choice>
                      <mc:Fallback>
                        <p:oleObj name="Equation" r:id="rId82" imgW="57268" imgH="66690" progId="Equation.3">
                          <p:embed/>
                          <p:pic>
                            <p:nvPicPr>
                              <p:cNvPr id="0" name="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83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3878554" y="4427537"/>
                                <a:ext cx="396875" cy="373063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rgbClr val="808080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graphicFrame>
                <p:nvGraphicFramePr>
                  <p:cNvPr id="89" name="Object 88"/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1465041898"/>
                      </p:ext>
                    </p:extLst>
                  </p:nvPr>
                </p:nvGraphicFramePr>
                <p:xfrm>
                  <a:off x="3650841" y="3898806"/>
                  <a:ext cx="396875" cy="373063"/>
                </p:xfrm>
                <a:graphic>
                  <a:graphicData uri="http://schemas.openxmlformats.org/presentationml/2006/ole">
                    <mc:AlternateContent>
                      <mc:Choice xmlns:v="urn:schemas-microsoft-com:vml" Requires="v">
                        <p:oleObj spid="_x0000_s8433" name="Equation" r:id="rId84" imgW="57268" imgH="66690" progId="Equation.3">
                          <p:embed/>
                        </p:oleObj>
                      </mc:Choice>
                      <mc:Fallback>
                        <p:oleObj name="Equation" r:id="rId84" imgW="57268" imgH="66690" progId="Equation.3">
                          <p:embed/>
                          <p:pic>
                            <p:nvPicPr>
                              <p:cNvPr id="0" name="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85">
                                <a:extLst>
                                  <a:ext uri="{28A0092B-C50C-407E-A947-70E740481C1C}">
                                    <a14:useLocalDpi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3650841" y="3898806"/>
                                <a:ext cx="396875" cy="373063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>
                                    <a:effectLst>
                                      <a:outerShdw dist="35921" dir="2700000" algn="ctr" rotWithShape="0">
                                        <a:srgbClr val="808080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mc:Choice>
            <mc:Fallback xmlns="">
              <p:graphicFrame>
                <p:nvGraphicFramePr>
                  <p:cNvPr id="89" name="Object 88"/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1465041898"/>
                      </p:ext>
                    </p:extLst>
                  </p:nvPr>
                </p:nvGraphicFramePr>
                <p:xfrm>
                  <a:off x="3650841" y="3898806"/>
                  <a:ext cx="396875" cy="373063"/>
                </p:xfrm>
                <a:graphic>
                  <a:graphicData uri="http://schemas.openxmlformats.org/presentationml/2006/ole">
                    <mc:AlternateContent>
                      <mc:Choice xmlns:v="urn:schemas-microsoft-com:vml" Requires="v">
                        <p:oleObj spid="_x0000_s7353" name="Equation" r:id="rId86" imgW="57268" imgH="66690" progId="Equation.3">
                          <p:embed/>
                        </p:oleObj>
                      </mc:Choice>
                      <mc:Fallback>
                        <p:oleObj name="Equation" r:id="rId86" imgW="57268" imgH="66690" progId="Equation.3">
                          <p:embed/>
                          <p:pic>
                            <p:nvPicPr>
                              <p:cNvPr id="0" name="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87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3650841" y="3898806"/>
                                <a:ext cx="396875" cy="373063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rgbClr val="808080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graphicFrame>
                <p:nvGraphicFramePr>
                  <p:cNvPr id="90" name="Object 89"/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878330717"/>
                      </p:ext>
                    </p:extLst>
                  </p:nvPr>
                </p:nvGraphicFramePr>
                <p:xfrm>
                  <a:off x="4027487" y="4237037"/>
                  <a:ext cx="396875" cy="373063"/>
                </p:xfrm>
                <a:graphic>
                  <a:graphicData uri="http://schemas.openxmlformats.org/presentationml/2006/ole">
                    <mc:AlternateContent>
                      <mc:Choice xmlns:v="urn:schemas-microsoft-com:vml" Requires="v">
                        <p:oleObj spid="_x0000_s8434" name="Equation" r:id="rId88" imgW="57268" imgH="66690" progId="Equation.3">
                          <p:embed/>
                        </p:oleObj>
                      </mc:Choice>
                      <mc:Fallback>
                        <p:oleObj name="Equation" r:id="rId88" imgW="57268" imgH="66690" progId="Equation.3">
                          <p:embed/>
                          <p:pic>
                            <p:nvPicPr>
                              <p:cNvPr id="0" name="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89">
                                <a:extLst>
                                  <a:ext uri="{28A0092B-C50C-407E-A947-70E740481C1C}">
                                    <a14:useLocalDpi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4027487" y="4237037"/>
                                <a:ext cx="396875" cy="373063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>
                                    <a:effectLst>
                                      <a:outerShdw dist="35921" dir="2700000" algn="ctr" rotWithShape="0">
                                        <a:srgbClr val="808080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mc:Choice>
            <mc:Fallback xmlns="">
              <p:graphicFrame>
                <p:nvGraphicFramePr>
                  <p:cNvPr id="90" name="Object 89"/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878330717"/>
                      </p:ext>
                    </p:extLst>
                  </p:nvPr>
                </p:nvGraphicFramePr>
                <p:xfrm>
                  <a:off x="4027487" y="4237037"/>
                  <a:ext cx="396875" cy="373063"/>
                </p:xfrm>
                <a:graphic>
                  <a:graphicData uri="http://schemas.openxmlformats.org/presentationml/2006/ole">
                    <mc:AlternateContent>
                      <mc:Choice xmlns:v="urn:schemas-microsoft-com:vml" Requires="v">
                        <p:oleObj spid="_x0000_s7354" name="Equation" r:id="rId90" imgW="57268" imgH="66690" progId="Equation.3">
                          <p:embed/>
                        </p:oleObj>
                      </mc:Choice>
                      <mc:Fallback>
                        <p:oleObj name="Equation" r:id="rId90" imgW="57268" imgH="66690" progId="Equation.3">
                          <p:embed/>
                          <p:pic>
                            <p:nvPicPr>
                              <p:cNvPr id="0" name="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91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4027487" y="4237037"/>
                                <a:ext cx="396875" cy="373063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rgbClr val="808080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graphicFrame>
                <p:nvGraphicFramePr>
                  <p:cNvPr id="91" name="Object 90"/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3028811720"/>
                      </p:ext>
                    </p:extLst>
                  </p:nvPr>
                </p:nvGraphicFramePr>
                <p:xfrm>
                  <a:off x="3090862" y="5181600"/>
                  <a:ext cx="396875" cy="373062"/>
                </p:xfrm>
                <a:graphic>
                  <a:graphicData uri="http://schemas.openxmlformats.org/presentationml/2006/ole">
                    <mc:AlternateContent>
                      <mc:Choice xmlns:v="urn:schemas-microsoft-com:vml" Requires="v">
                        <p:oleObj spid="_x0000_s8435" name="Equation" r:id="rId92" imgW="57268" imgH="66690" progId="Equation.3">
                          <p:embed/>
                        </p:oleObj>
                      </mc:Choice>
                      <mc:Fallback>
                        <p:oleObj name="Equation" r:id="rId92" imgW="57268" imgH="66690" progId="Equation.3">
                          <p:embed/>
                          <p:pic>
                            <p:nvPicPr>
                              <p:cNvPr id="0" name="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93">
                                <a:extLst>
                                  <a:ext uri="{28A0092B-C50C-407E-A947-70E740481C1C}">
                                    <a14:useLocalDpi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3090862" y="5181600"/>
                                <a:ext cx="396875" cy="373062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>
                                    <a:effectLst>
                                      <a:outerShdw dist="35921" dir="2700000" algn="ctr" rotWithShape="0">
                                        <a:srgbClr val="808080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mc:Choice>
            <mc:Fallback xmlns="">
              <p:graphicFrame>
                <p:nvGraphicFramePr>
                  <p:cNvPr id="91" name="Object 90"/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3028811720"/>
                      </p:ext>
                    </p:extLst>
                  </p:nvPr>
                </p:nvGraphicFramePr>
                <p:xfrm>
                  <a:off x="3090862" y="5181600"/>
                  <a:ext cx="396875" cy="373062"/>
                </p:xfrm>
                <a:graphic>
                  <a:graphicData uri="http://schemas.openxmlformats.org/presentationml/2006/ole">
                    <mc:AlternateContent>
                      <mc:Choice xmlns:v="urn:schemas-microsoft-com:vml" Requires="v">
                        <p:oleObj spid="_x0000_s7355" name="Equation" r:id="rId94" imgW="57268" imgH="66690" progId="Equation.3">
                          <p:embed/>
                        </p:oleObj>
                      </mc:Choice>
                      <mc:Fallback>
                        <p:oleObj name="Equation" r:id="rId94" imgW="57268" imgH="66690" progId="Equation.3">
                          <p:embed/>
                          <p:pic>
                            <p:nvPicPr>
                              <p:cNvPr id="0" name="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95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3090862" y="5181600"/>
                                <a:ext cx="396875" cy="373062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rgbClr val="808080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graphicFrame>
                <p:nvGraphicFramePr>
                  <p:cNvPr id="92" name="Object 91"/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2278692722"/>
                      </p:ext>
                    </p:extLst>
                  </p:nvPr>
                </p:nvGraphicFramePr>
                <p:xfrm>
                  <a:off x="2548164" y="4920370"/>
                  <a:ext cx="396875" cy="373062"/>
                </p:xfrm>
                <a:graphic>
                  <a:graphicData uri="http://schemas.openxmlformats.org/presentationml/2006/ole">
                    <mc:AlternateContent>
                      <mc:Choice xmlns:v="urn:schemas-microsoft-com:vml" Requires="v">
                        <p:oleObj spid="_x0000_s8436" name="Equation" r:id="rId96" imgW="57268" imgH="66690" progId="Equation.3">
                          <p:embed/>
                        </p:oleObj>
                      </mc:Choice>
                      <mc:Fallback>
                        <p:oleObj name="Equation" r:id="rId96" imgW="57268" imgH="66690" progId="Equation.3">
                          <p:embed/>
                          <p:pic>
                            <p:nvPicPr>
                              <p:cNvPr id="0" name="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97">
                                <a:extLst>
                                  <a:ext uri="{28A0092B-C50C-407E-A947-70E740481C1C}">
                                    <a14:useLocalDpi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2548164" y="4920370"/>
                                <a:ext cx="396875" cy="373062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>
                                    <a:effectLst>
                                      <a:outerShdw dist="35921" dir="2700000" algn="ctr" rotWithShape="0">
                                        <a:srgbClr val="808080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mc:Choice>
            <mc:Fallback xmlns="">
              <p:graphicFrame>
                <p:nvGraphicFramePr>
                  <p:cNvPr id="92" name="Object 91"/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2278692722"/>
                      </p:ext>
                    </p:extLst>
                  </p:nvPr>
                </p:nvGraphicFramePr>
                <p:xfrm>
                  <a:off x="2548164" y="4920370"/>
                  <a:ext cx="396875" cy="373062"/>
                </p:xfrm>
                <a:graphic>
                  <a:graphicData uri="http://schemas.openxmlformats.org/presentationml/2006/ole">
                    <mc:AlternateContent>
                      <mc:Choice xmlns:v="urn:schemas-microsoft-com:vml" Requires="v">
                        <p:oleObj spid="_x0000_s7356" name="Equation" r:id="rId98" imgW="57268" imgH="66690" progId="Equation.3">
                          <p:embed/>
                        </p:oleObj>
                      </mc:Choice>
                      <mc:Fallback>
                        <p:oleObj name="Equation" r:id="rId98" imgW="57268" imgH="66690" progId="Equation.3">
                          <p:embed/>
                          <p:pic>
                            <p:nvPicPr>
                              <p:cNvPr id="0" name="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99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2548164" y="4920370"/>
                                <a:ext cx="396875" cy="373062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rgbClr val="808080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graphicFrame>
                <p:nvGraphicFramePr>
                  <p:cNvPr id="93" name="Object 92"/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412471748"/>
                      </p:ext>
                    </p:extLst>
                  </p:nvPr>
                </p:nvGraphicFramePr>
                <p:xfrm>
                  <a:off x="3308350" y="5151437"/>
                  <a:ext cx="396875" cy="373063"/>
                </p:xfrm>
                <a:graphic>
                  <a:graphicData uri="http://schemas.openxmlformats.org/presentationml/2006/ole">
                    <mc:AlternateContent>
                      <mc:Choice xmlns:v="urn:schemas-microsoft-com:vml" Requires="v">
                        <p:oleObj spid="_x0000_s8437" name="Equation" r:id="rId100" imgW="57268" imgH="66690" progId="Equation.3">
                          <p:embed/>
                        </p:oleObj>
                      </mc:Choice>
                      <mc:Fallback>
                        <p:oleObj name="Equation" r:id="rId100" imgW="57268" imgH="66690" progId="Equation.3">
                          <p:embed/>
                          <p:pic>
                            <p:nvPicPr>
                              <p:cNvPr id="0" name="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101">
                                <a:extLst>
                                  <a:ext uri="{28A0092B-C50C-407E-A947-70E740481C1C}">
                                    <a14:useLocalDpi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3308350" y="5151437"/>
                                <a:ext cx="396875" cy="373063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>
                                    <a:effectLst>
                                      <a:outerShdw dist="35921" dir="2700000" algn="ctr" rotWithShape="0">
                                        <a:srgbClr val="808080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mc:Choice>
            <mc:Fallback xmlns="">
              <p:graphicFrame>
                <p:nvGraphicFramePr>
                  <p:cNvPr id="93" name="Object 92"/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412471748"/>
                      </p:ext>
                    </p:extLst>
                  </p:nvPr>
                </p:nvGraphicFramePr>
                <p:xfrm>
                  <a:off x="3308350" y="5151437"/>
                  <a:ext cx="396875" cy="373063"/>
                </p:xfrm>
                <a:graphic>
                  <a:graphicData uri="http://schemas.openxmlformats.org/presentationml/2006/ole">
                    <mc:AlternateContent>
                      <mc:Choice xmlns:v="urn:schemas-microsoft-com:vml" Requires="v">
                        <p:oleObj spid="_x0000_s7357" name="Equation" r:id="rId102" imgW="57268" imgH="66690" progId="Equation.3">
                          <p:embed/>
                        </p:oleObj>
                      </mc:Choice>
                      <mc:Fallback>
                        <p:oleObj name="Equation" r:id="rId102" imgW="57268" imgH="66690" progId="Equation.3">
                          <p:embed/>
                          <p:pic>
                            <p:nvPicPr>
                              <p:cNvPr id="0" name="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103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3308350" y="5151437"/>
                                <a:ext cx="396875" cy="373063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rgbClr val="808080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graphicFrame>
                <p:nvGraphicFramePr>
                  <p:cNvPr id="94" name="Object 93"/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788629237"/>
                      </p:ext>
                    </p:extLst>
                  </p:nvPr>
                </p:nvGraphicFramePr>
                <p:xfrm>
                  <a:off x="3592512" y="4144962"/>
                  <a:ext cx="396875" cy="374650"/>
                </p:xfrm>
                <a:graphic>
                  <a:graphicData uri="http://schemas.openxmlformats.org/presentationml/2006/ole">
                    <mc:AlternateContent>
                      <mc:Choice xmlns:v="urn:schemas-microsoft-com:vml" Requires="v">
                        <p:oleObj spid="_x0000_s8438" name="Equation" r:id="rId104" imgW="57268" imgH="66690" progId="Equation.3">
                          <p:embed/>
                        </p:oleObj>
                      </mc:Choice>
                      <mc:Fallback>
                        <p:oleObj name="Equation" r:id="rId104" imgW="57268" imgH="66690" progId="Equation.3">
                          <p:embed/>
                          <p:pic>
                            <p:nvPicPr>
                              <p:cNvPr id="0" name="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105">
                                <a:extLst>
                                  <a:ext uri="{28A0092B-C50C-407E-A947-70E740481C1C}">
                                    <a14:useLocalDpi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3592512" y="4144962"/>
                                <a:ext cx="396875" cy="374650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>
                                    <a:effectLst>
                                      <a:outerShdw dist="35921" dir="2700000" algn="ctr" rotWithShape="0">
                                        <a:srgbClr val="808080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mc:Choice>
            <mc:Fallback xmlns="">
              <p:graphicFrame>
                <p:nvGraphicFramePr>
                  <p:cNvPr id="94" name="Object 93"/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788629237"/>
                      </p:ext>
                    </p:extLst>
                  </p:nvPr>
                </p:nvGraphicFramePr>
                <p:xfrm>
                  <a:off x="3592512" y="4144962"/>
                  <a:ext cx="396875" cy="374650"/>
                </p:xfrm>
                <a:graphic>
                  <a:graphicData uri="http://schemas.openxmlformats.org/presentationml/2006/ole">
                    <mc:AlternateContent>
                      <mc:Choice xmlns:v="urn:schemas-microsoft-com:vml" Requires="v">
                        <p:oleObj spid="_x0000_s7358" name="Equation" r:id="rId106" imgW="57268" imgH="66690" progId="Equation.3">
                          <p:embed/>
                        </p:oleObj>
                      </mc:Choice>
                      <mc:Fallback>
                        <p:oleObj name="Equation" r:id="rId106" imgW="57268" imgH="66690" progId="Equation.3">
                          <p:embed/>
                          <p:pic>
                            <p:nvPicPr>
                              <p:cNvPr id="0" name="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107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3592512" y="4144962"/>
                                <a:ext cx="396875" cy="374650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rgbClr val="808080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graphicFrame>
                <p:nvGraphicFramePr>
                  <p:cNvPr id="95" name="Object 94"/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266474423"/>
                      </p:ext>
                    </p:extLst>
                  </p:nvPr>
                </p:nvGraphicFramePr>
                <p:xfrm>
                  <a:off x="3102802" y="3948983"/>
                  <a:ext cx="396875" cy="373063"/>
                </p:xfrm>
                <a:graphic>
                  <a:graphicData uri="http://schemas.openxmlformats.org/presentationml/2006/ole">
                    <mc:AlternateContent>
                      <mc:Choice xmlns:v="urn:schemas-microsoft-com:vml" Requires="v">
                        <p:oleObj spid="_x0000_s8439" name="Equation" r:id="rId108" imgW="57268" imgH="66690" progId="Equation.3">
                          <p:embed/>
                        </p:oleObj>
                      </mc:Choice>
                      <mc:Fallback>
                        <p:oleObj name="Equation" r:id="rId108" imgW="57268" imgH="66690" progId="Equation.3">
                          <p:embed/>
                          <p:pic>
                            <p:nvPicPr>
                              <p:cNvPr id="0" name="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109">
                                <a:extLst>
                                  <a:ext uri="{28A0092B-C50C-407E-A947-70E740481C1C}">
                                    <a14:useLocalDpi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3102802" y="3948983"/>
                                <a:ext cx="396875" cy="373063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>
                                    <a:effectLst>
                                      <a:outerShdw dist="35921" dir="2700000" algn="ctr" rotWithShape="0">
                                        <a:srgbClr val="808080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mc:Choice>
            <mc:Fallback xmlns="">
              <p:graphicFrame>
                <p:nvGraphicFramePr>
                  <p:cNvPr id="95" name="Object 94"/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266474423"/>
                      </p:ext>
                    </p:extLst>
                  </p:nvPr>
                </p:nvGraphicFramePr>
                <p:xfrm>
                  <a:off x="3102802" y="3948983"/>
                  <a:ext cx="396875" cy="373063"/>
                </p:xfrm>
                <a:graphic>
                  <a:graphicData uri="http://schemas.openxmlformats.org/presentationml/2006/ole">
                    <mc:AlternateContent>
                      <mc:Choice xmlns:v="urn:schemas-microsoft-com:vml" Requires="v">
                        <p:oleObj spid="_x0000_s7359" name="Equation" r:id="rId110" imgW="57268" imgH="66690" progId="Equation.3">
                          <p:embed/>
                        </p:oleObj>
                      </mc:Choice>
                      <mc:Fallback>
                        <p:oleObj name="Equation" r:id="rId110" imgW="57268" imgH="66690" progId="Equation.3">
                          <p:embed/>
                          <p:pic>
                            <p:nvPicPr>
                              <p:cNvPr id="0" name="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111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3102802" y="3948983"/>
                                <a:ext cx="396875" cy="373063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rgbClr val="808080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graphicFrame>
                <p:nvGraphicFramePr>
                  <p:cNvPr id="96" name="Object 95"/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3667049339"/>
                      </p:ext>
                    </p:extLst>
                  </p:nvPr>
                </p:nvGraphicFramePr>
                <p:xfrm>
                  <a:off x="4148699" y="4565558"/>
                  <a:ext cx="396875" cy="373062"/>
                </p:xfrm>
                <a:graphic>
                  <a:graphicData uri="http://schemas.openxmlformats.org/presentationml/2006/ole">
                    <mc:AlternateContent>
                      <mc:Choice xmlns:v="urn:schemas-microsoft-com:vml" Requires="v">
                        <p:oleObj spid="_x0000_s8440" name="Equation" r:id="rId112" imgW="57268" imgH="66690" progId="Equation.3">
                          <p:embed/>
                        </p:oleObj>
                      </mc:Choice>
                      <mc:Fallback>
                        <p:oleObj name="Equation" r:id="rId112" imgW="57268" imgH="66690" progId="Equation.3">
                          <p:embed/>
                          <p:pic>
                            <p:nvPicPr>
                              <p:cNvPr id="0" name="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113">
                                <a:extLst>
                                  <a:ext uri="{28A0092B-C50C-407E-A947-70E740481C1C}">
                                    <a14:useLocalDpi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4148699" y="4565558"/>
                                <a:ext cx="396875" cy="373062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>
                                    <a:effectLst>
                                      <a:outerShdw dist="35921" dir="2700000" algn="ctr" rotWithShape="0">
                                        <a:srgbClr val="808080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mc:Choice>
            <mc:Fallback xmlns="">
              <p:graphicFrame>
                <p:nvGraphicFramePr>
                  <p:cNvPr id="96" name="Object 95"/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3667049339"/>
                      </p:ext>
                    </p:extLst>
                  </p:nvPr>
                </p:nvGraphicFramePr>
                <p:xfrm>
                  <a:off x="4148699" y="4565558"/>
                  <a:ext cx="396875" cy="373062"/>
                </p:xfrm>
                <a:graphic>
                  <a:graphicData uri="http://schemas.openxmlformats.org/presentationml/2006/ole">
                    <mc:AlternateContent>
                      <mc:Choice xmlns:v="urn:schemas-microsoft-com:vml" Requires="v">
                        <p:oleObj spid="_x0000_s7360" name="Equation" r:id="rId114" imgW="57268" imgH="66690" progId="Equation.3">
                          <p:embed/>
                        </p:oleObj>
                      </mc:Choice>
                      <mc:Fallback>
                        <p:oleObj name="Equation" r:id="rId114" imgW="57268" imgH="66690" progId="Equation.3">
                          <p:embed/>
                          <p:pic>
                            <p:nvPicPr>
                              <p:cNvPr id="0" name="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115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4148699" y="4565558"/>
                                <a:ext cx="396875" cy="373062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rgbClr val="808080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Rectangle 46"/>
                <p:cNvSpPr/>
                <p:nvPr/>
              </p:nvSpPr>
              <p:spPr>
                <a:xfrm>
                  <a:off x="11078615" y="3174628"/>
                  <a:ext cx="569900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400" i="1"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a:rPr lang="en-US" sz="2400" i="1">
                                <a:latin typeface="Cambria Math"/>
                              </a:rPr>
                              <m:t>𝑥</m:t>
                            </m:r>
                          </m:e>
                          <m:sub/>
                          <m:sup>
                            <m:r>
                              <a:rPr lang="en-US" sz="2400" i="1">
                                <a:latin typeface="Cambria Math"/>
                              </a:rPr>
                              <m:t>1</m:t>
                            </m:r>
                          </m:sup>
                        </m:sSubSup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47" name="Rectangle 4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78615" y="3174628"/>
                  <a:ext cx="569900" cy="461665"/>
                </a:xfrm>
                <a:prstGeom prst="rect">
                  <a:avLst/>
                </a:prstGeom>
                <a:blipFill rotWithShape="1">
                  <a:blip r:embed="rId1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3" name="Rectangle 102"/>
                <p:cNvSpPr/>
                <p:nvPr/>
              </p:nvSpPr>
              <p:spPr>
                <a:xfrm>
                  <a:off x="10599899" y="1609297"/>
                  <a:ext cx="576120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400" i="1"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a:rPr lang="en-US" sz="2400" i="1">
                                <a:latin typeface="Cambria Math"/>
                              </a:rPr>
                              <m:t>𝑦</m:t>
                            </m:r>
                          </m:e>
                          <m:sub/>
                          <m:sup>
                            <m:r>
                              <a:rPr lang="en-US" sz="2400" i="1">
                                <a:latin typeface="Cambria Math"/>
                              </a:rPr>
                              <m:t>1</m:t>
                            </m:r>
                          </m:sup>
                        </m:sSubSup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03" name="Rectangle 10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99899" y="1609297"/>
                  <a:ext cx="576120" cy="461665"/>
                </a:xfrm>
                <a:prstGeom prst="rect">
                  <a:avLst/>
                </a:prstGeom>
                <a:blipFill rotWithShape="1">
                  <a:blip r:embed="rId117"/>
                  <a:stretch>
                    <a:fillRect b="-92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4" name="Rectangle 103"/>
                <p:cNvSpPr/>
                <p:nvPr/>
              </p:nvSpPr>
              <p:spPr>
                <a:xfrm>
                  <a:off x="7963390" y="340706"/>
                  <a:ext cx="655500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400" i="1"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a:rPr lang="en-US" sz="2400" i="1">
                                <a:latin typeface="Cambria Math"/>
                              </a:rPr>
                              <m:t>𝑦</m:t>
                            </m:r>
                          </m:e>
                          <m:sub/>
                          <m:sup>
                            <m:r>
                              <a:rPr lang="en-US" sz="2400" i="1">
                                <a:latin typeface="Cambria Math"/>
                              </a:rPr>
                              <m:t>𝑀</m:t>
                            </m:r>
                          </m:sup>
                        </m:sSubSup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04" name="Rectangle 10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63390" y="340706"/>
                  <a:ext cx="655500" cy="461665"/>
                </a:xfrm>
                <a:prstGeom prst="rect">
                  <a:avLst/>
                </a:prstGeom>
                <a:blipFill rotWithShape="1">
                  <a:blip r:embed="rId118"/>
                  <a:stretch>
                    <a:fillRect b="-10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6" name="TextBox 105"/>
                <p:cNvSpPr txBox="1"/>
                <p:nvPr/>
              </p:nvSpPr>
              <p:spPr>
                <a:xfrm>
                  <a:off x="10047119" y="491032"/>
                  <a:ext cx="828047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dirty="0" smtClean="0"/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400" i="1" dirty="0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2400" b="0" i="1" dirty="0" smtClean="0">
                              <a:latin typeface="Cambria Math"/>
                              <a:ea typeface="Cambria Math"/>
                            </a:rPr>
                            <m:t>ℝ</m:t>
                          </m:r>
                        </m:e>
                        <m:sup>
                          <m:r>
                            <a:rPr lang="en-US" sz="2400" b="0" i="1" dirty="0" smtClean="0">
                              <a:latin typeface="Cambria Math"/>
                              <a:ea typeface="Cambria Math"/>
                            </a:rPr>
                            <m:t>2</m:t>
                          </m:r>
                          <m:r>
                            <a:rPr lang="en-US" sz="2400" b="0" i="1" dirty="0" smtClean="0">
                              <a:latin typeface="Cambria Math"/>
                              <a:ea typeface="Cambria Math"/>
                            </a:rPr>
                            <m:t>𝑀</m:t>
                          </m:r>
                        </m:sup>
                      </m:sSup>
                    </m:oMath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06" name="TextBox 10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47119" y="491032"/>
                  <a:ext cx="828047" cy="461665"/>
                </a:xfrm>
                <a:prstGeom prst="rect">
                  <a:avLst/>
                </a:prstGeom>
                <a:blipFill rotWithShape="1">
                  <a:blip r:embed="rId1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57" name="Oval 156"/>
          <p:cNvSpPr/>
          <p:nvPr/>
        </p:nvSpPr>
        <p:spPr>
          <a:xfrm>
            <a:off x="9395812" y="3276490"/>
            <a:ext cx="137160" cy="13716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254000" h="2540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8" name="Straight Connector 157"/>
          <p:cNvCxnSpPr/>
          <p:nvPr/>
        </p:nvCxnSpPr>
        <p:spPr>
          <a:xfrm>
            <a:off x="6968339" y="1045341"/>
            <a:ext cx="0" cy="5576176"/>
          </a:xfrm>
          <a:prstGeom prst="line">
            <a:avLst/>
          </a:prstGeom>
          <a:ln w="25400">
            <a:prstDash val="sysDash"/>
            <a:tailEnd type="none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0" name="TextBox 159"/>
          <p:cNvSpPr txBox="1"/>
          <p:nvPr/>
        </p:nvSpPr>
        <p:spPr>
          <a:xfrm>
            <a:off x="6990558" y="6152932"/>
            <a:ext cx="18726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3333CC"/>
                </a:solidFill>
                <a:latin typeface="Palatino Linotype" panose="02040502050505030304" pitchFamily="18" charset="0"/>
              </a:rPr>
              <a:t>Shape Space</a:t>
            </a:r>
          </a:p>
        </p:txBody>
      </p:sp>
      <p:pic>
        <p:nvPicPr>
          <p:cNvPr id="7279" name="Picture 111"/>
          <p:cNvPicPr>
            <a:picLocks noChangeAspect="1" noChangeArrowheads="1"/>
          </p:cNvPicPr>
          <p:nvPr/>
        </p:nvPicPr>
        <p:blipFill>
          <a:blip r:embed="rId1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6676" y="4328664"/>
            <a:ext cx="1615812" cy="2003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reeform 3"/>
          <p:cNvSpPr/>
          <p:nvPr/>
        </p:nvSpPr>
        <p:spPr>
          <a:xfrm>
            <a:off x="9521362" y="3102768"/>
            <a:ext cx="476223" cy="1572008"/>
          </a:xfrm>
          <a:custGeom>
            <a:avLst/>
            <a:gdLst>
              <a:gd name="connsiteX0" fmla="*/ 16785 w 332095"/>
              <a:gd name="connsiteY0" fmla="*/ 233318 h 1336904"/>
              <a:gd name="connsiteX1" fmla="*/ 221737 w 332095"/>
              <a:gd name="connsiteY1" fmla="*/ 28366 h 1336904"/>
              <a:gd name="connsiteX2" fmla="*/ 1019 w 332095"/>
              <a:gd name="connsiteY2" fmla="*/ 785111 h 1336904"/>
              <a:gd name="connsiteX3" fmla="*/ 332095 w 332095"/>
              <a:gd name="connsiteY3" fmla="*/ 1336904 h 1336904"/>
              <a:gd name="connsiteX0" fmla="*/ 5785 w 332089"/>
              <a:gd name="connsiteY0" fmla="*/ 127738 h 1384005"/>
              <a:gd name="connsiteX1" fmla="*/ 221731 w 332089"/>
              <a:gd name="connsiteY1" fmla="*/ 75467 h 1384005"/>
              <a:gd name="connsiteX2" fmla="*/ 1013 w 332089"/>
              <a:gd name="connsiteY2" fmla="*/ 832212 h 1384005"/>
              <a:gd name="connsiteX3" fmla="*/ 332089 w 332089"/>
              <a:gd name="connsiteY3" fmla="*/ 1384005 h 1384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2089" h="1384005">
                <a:moveTo>
                  <a:pt x="5785" y="127738"/>
                </a:moveTo>
                <a:cubicBezTo>
                  <a:pt x="109575" y="-20721"/>
                  <a:pt x="222526" y="-41945"/>
                  <a:pt x="221731" y="75467"/>
                </a:cubicBezTo>
                <a:cubicBezTo>
                  <a:pt x="220936" y="192879"/>
                  <a:pt x="-17380" y="614122"/>
                  <a:pt x="1013" y="832212"/>
                </a:cubicBezTo>
                <a:cubicBezTo>
                  <a:pt x="19406" y="1050302"/>
                  <a:pt x="175747" y="1217153"/>
                  <a:pt x="332089" y="1384005"/>
                </a:cubicBezTo>
              </a:path>
            </a:pathLst>
          </a:custGeom>
          <a:noFill/>
          <a:ln w="31750">
            <a:solidFill>
              <a:schemeClr val="tx1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194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Statistical Shape Analysis</a:t>
            </a:r>
            <a:br>
              <a:rPr lang="en-US" dirty="0"/>
            </a:br>
            <a:r>
              <a:rPr lang="en-US" sz="2800" dirty="0">
                <a:solidFill>
                  <a:srgbClr val="3333CC"/>
                </a:solidFill>
              </a:rPr>
              <a:t>It’s all about representation</a:t>
            </a:r>
            <a:r>
              <a:rPr lang="en-US" sz="2800" dirty="0" smtClean="0">
                <a:solidFill>
                  <a:srgbClr val="3333CC"/>
                </a:solidFill>
              </a:rPr>
              <a:t>…</a:t>
            </a:r>
            <a:endParaRPr lang="en-US" sz="2800" dirty="0">
              <a:solidFill>
                <a:srgbClr val="3333CC"/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36" y="1718660"/>
            <a:ext cx="3590925" cy="45656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4300925" y="2774950"/>
            <a:ext cx="228600" cy="228600"/>
          </a:xfrm>
          <a:prstGeom prst="ellipse">
            <a:avLst/>
          </a:prstGeom>
          <a:solidFill>
            <a:srgbClr val="FF66CC"/>
          </a:solidFill>
          <a:ln>
            <a:solidFill>
              <a:srgbClr val="FF66CC"/>
            </a:solidFill>
          </a:ln>
          <a:scene3d>
            <a:camera prst="orthographicFront"/>
            <a:lightRig rig="threePt" dir="t"/>
          </a:scene3d>
          <a:sp3d>
            <a:bevelT w="254000" h="2540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917298" y="3171716"/>
            <a:ext cx="228600" cy="228600"/>
          </a:xfrm>
          <a:prstGeom prst="ellipse">
            <a:avLst/>
          </a:prstGeom>
          <a:solidFill>
            <a:srgbClr val="FF66CC"/>
          </a:solidFill>
          <a:ln>
            <a:solidFill>
              <a:srgbClr val="FF66CC"/>
            </a:solidFill>
          </a:ln>
          <a:scene3d>
            <a:camera prst="orthographicFront"/>
            <a:lightRig rig="threePt" dir="t"/>
          </a:scene3d>
          <a:sp3d>
            <a:bevelT w="254000" h="2540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502122" y="3639436"/>
            <a:ext cx="228600" cy="228600"/>
          </a:xfrm>
          <a:prstGeom prst="ellipse">
            <a:avLst/>
          </a:prstGeom>
          <a:solidFill>
            <a:srgbClr val="FF66CC"/>
          </a:solidFill>
          <a:ln>
            <a:solidFill>
              <a:srgbClr val="FF66CC"/>
            </a:solidFill>
          </a:ln>
          <a:scene3d>
            <a:camera prst="orthographicFront"/>
            <a:lightRig rig="threePt" dir="t"/>
          </a:scene3d>
          <a:sp3d>
            <a:bevelT w="254000" h="2540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686054" y="2987770"/>
            <a:ext cx="228600" cy="228600"/>
          </a:xfrm>
          <a:prstGeom prst="ellipse">
            <a:avLst/>
          </a:prstGeom>
          <a:solidFill>
            <a:srgbClr val="FF66CC"/>
          </a:solidFill>
          <a:ln>
            <a:solidFill>
              <a:srgbClr val="FF66CC"/>
            </a:solidFill>
          </a:ln>
          <a:scene3d>
            <a:camera prst="orthographicFront"/>
            <a:lightRig rig="threePt" dir="t"/>
          </a:scene3d>
          <a:sp3d>
            <a:bevelT w="254000" h="2540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3914654" y="2178461"/>
            <a:ext cx="228600" cy="228600"/>
          </a:xfrm>
          <a:prstGeom prst="ellipse">
            <a:avLst/>
          </a:prstGeom>
          <a:solidFill>
            <a:srgbClr val="FF66CC"/>
          </a:solidFill>
          <a:ln>
            <a:solidFill>
              <a:srgbClr val="FF66CC"/>
            </a:solidFill>
          </a:ln>
          <a:scene3d>
            <a:camera prst="orthographicFront"/>
            <a:lightRig rig="threePt" dir="t"/>
          </a:scene3d>
          <a:sp3d>
            <a:bevelT w="254000" h="2540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3359788" y="2677921"/>
            <a:ext cx="228600" cy="228600"/>
          </a:xfrm>
          <a:prstGeom prst="ellipse">
            <a:avLst/>
          </a:prstGeom>
          <a:solidFill>
            <a:srgbClr val="FF66CC"/>
          </a:solidFill>
          <a:ln>
            <a:solidFill>
              <a:srgbClr val="FF66CC"/>
            </a:solidFill>
          </a:ln>
          <a:scene3d>
            <a:camera prst="orthographicFront"/>
            <a:lightRig rig="threePt" dir="t"/>
          </a:scene3d>
          <a:sp3d>
            <a:bevelT w="254000" h="2540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3007691" y="3275916"/>
            <a:ext cx="228600" cy="228600"/>
          </a:xfrm>
          <a:prstGeom prst="ellipse">
            <a:avLst/>
          </a:prstGeom>
          <a:solidFill>
            <a:srgbClr val="FF66CC"/>
          </a:solidFill>
          <a:ln>
            <a:solidFill>
              <a:srgbClr val="FF66CC"/>
            </a:solidFill>
          </a:ln>
          <a:scene3d>
            <a:camera prst="orthographicFront"/>
            <a:lightRig rig="threePt" dir="t"/>
          </a:scene3d>
          <a:sp3d>
            <a:bevelT w="254000" h="2540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3131188" y="2449321"/>
            <a:ext cx="228600" cy="228600"/>
          </a:xfrm>
          <a:prstGeom prst="ellipse">
            <a:avLst/>
          </a:prstGeom>
          <a:solidFill>
            <a:srgbClr val="FF66CC"/>
          </a:solidFill>
          <a:ln>
            <a:solidFill>
              <a:srgbClr val="FF66CC"/>
            </a:solidFill>
          </a:ln>
          <a:scene3d>
            <a:camera prst="orthographicFront"/>
            <a:lightRig rig="threePt" dir="t"/>
          </a:scene3d>
          <a:sp3d>
            <a:bevelT w="254000" h="2540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3169288" y="1718660"/>
            <a:ext cx="228600" cy="228600"/>
          </a:xfrm>
          <a:prstGeom prst="ellipse">
            <a:avLst/>
          </a:prstGeom>
          <a:solidFill>
            <a:srgbClr val="FF66CC"/>
          </a:solidFill>
          <a:ln>
            <a:solidFill>
              <a:srgbClr val="FF66CC"/>
            </a:solidFill>
          </a:ln>
          <a:scene3d>
            <a:camera prst="orthographicFront"/>
            <a:lightRig rig="threePt" dir="t"/>
          </a:scene3d>
          <a:sp3d>
            <a:bevelT w="254000" h="2540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2779091" y="2335021"/>
            <a:ext cx="228600" cy="228600"/>
          </a:xfrm>
          <a:prstGeom prst="ellipse">
            <a:avLst/>
          </a:prstGeom>
          <a:solidFill>
            <a:srgbClr val="FF66CC"/>
          </a:solidFill>
          <a:ln>
            <a:solidFill>
              <a:srgbClr val="FF66CC"/>
            </a:solidFill>
          </a:ln>
          <a:scene3d>
            <a:camera prst="orthographicFront"/>
            <a:lightRig rig="threePt" dir="t"/>
          </a:scene3d>
          <a:sp3d>
            <a:bevelT w="254000" h="2540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2429684" y="3210212"/>
            <a:ext cx="228600" cy="228600"/>
          </a:xfrm>
          <a:prstGeom prst="ellipse">
            <a:avLst/>
          </a:prstGeom>
          <a:solidFill>
            <a:srgbClr val="FF66CC"/>
          </a:solidFill>
          <a:ln>
            <a:solidFill>
              <a:srgbClr val="FF66CC"/>
            </a:solidFill>
          </a:ln>
          <a:scene3d>
            <a:camera prst="orthographicFront"/>
            <a:lightRig rig="threePt" dir="t"/>
          </a:scene3d>
          <a:sp3d>
            <a:bevelT w="254000" h="2540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2284339" y="2554848"/>
            <a:ext cx="228600" cy="228600"/>
          </a:xfrm>
          <a:prstGeom prst="ellipse">
            <a:avLst/>
          </a:prstGeom>
          <a:solidFill>
            <a:srgbClr val="FF66CC"/>
          </a:solidFill>
          <a:ln>
            <a:solidFill>
              <a:srgbClr val="FF66CC"/>
            </a:solidFill>
          </a:ln>
          <a:scene3d>
            <a:camera prst="orthographicFront"/>
            <a:lightRig rig="threePt" dir="t"/>
          </a:scene3d>
          <a:sp3d>
            <a:bevelT w="254000" h="2540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2055739" y="1818919"/>
            <a:ext cx="228600" cy="228600"/>
          </a:xfrm>
          <a:prstGeom prst="ellipse">
            <a:avLst/>
          </a:prstGeom>
          <a:solidFill>
            <a:srgbClr val="FF66CC"/>
          </a:solidFill>
          <a:ln>
            <a:solidFill>
              <a:srgbClr val="FF66CC"/>
            </a:solidFill>
          </a:ln>
          <a:scene3d>
            <a:camera prst="orthographicFront"/>
            <a:lightRig rig="threePt" dir="t"/>
          </a:scene3d>
          <a:sp3d>
            <a:bevelT w="254000" h="2540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1800521" y="2682915"/>
            <a:ext cx="228600" cy="228600"/>
          </a:xfrm>
          <a:prstGeom prst="ellipse">
            <a:avLst/>
          </a:prstGeom>
          <a:solidFill>
            <a:srgbClr val="FF66CC"/>
          </a:solidFill>
          <a:ln>
            <a:solidFill>
              <a:srgbClr val="FF66CC"/>
            </a:solidFill>
          </a:ln>
          <a:scene3d>
            <a:camera prst="orthographicFront"/>
            <a:lightRig rig="threePt" dir="t"/>
          </a:scene3d>
          <a:sp3d>
            <a:bevelT w="254000" h="2540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1686221" y="4001485"/>
            <a:ext cx="228600" cy="228600"/>
          </a:xfrm>
          <a:prstGeom prst="ellipse">
            <a:avLst/>
          </a:prstGeom>
          <a:solidFill>
            <a:srgbClr val="FF66CC"/>
          </a:solidFill>
          <a:ln>
            <a:solidFill>
              <a:srgbClr val="FF66CC"/>
            </a:solidFill>
          </a:ln>
          <a:scene3d>
            <a:camera prst="orthographicFront"/>
            <a:lightRig rig="threePt" dir="t"/>
          </a:scene3d>
          <a:sp3d>
            <a:bevelT w="254000" h="2540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1334124" y="3410836"/>
            <a:ext cx="228600" cy="228600"/>
          </a:xfrm>
          <a:prstGeom prst="ellipse">
            <a:avLst/>
          </a:prstGeom>
          <a:solidFill>
            <a:srgbClr val="FF66CC"/>
          </a:solidFill>
          <a:ln>
            <a:solidFill>
              <a:srgbClr val="FF66CC"/>
            </a:solidFill>
          </a:ln>
          <a:scene3d>
            <a:camera prst="orthographicFront"/>
            <a:lightRig rig="threePt" dir="t"/>
          </a:scene3d>
          <a:sp3d>
            <a:bevelT w="254000" h="2540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875536" y="3102070"/>
            <a:ext cx="228600" cy="228600"/>
          </a:xfrm>
          <a:prstGeom prst="ellipse">
            <a:avLst/>
          </a:prstGeom>
          <a:solidFill>
            <a:srgbClr val="FF66CC"/>
          </a:solidFill>
          <a:ln>
            <a:solidFill>
              <a:srgbClr val="FF66CC"/>
            </a:solidFill>
          </a:ln>
          <a:scene3d>
            <a:camera prst="orthographicFront"/>
            <a:lightRig rig="threePt" dir="t"/>
          </a:scene3d>
          <a:sp3d>
            <a:bevelT w="254000" h="2540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920760" y="3773515"/>
            <a:ext cx="228600" cy="228600"/>
          </a:xfrm>
          <a:prstGeom prst="ellipse">
            <a:avLst/>
          </a:prstGeom>
          <a:solidFill>
            <a:srgbClr val="FF66CC"/>
          </a:solidFill>
          <a:ln>
            <a:solidFill>
              <a:srgbClr val="FF66CC"/>
            </a:solidFill>
          </a:ln>
          <a:scene3d>
            <a:camera prst="orthographicFront"/>
            <a:lightRig rig="threePt" dir="t"/>
          </a:scene3d>
          <a:sp3d>
            <a:bevelT w="254000" h="2540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1017777" y="4446177"/>
            <a:ext cx="228600" cy="228600"/>
          </a:xfrm>
          <a:prstGeom prst="ellipse">
            <a:avLst/>
          </a:prstGeom>
          <a:solidFill>
            <a:srgbClr val="FF66CC"/>
          </a:solidFill>
          <a:ln>
            <a:solidFill>
              <a:srgbClr val="FF66CC"/>
            </a:solidFill>
          </a:ln>
          <a:scene3d>
            <a:camera prst="orthographicFront"/>
            <a:lightRig rig="threePt" dir="t"/>
          </a:scene3d>
          <a:sp3d>
            <a:bevelT w="254000" h="2540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4079800" y="3438812"/>
            <a:ext cx="228600" cy="228600"/>
          </a:xfrm>
          <a:prstGeom prst="ellipse">
            <a:avLst/>
          </a:prstGeom>
          <a:solidFill>
            <a:srgbClr val="FF66CC"/>
          </a:solidFill>
          <a:ln>
            <a:solidFill>
              <a:srgbClr val="FF66CC"/>
            </a:solidFill>
          </a:ln>
          <a:scene3d>
            <a:camera prst="orthographicFront"/>
            <a:lightRig rig="threePt" dir="t"/>
          </a:scene3d>
          <a:sp3d>
            <a:bevelT w="254000" h="2540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3688698" y="4115785"/>
            <a:ext cx="228600" cy="228600"/>
          </a:xfrm>
          <a:prstGeom prst="ellipse">
            <a:avLst/>
          </a:prstGeom>
          <a:solidFill>
            <a:srgbClr val="FF66CC"/>
          </a:solidFill>
          <a:ln>
            <a:solidFill>
              <a:srgbClr val="FF66CC"/>
            </a:solidFill>
          </a:ln>
          <a:scene3d>
            <a:camera prst="orthographicFront"/>
            <a:lightRig rig="threePt" dir="t"/>
          </a:scene3d>
          <a:sp3d>
            <a:bevelT w="254000" h="2540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3359788" y="5024930"/>
            <a:ext cx="228600" cy="228600"/>
          </a:xfrm>
          <a:prstGeom prst="ellipse">
            <a:avLst/>
          </a:prstGeom>
          <a:solidFill>
            <a:srgbClr val="FF66CC"/>
          </a:solidFill>
          <a:ln>
            <a:solidFill>
              <a:srgbClr val="FF66CC"/>
            </a:solidFill>
          </a:ln>
          <a:scene3d>
            <a:camera prst="orthographicFront"/>
            <a:lightRig rig="threePt" dir="t"/>
          </a:scene3d>
          <a:sp3d>
            <a:bevelT w="254000" h="2540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2902588" y="6055710"/>
            <a:ext cx="228600" cy="228600"/>
          </a:xfrm>
          <a:prstGeom prst="ellipse">
            <a:avLst/>
          </a:prstGeom>
          <a:solidFill>
            <a:srgbClr val="FF66CC"/>
          </a:solidFill>
          <a:ln>
            <a:solidFill>
              <a:srgbClr val="FF66CC"/>
            </a:solidFill>
          </a:ln>
          <a:scene3d>
            <a:camera prst="orthographicFront"/>
            <a:lightRig rig="threePt" dir="t"/>
          </a:scene3d>
          <a:sp3d>
            <a:bevelT w="254000" h="2540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1670880" y="6024617"/>
            <a:ext cx="228600" cy="228600"/>
          </a:xfrm>
          <a:prstGeom prst="ellipse">
            <a:avLst/>
          </a:prstGeom>
          <a:solidFill>
            <a:srgbClr val="FF66CC"/>
          </a:solidFill>
          <a:ln>
            <a:solidFill>
              <a:srgbClr val="FF66CC"/>
            </a:solidFill>
          </a:ln>
          <a:scene3d>
            <a:camera prst="orthographicFront"/>
            <a:lightRig rig="threePt" dir="t"/>
          </a:scene3d>
          <a:sp3d>
            <a:bevelT w="254000" h="2540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1253576" y="5140106"/>
            <a:ext cx="228600" cy="228600"/>
          </a:xfrm>
          <a:prstGeom prst="ellipse">
            <a:avLst/>
          </a:prstGeom>
          <a:solidFill>
            <a:srgbClr val="FF66CC"/>
          </a:solidFill>
          <a:ln>
            <a:solidFill>
              <a:srgbClr val="FF66CC"/>
            </a:solidFill>
          </a:ln>
          <a:scene3d>
            <a:camera prst="orthographicFront"/>
            <a:lightRig rig="threePt" dir="t"/>
          </a:scene3d>
          <a:sp3d>
            <a:bevelT w="254000" h="2540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300925" y="1832960"/>
                <a:ext cx="2231958" cy="589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1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400" b="1" i="0" smtClean="0">
                              <a:latin typeface="Cambria Math"/>
                            </a:rPr>
                            <m:t>𝐩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/>
                            </a:rPr>
                            <m:t>𝑘</m:t>
                          </m:r>
                        </m:sup>
                      </m:sSup>
                      <m:r>
                        <a:rPr lang="en-US" sz="2400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𝑘</m:t>
                                  </m:r>
                                </m:sup>
                              </m:sSup>
                              <m:r>
                                <a:rPr lang="en-US" sz="2400" b="0" i="1" smtClean="0">
                                  <a:latin typeface="Cambria Math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𝑘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/>
                            </a:rPr>
                            <m:t>T</m:t>
                          </m:r>
                        </m:sup>
                      </m:sSup>
                    </m:oMath>
                  </m:oMathPara>
                </a14:m>
                <a:endParaRPr lang="en-US" sz="2400" b="0" dirty="0" smtClean="0">
                  <a:latin typeface="Palatino Linotype" panose="02040502050505030304" pitchFamily="18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0925" y="1832960"/>
                <a:ext cx="2231958" cy="589777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Arrow Connector 6"/>
          <p:cNvCxnSpPr>
            <a:stCxn id="3" idx="6"/>
            <a:endCxn id="5" idx="2"/>
          </p:cNvCxnSpPr>
          <p:nvPr/>
        </p:nvCxnSpPr>
        <p:spPr>
          <a:xfrm flipV="1">
            <a:off x="4529525" y="2422737"/>
            <a:ext cx="887379" cy="466513"/>
          </a:xfrm>
          <a:prstGeom prst="straightConnector1">
            <a:avLst/>
          </a:prstGeom>
          <a:ln w="28575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459631" y="6384032"/>
            <a:ext cx="2961356" cy="15765"/>
          </a:xfrm>
          <a:prstGeom prst="straightConnector1">
            <a:avLst/>
          </a:prstGeom>
          <a:ln w="28575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V="1">
            <a:off x="472961" y="3810932"/>
            <a:ext cx="0" cy="2588865"/>
          </a:xfrm>
          <a:prstGeom prst="straightConnector1">
            <a:avLst/>
          </a:prstGeom>
          <a:ln w="28575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3403830" y="6079753"/>
                <a:ext cx="47609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/>
                        </a:rPr>
                        <m:t>𝑥</m:t>
                      </m:r>
                    </m:oMath>
                  </m:oMathPara>
                </a14:m>
                <a:endParaRPr lang="en-US" sz="2800" dirty="0" smtClean="0">
                  <a:latin typeface="Palatino Linotype" panose="02040502050505030304" pitchFamily="18" charset="0"/>
                </a:endParaRPr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3830" y="6079753"/>
                <a:ext cx="476092" cy="523220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300407" y="3330670"/>
                <a:ext cx="48096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/>
                        </a:rPr>
                        <m:t>𝑦</m:t>
                      </m:r>
                    </m:oMath>
                  </m:oMathPara>
                </a14:m>
                <a:endParaRPr lang="en-US" sz="2800" dirty="0" smtClean="0">
                  <a:latin typeface="Palatino Linotype" panose="02040502050505030304" pitchFamily="18" charset="0"/>
                </a:endParaRPr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407" y="3330670"/>
                <a:ext cx="480964" cy="523220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TextBox 44"/>
          <p:cNvSpPr txBox="1"/>
          <p:nvPr/>
        </p:nvSpPr>
        <p:spPr>
          <a:xfrm>
            <a:off x="4145898" y="6203683"/>
            <a:ext cx="29754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3333CC"/>
                </a:solidFill>
                <a:latin typeface="Palatino Linotype" panose="02040502050505030304" pitchFamily="18" charset="0"/>
              </a:rPr>
              <a:t>Configuration Space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/>
              <p:cNvSpPr txBox="1"/>
              <p:nvPr/>
            </p:nvSpPr>
            <p:spPr>
              <a:xfrm>
                <a:off x="630780" y="2156933"/>
                <a:ext cx="7739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dirty="0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sz="3200" b="0" i="1" dirty="0" smtClean="0">
                            <a:latin typeface="Cambria Math"/>
                            <a:ea typeface="Cambria Math"/>
                          </a:rPr>
                          <m:t>ℝ</m:t>
                        </m:r>
                      </m:e>
                      <m:sup>
                        <m:r>
                          <a:rPr lang="en-US" sz="3200" b="0" i="1" dirty="0" smtClean="0">
                            <a:latin typeface="Cambria Math"/>
                            <a:ea typeface="Cambria Math"/>
                          </a:rPr>
                          <m:t>2</m:t>
                        </m:r>
                      </m:sup>
                    </m:sSup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68" name="TextBox 6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780" y="2156933"/>
                <a:ext cx="773994" cy="584775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7" name="Straight Arrow Connector 96"/>
          <p:cNvCxnSpPr/>
          <p:nvPr/>
        </p:nvCxnSpPr>
        <p:spPr>
          <a:xfrm>
            <a:off x="7438500" y="6368267"/>
            <a:ext cx="2961356" cy="15765"/>
          </a:xfrm>
          <a:prstGeom prst="straightConnector1">
            <a:avLst/>
          </a:prstGeom>
          <a:ln w="28575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8" name="Straight Arrow Connector 97"/>
          <p:cNvCxnSpPr/>
          <p:nvPr/>
        </p:nvCxnSpPr>
        <p:spPr>
          <a:xfrm flipV="1">
            <a:off x="7451830" y="3795167"/>
            <a:ext cx="0" cy="2588865"/>
          </a:xfrm>
          <a:prstGeom prst="straightConnector1">
            <a:avLst/>
          </a:prstGeom>
          <a:ln w="28575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TextBox 98"/>
              <p:cNvSpPr txBox="1"/>
              <p:nvPr/>
            </p:nvSpPr>
            <p:spPr>
              <a:xfrm>
                <a:off x="10382699" y="6063988"/>
                <a:ext cx="47609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/>
                        </a:rPr>
                        <m:t>𝑥</m:t>
                      </m:r>
                    </m:oMath>
                  </m:oMathPara>
                </a14:m>
                <a:endParaRPr lang="en-US" sz="2800" dirty="0" smtClean="0">
                  <a:latin typeface="Palatino Linotype" panose="02040502050505030304" pitchFamily="18" charset="0"/>
                </a:endParaRPr>
              </a:p>
            </p:txBody>
          </p:sp>
        </mc:Choice>
        <mc:Fallback xmlns="">
          <p:sp>
            <p:nvSpPr>
              <p:cNvPr id="99" name="TextBox 9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82699" y="6063988"/>
                <a:ext cx="476092" cy="523220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TextBox 99"/>
              <p:cNvSpPr txBox="1"/>
              <p:nvPr/>
            </p:nvSpPr>
            <p:spPr>
              <a:xfrm>
                <a:off x="7279276" y="3314905"/>
                <a:ext cx="48096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/>
                        </a:rPr>
                        <m:t>𝑦</m:t>
                      </m:r>
                    </m:oMath>
                  </m:oMathPara>
                </a14:m>
                <a:endParaRPr lang="en-US" sz="2800" dirty="0" smtClean="0">
                  <a:latin typeface="Palatino Linotype" panose="02040502050505030304" pitchFamily="18" charset="0"/>
                </a:endParaRPr>
              </a:p>
            </p:txBody>
          </p:sp>
        </mc:Choice>
        <mc:Fallback xmlns="">
          <p:sp>
            <p:nvSpPr>
              <p:cNvPr id="100" name="TextBox 9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9276" y="3314905"/>
                <a:ext cx="480964" cy="523220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1" name="Straight Arrow Connector 100"/>
          <p:cNvCxnSpPr/>
          <p:nvPr/>
        </p:nvCxnSpPr>
        <p:spPr>
          <a:xfrm flipV="1">
            <a:off x="7451830" y="5636317"/>
            <a:ext cx="794333" cy="720815"/>
          </a:xfrm>
          <a:prstGeom prst="straightConnector1">
            <a:avLst/>
          </a:prstGeom>
          <a:ln w="28575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TextBox 101"/>
              <p:cNvSpPr txBox="1"/>
              <p:nvPr/>
            </p:nvSpPr>
            <p:spPr>
              <a:xfrm>
                <a:off x="8037618" y="5199371"/>
                <a:ext cx="45371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/>
                        </a:rPr>
                        <m:t>𝑧</m:t>
                      </m:r>
                    </m:oMath>
                  </m:oMathPara>
                </a14:m>
                <a:endParaRPr lang="en-US" sz="2800" dirty="0" smtClean="0">
                  <a:latin typeface="Palatino Linotype" panose="02040502050505030304" pitchFamily="18" charset="0"/>
                </a:endParaRPr>
              </a:p>
            </p:txBody>
          </p:sp>
        </mc:Choice>
        <mc:Fallback xmlns="">
          <p:sp>
            <p:nvSpPr>
              <p:cNvPr id="102" name="TextBox 10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7618" y="5199371"/>
                <a:ext cx="453714" cy="523220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4916" y="2563621"/>
            <a:ext cx="2374582" cy="387089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" name="Oval 104"/>
          <p:cNvSpPr/>
          <p:nvPr/>
        </p:nvSpPr>
        <p:spPr>
          <a:xfrm>
            <a:off x="10210758" y="4115785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rgbClr val="FF66CC"/>
            </a:solidFill>
          </a:ln>
          <a:scene3d>
            <a:camera prst="orthographicFront"/>
            <a:lightRig rig="threePt" dir="t"/>
          </a:scene3d>
          <a:sp3d>
            <a:bevelT w="254000" h="2540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TextBox 107"/>
              <p:cNvSpPr txBox="1"/>
              <p:nvPr/>
            </p:nvSpPr>
            <p:spPr>
              <a:xfrm>
                <a:off x="9644732" y="1938885"/>
                <a:ext cx="2665473" cy="589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1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400" b="1" i="0" smtClean="0">
                              <a:latin typeface="Cambria Math"/>
                            </a:rPr>
                            <m:t>𝐩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/>
                            </a:rPr>
                            <m:t>𝑘</m:t>
                          </m:r>
                        </m:sup>
                      </m:sSup>
                      <m:r>
                        <a:rPr lang="en-US" sz="2400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𝑘</m:t>
                                  </m:r>
                                </m:sup>
                              </m:sSup>
                              <m:r>
                                <a:rPr lang="en-US" sz="2400" b="0" i="1" smtClean="0">
                                  <a:latin typeface="Cambria Math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𝑘</m:t>
                                  </m:r>
                                </m:sup>
                              </m:sSup>
                              <m:r>
                                <a:rPr lang="en-US" sz="2400" b="0" i="1" smtClean="0">
                                  <a:latin typeface="Cambria Math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𝑧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𝑘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/>
                            </a:rPr>
                            <m:t>T</m:t>
                          </m:r>
                        </m:sup>
                      </m:sSup>
                    </m:oMath>
                  </m:oMathPara>
                </a14:m>
                <a:endParaRPr lang="en-US" sz="2400" b="0" dirty="0" smtClean="0">
                  <a:latin typeface="Palatino Linotype" panose="02040502050505030304" pitchFamily="18" charset="0"/>
                </a:endParaRPr>
              </a:p>
            </p:txBody>
          </p:sp>
        </mc:Choice>
        <mc:Fallback xmlns="">
          <p:sp>
            <p:nvSpPr>
              <p:cNvPr id="108" name="TextBox 10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44732" y="1938885"/>
                <a:ext cx="2665473" cy="589777"/>
              </a:xfrm>
              <a:prstGeom prst="rect">
                <a:avLst/>
              </a:prstGeom>
              <a:blipFill rotWithShape="1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9" name="Straight Arrow Connector 108"/>
          <p:cNvCxnSpPr>
            <a:stCxn id="105" idx="7"/>
            <a:endCxn id="108" idx="2"/>
          </p:cNvCxnSpPr>
          <p:nvPr/>
        </p:nvCxnSpPr>
        <p:spPr>
          <a:xfrm flipV="1">
            <a:off x="10405880" y="2528662"/>
            <a:ext cx="571589" cy="1620601"/>
          </a:xfrm>
          <a:prstGeom prst="straightConnector1">
            <a:avLst/>
          </a:prstGeom>
          <a:ln w="28575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TextBox 109"/>
              <p:cNvSpPr txBox="1"/>
              <p:nvPr/>
            </p:nvSpPr>
            <p:spPr>
              <a:xfrm>
                <a:off x="7489015" y="2191904"/>
                <a:ext cx="7739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dirty="0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sz="3200" b="0" i="1" dirty="0" smtClean="0">
                            <a:latin typeface="Cambria Math"/>
                            <a:ea typeface="Cambria Math"/>
                          </a:rPr>
                          <m:t>ℝ</m:t>
                        </m:r>
                      </m:e>
                      <m:sup>
                        <m:r>
                          <a:rPr lang="en-US" sz="3200" b="0" i="1" dirty="0" smtClean="0">
                            <a:latin typeface="Cambria Math"/>
                            <a:ea typeface="Cambria Math"/>
                          </a:rPr>
                          <m:t>3</m:t>
                        </m:r>
                      </m:sup>
                    </m:sSup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110" name="TextBox 10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9015" y="2191904"/>
                <a:ext cx="773994" cy="584775"/>
              </a:xfrm>
              <a:prstGeom prst="rect">
                <a:avLst/>
              </a:prstGeom>
              <a:blipFill rotWithShape="1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78721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1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Point Correspondence Model</a:t>
            </a:r>
            <a:br>
              <a:rPr lang="en-US" dirty="0"/>
            </a:br>
            <a:r>
              <a:rPr lang="en-US" sz="3100" dirty="0">
                <a:solidFill>
                  <a:srgbClr val="3333CC"/>
                </a:solidFill>
              </a:rPr>
              <a:t>Balancing accuracy vs. low </a:t>
            </a:r>
            <a:r>
              <a:rPr lang="en-US" sz="3100" dirty="0" smtClean="0">
                <a:solidFill>
                  <a:srgbClr val="3333CC"/>
                </a:solidFill>
              </a:rPr>
              <a:t>variance</a:t>
            </a:r>
            <a:endParaRPr lang="en-US" dirty="0">
              <a:solidFill>
                <a:srgbClr val="3333CC"/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955464" y="133112"/>
            <a:ext cx="3066665" cy="2503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705" y="1124102"/>
            <a:ext cx="5311295" cy="5519187"/>
          </a:xfrm>
          <a:prstGeom prst="rect">
            <a:avLst/>
          </a:prstGeom>
        </p:spPr>
      </p:pic>
      <p:sp>
        <p:nvSpPr>
          <p:cNvPr id="16" name="Content Placeholder 2"/>
          <p:cNvSpPr txBox="1">
            <a:spLocks/>
          </p:cNvSpPr>
          <p:nvPr/>
        </p:nvSpPr>
        <p:spPr>
          <a:xfrm>
            <a:off x="6428841" y="2515731"/>
            <a:ext cx="3930555" cy="317196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Helvetica"/>
                <a:ea typeface="+mn-ea"/>
                <a:cs typeface="Helvetica"/>
              </a:defRPr>
            </a:lvl1pPr>
            <a:lvl2pPr marL="225425" indent="-225425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ea typeface="+mn-ea"/>
                <a:cs typeface="Helvetica"/>
              </a:defRPr>
            </a:lvl2pPr>
            <a:lvl3pPr marL="460375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ea typeface="+mn-ea"/>
                <a:cs typeface="Helvetica"/>
              </a:defRPr>
            </a:lvl3pPr>
            <a:lvl4pPr marL="677863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ea typeface="+mn-ea"/>
                <a:cs typeface="Helvetica"/>
              </a:defRPr>
            </a:lvl4pPr>
            <a:lvl5pPr marL="90805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Helvetica"/>
                <a:cs typeface="Helvetica"/>
              </a:rPr>
              <a:t>Accurate Representation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Helvetica"/>
                <a:cs typeface="Helvetica"/>
              </a:rPr>
              <a:t>(in Configuration Space)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60000"/>
                  <a:lumOff val="40000"/>
                </a:srgbClr>
              </a:solidFill>
              <a:effectLst/>
              <a:uLnTx/>
              <a:uFillTx/>
              <a:latin typeface="Helvetica"/>
              <a:cs typeface="Helvetica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Helvetica"/>
                <a:cs typeface="Helvetica"/>
              </a:rPr>
              <a:t>vs.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elvetica"/>
                <a:cs typeface="Helvetica"/>
              </a:rPr>
              <a:t>Compact Model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Helvetica"/>
                <a:cs typeface="Helvetica"/>
              </a:rPr>
              <a:t>(in Shape Space)</a:t>
            </a:r>
          </a:p>
        </p:txBody>
      </p:sp>
    </p:spTree>
    <p:extLst>
      <p:ext uri="{BB962C8B-B14F-4D97-AF65-F5344CB8AC3E}">
        <p14:creationId xmlns:p14="http://schemas.microsoft.com/office/powerpoint/2010/main" val="2726019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Correspondence </a:t>
            </a:r>
            <a:r>
              <a:rPr lang="en-US" dirty="0" smtClean="0"/>
              <a:t>Pipeline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48284" y="1187650"/>
            <a:ext cx="10695432" cy="207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manasi\Documents\EABPresentation\inSegSlic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44251" y="3514628"/>
            <a:ext cx="1257300" cy="3026150"/>
          </a:xfrm>
          <a:prstGeom prst="rect">
            <a:avLst/>
          </a:prstGeom>
          <a:noFill/>
        </p:spPr>
      </p:pic>
      <p:pic>
        <p:nvPicPr>
          <p:cNvPr id="6" name="Picture 3" descr="C:\Users\manasi\Documents\EABPresentation\distTrans.png"/>
          <p:cNvPicPr>
            <a:picLocks noChangeAspect="1" noChangeArrowheads="1"/>
          </p:cNvPicPr>
          <p:nvPr/>
        </p:nvPicPr>
        <p:blipFill>
          <a:blip r:embed="rId6" cstate="print">
            <a:lum contrast="10000"/>
          </a:blip>
          <a:srcRect/>
          <a:stretch>
            <a:fillRect/>
          </a:stretch>
        </p:blipFill>
        <p:spPr bwMode="auto">
          <a:xfrm>
            <a:off x="3992251" y="3514628"/>
            <a:ext cx="1337110" cy="3017520"/>
          </a:xfrm>
          <a:prstGeom prst="rect">
            <a:avLst/>
          </a:prstGeom>
          <a:noFill/>
        </p:spPr>
      </p:pic>
      <p:pic>
        <p:nvPicPr>
          <p:cNvPr id="7" name="Picture 4" descr="C:\Users\manasi\Documents\EABPresentation\inSurf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68251" y="3514628"/>
            <a:ext cx="1325060" cy="3017520"/>
          </a:xfrm>
          <a:prstGeom prst="rect">
            <a:avLst/>
          </a:prstGeom>
          <a:noFill/>
        </p:spPr>
      </p:pic>
      <p:pic>
        <p:nvPicPr>
          <p:cNvPr id="8" name="Picture 10" descr="C:\Users\manasi\Documents\EABPresentation\minEntropy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92797" y="3430907"/>
            <a:ext cx="3840638" cy="3109871"/>
          </a:xfrm>
          <a:prstGeom prst="rect">
            <a:avLst/>
          </a:prstGeom>
          <a:noFill/>
        </p:spPr>
      </p:pic>
      <p:pic>
        <p:nvPicPr>
          <p:cNvPr id="10" name="Picture 2" descr="shapework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3827" y="140222"/>
            <a:ext cx="3019215" cy="149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2226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28575">
          <a:tailEnd type="arrow" w="lg" len="lg"/>
        </a:ln>
      </a:spPr>
      <a:bodyPr/>
      <a:lstStyle/>
      <a:style>
        <a:lnRef idx="3">
          <a:schemeClr val="dk1"/>
        </a:lnRef>
        <a:fillRef idx="0">
          <a:schemeClr val="dk1"/>
        </a:fillRef>
        <a:effectRef idx="2">
          <a:schemeClr val="dk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2000" dirty="0" smtClean="0">
            <a:latin typeface="Palatino Linotype" panose="02040502050505030304" pitchFamily="18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8817</TotalTime>
  <Words>2856</Words>
  <Application>Microsoft Office PowerPoint</Application>
  <PresentationFormat>Custom</PresentationFormat>
  <Paragraphs>328</Paragraphs>
  <Slides>24</Slides>
  <Notes>23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6" baseType="lpstr">
      <vt:lpstr>Office Theme</vt:lpstr>
      <vt:lpstr>Equation</vt:lpstr>
      <vt:lpstr>Statistical Shape Analysis</vt:lpstr>
      <vt:lpstr>Study of ‘Shape’ What questions can it answer ? </vt:lpstr>
      <vt:lpstr>Shape analysis is ubiquitous…</vt:lpstr>
      <vt:lpstr>Statistical Shape Analysis It’s all about representation…</vt:lpstr>
      <vt:lpstr>Statistical Shape Analysis It’s all about representation…</vt:lpstr>
      <vt:lpstr>Statistical Shape Analysis It’s all about representation…</vt:lpstr>
      <vt:lpstr>Statistical Shape Analysis It’s all about representation…</vt:lpstr>
      <vt:lpstr>Point Correspondence Model Balancing accuracy vs. low variance</vt:lpstr>
      <vt:lpstr>Correspondence Pipeline</vt:lpstr>
      <vt:lpstr>ShapeWorks Pipeline</vt:lpstr>
      <vt:lpstr>Toy Example Synthetic Tori</vt:lpstr>
      <vt:lpstr>Toy Example Synthetic Tori</vt:lpstr>
      <vt:lpstr>Applications</vt:lpstr>
      <vt:lpstr>ShapeWorks for Cardiology Left Atrial Appendage – Stroke Prediction</vt:lpstr>
      <vt:lpstr>ShapeWorks for Cardiology Left Atrial Appendage – Stroke Prediction</vt:lpstr>
      <vt:lpstr>ShapeWorks for Cardiology Left Atrial Appendage – Stoke Prediction</vt:lpstr>
      <vt:lpstr>ShapeWorks for Orthopedics CAM-FAI Characterization</vt:lpstr>
      <vt:lpstr>ShapeWorks for Orthopedics CAM-FAI Characterization</vt:lpstr>
      <vt:lpstr>ShapeWorks for Orthopedics CAM-FAI Characterization</vt:lpstr>
      <vt:lpstr>ShapeWorks for Orthopedics Multiple Osteochondromas</vt:lpstr>
      <vt:lpstr>ShapeWorks for Orthopedics Multiple Osteochondromas</vt:lpstr>
      <vt:lpstr>ShapeWorks for Orthopedics Multiple Osteochondromas</vt:lpstr>
      <vt:lpstr>Correspondence Pipeline</vt:lpstr>
      <vt:lpstr>Thanks for your attention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Shireen</dc:creator>
  <cp:lastModifiedBy>Shery</cp:lastModifiedBy>
  <cp:revision>807</cp:revision>
  <dcterms:created xsi:type="dcterms:W3CDTF">2013-10-10T16:19:56Z</dcterms:created>
  <dcterms:modified xsi:type="dcterms:W3CDTF">2014-01-03T21:31:49Z</dcterms:modified>
</cp:coreProperties>
</file>