
<file path=[Content_Types].xml><?xml version="1.0" encoding="utf-8"?>
<Types xmlns="http://schemas.openxmlformats.org/package/2006/content-types">
  <Default Extension="tmp" ContentType="image/pn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388" r:id="rId3"/>
    <p:sldId id="408" r:id="rId4"/>
    <p:sldId id="409" r:id="rId5"/>
    <p:sldId id="390" r:id="rId6"/>
    <p:sldId id="407" r:id="rId7"/>
    <p:sldId id="395" r:id="rId8"/>
    <p:sldId id="396" r:id="rId9"/>
    <p:sldId id="397" r:id="rId10"/>
    <p:sldId id="398" r:id="rId11"/>
    <p:sldId id="399" r:id="rId12"/>
    <p:sldId id="400" r:id="rId13"/>
    <p:sldId id="401" r:id="rId14"/>
    <p:sldId id="405" r:id="rId15"/>
    <p:sldId id="403" r:id="rId16"/>
    <p:sldId id="38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4FDEBC6-0CB2-4996-B5F8-30D3B162CA7E}">
          <p14:sldIdLst>
            <p14:sldId id="256"/>
            <p14:sldId id="388"/>
            <p14:sldId id="408"/>
            <p14:sldId id="409"/>
            <p14:sldId id="390"/>
            <p14:sldId id="407"/>
            <p14:sldId id="395"/>
            <p14:sldId id="396"/>
            <p14:sldId id="397"/>
            <p14:sldId id="398"/>
            <p14:sldId id="399"/>
            <p14:sldId id="400"/>
            <p14:sldId id="401"/>
            <p14:sldId id="405"/>
            <p14:sldId id="403"/>
            <p14:sldId id="38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  <a:srgbClr val="66FF66"/>
    <a:srgbClr val="008000"/>
    <a:srgbClr val="FF66CC"/>
    <a:srgbClr val="FFFF00"/>
    <a:srgbClr val="CCFF33"/>
    <a:srgbClr val="FF99FF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0" autoAdjust="0"/>
    <p:restoredTop sz="87867" autoAdjust="0"/>
  </p:normalViewPr>
  <p:slideViewPr>
    <p:cSldViewPr snapToGrid="0">
      <p:cViewPr varScale="1">
        <p:scale>
          <a:sx n="65" d="100"/>
          <a:sy n="65" d="100"/>
        </p:scale>
        <p:origin x="930" y="72"/>
      </p:cViewPr>
      <p:guideLst>
        <p:guide orient="horz" pos="2160"/>
        <p:guide pos="3840"/>
      </p:guideLst>
    </p:cSldViewPr>
  </p:slideViewPr>
  <p:notesTextViewPr>
    <p:cViewPr>
      <p:scale>
        <a:sx n="75" d="100"/>
        <a:sy n="75" d="100"/>
      </p:scale>
      <p:origin x="0" y="0"/>
    </p:cViewPr>
  </p:notesTextViewPr>
  <p:notesViewPr>
    <p:cSldViewPr snapToGrid="0">
      <p:cViewPr varScale="1">
        <p:scale>
          <a:sx n="79" d="100"/>
          <a:sy n="79" d="100"/>
        </p:scale>
        <p:origin x="402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710674-0BF2-4A54-B0CA-44F54536B8BE}" type="datetimeFigureOut">
              <a:rPr lang="en-US" smtClean="0"/>
              <a:t>1/3/2014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8B1F5B-3D59-4344-BABD-25A2D9237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094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1450" indent="-171450" algn="just" defTabSz="914400" rtl="0" eaLnBrk="1" latinLnBrk="0" hangingPunct="1">
      <a:lnSpc>
        <a:spcPct val="100000"/>
      </a:lnSpc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628650" indent="-171450" algn="just" defTabSz="914400" rtl="0" eaLnBrk="1" latinLnBrk="0" hangingPunct="1">
      <a:lnSpc>
        <a:spcPct val="100000"/>
      </a:lnSpc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085850" indent="-171450" algn="just" defTabSz="914400" rtl="0" eaLnBrk="1" latinLnBrk="0" hangingPunct="1">
      <a:lnSpc>
        <a:spcPct val="100000"/>
      </a:lnSpc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543050" indent="-171450" algn="just" defTabSz="914400" rtl="0" eaLnBrk="1" latinLnBrk="0" hangingPunct="1">
      <a:lnSpc>
        <a:spcPct val="100000"/>
      </a:lnSpc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00250" indent="-171450" algn="just" defTabSz="914400" rtl="0" eaLnBrk="1" latinLnBrk="0" hangingPunct="1">
      <a:lnSpc>
        <a:spcPct val="100000"/>
      </a:lnSpc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Describe the steps involved in the process, before delving into the orthopedics applications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B1F5B-3D59-4344-BABD-25A2D9237C4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9302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Describe the steps involved in the process, before delving into the orthopedics applications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B1F5B-3D59-4344-BABD-25A2D9237C4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9302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B1F5B-3D59-4344-BABD-25A2D9237C4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8535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B1F5B-3D59-4344-BABD-25A2D9237C4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777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36B99-F310-44F7-A711-CBD92D49CC22}" type="datetimeFigureOut">
              <a:rPr lang="en-US" smtClean="0"/>
              <a:t>1/3/2014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49ABA-DD88-4DC6-888B-6A0B51296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992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36B99-F310-44F7-A711-CBD92D49CC22}" type="datetimeFigureOut">
              <a:rPr lang="en-US" smtClean="0"/>
              <a:t>1/3/2014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49ABA-DD88-4DC6-888B-6A0B51296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215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36B99-F310-44F7-A711-CBD92D49CC22}" type="datetimeFigureOut">
              <a:rPr lang="en-US" smtClean="0"/>
              <a:t>1/3/2014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49ABA-DD88-4DC6-888B-6A0B51296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625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900" y="-3175"/>
            <a:ext cx="117602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36B99-F310-44F7-A711-CBD92D49CC22}" type="datetimeFigureOut">
              <a:rPr lang="en-US" smtClean="0"/>
              <a:t>1/3/2014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49ABA-DD88-4DC6-888B-6A0B51296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181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36B99-F310-44F7-A711-CBD92D49CC22}" type="datetimeFigureOut">
              <a:rPr lang="en-US" smtClean="0"/>
              <a:t>1/3/2014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49ABA-DD88-4DC6-888B-6A0B51296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79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36B99-F310-44F7-A711-CBD92D49CC22}" type="datetimeFigureOut">
              <a:rPr lang="en-US" smtClean="0"/>
              <a:t>1/3/2014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49ABA-DD88-4DC6-888B-6A0B51296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567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36B99-F310-44F7-A711-CBD92D49CC22}" type="datetimeFigureOut">
              <a:rPr lang="en-US" smtClean="0"/>
              <a:t>1/3/2014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49ABA-DD88-4DC6-888B-6A0B51296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663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36B99-F310-44F7-A711-CBD92D49CC22}" type="datetimeFigureOut">
              <a:rPr lang="en-US" smtClean="0"/>
              <a:t>1/3/2014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49ABA-DD88-4DC6-888B-6A0B51296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356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36B99-F310-44F7-A711-CBD92D49CC22}" type="datetimeFigureOut">
              <a:rPr lang="en-US" smtClean="0"/>
              <a:t>1/3/2014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49ABA-DD88-4DC6-888B-6A0B51296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32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36B99-F310-44F7-A711-CBD92D49CC22}" type="datetimeFigureOut">
              <a:rPr lang="en-US" smtClean="0"/>
              <a:t>1/3/2014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49ABA-DD88-4DC6-888B-6A0B51296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216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36B99-F310-44F7-A711-CBD92D49CC22}" type="datetimeFigureOut">
              <a:rPr lang="en-US" smtClean="0"/>
              <a:t>1/3/2014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49ABA-DD88-4DC6-888B-6A0B51296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899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Palatino Linotype" panose="02040502050505030304" pitchFamily="18" charset="0"/>
              </a:defRPr>
            </a:lvl1pPr>
          </a:lstStyle>
          <a:p>
            <a:fld id="{EC036B99-F310-44F7-A711-CBD92D49CC22}" type="datetimeFigureOut">
              <a:rPr lang="en-US" smtClean="0"/>
              <a:pPr/>
              <a:t>1/3/2014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Palatino Linotype" panose="020405020505050303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Palatino Linotype" panose="02040502050505030304" pitchFamily="18" charset="0"/>
              </a:defRPr>
            </a:lvl1pPr>
          </a:lstStyle>
          <a:p>
            <a:fld id="{DD849ABA-DD88-4DC6-888B-6A0B51296B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80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Palatino Linotype" panose="020405020505050303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microsoft.com/office/2007/relationships/hdphoto" Target="../media/hdphoto5.wdp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2.wdp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2.wdp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4.e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409946"/>
            <a:ext cx="12202885" cy="1971213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en-US" dirty="0"/>
              <a:t>Statistical Shape </a:t>
            </a:r>
            <a:r>
              <a:rPr lang="en-US" dirty="0" smtClean="0"/>
              <a:t>Analysis</a:t>
            </a:r>
            <a:br>
              <a:rPr lang="en-US" dirty="0" smtClean="0"/>
            </a:br>
            <a:r>
              <a:rPr lang="en-US" sz="4400" dirty="0" smtClean="0"/>
              <a:t>Tutorial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446202" y="3506770"/>
            <a:ext cx="9144000" cy="1319453"/>
          </a:xfrm>
        </p:spPr>
        <p:txBody>
          <a:bodyPr>
            <a:noAutofit/>
          </a:bodyPr>
          <a:lstStyle/>
          <a:p>
            <a:r>
              <a:rPr lang="en-US" sz="2800" dirty="0" smtClean="0"/>
              <a:t>Shireen </a:t>
            </a:r>
            <a:r>
              <a:rPr lang="en-US" sz="2800" dirty="0" err="1" smtClean="0"/>
              <a:t>Elhabian</a:t>
            </a:r>
            <a:r>
              <a:rPr lang="en-US" sz="2800" dirty="0" smtClean="0"/>
              <a:t>, </a:t>
            </a:r>
            <a:r>
              <a:rPr lang="en-US" sz="2800" dirty="0" err="1"/>
              <a:t>Prateep</a:t>
            </a:r>
            <a:r>
              <a:rPr lang="en-US" sz="2800" dirty="0"/>
              <a:t> Mukherjee</a:t>
            </a:r>
          </a:p>
          <a:p>
            <a:r>
              <a:rPr lang="en-US" sz="2800" dirty="0" smtClean="0"/>
              <a:t>and Ross Whitaker</a:t>
            </a:r>
          </a:p>
          <a:p>
            <a:endParaRPr lang="en-US" sz="700" dirty="0"/>
          </a:p>
          <a:p>
            <a:r>
              <a:rPr lang="en-US" sz="2800" dirty="0" smtClean="0"/>
              <a:t>Saturday, January 4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, 2014</a:t>
            </a:r>
            <a:endParaRPr lang="en-US" sz="2800" dirty="0"/>
          </a:p>
          <a:p>
            <a:endParaRPr lang="en-US" sz="2800" b="1" dirty="0" smtClean="0"/>
          </a:p>
          <a:p>
            <a:endParaRPr lang="en-US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" y="5257800"/>
            <a:ext cx="12181114" cy="1600201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86" y="12019"/>
            <a:ext cx="12202886" cy="1537996"/>
          </a:xfrm>
          <a:prstGeom prst="rect">
            <a:avLst/>
          </a:prstGeom>
        </p:spPr>
      </p:pic>
      <p:pic>
        <p:nvPicPr>
          <p:cNvPr id="7" name="Picture 2" descr="shapework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606" y="3388957"/>
            <a:ext cx="4862475" cy="240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6548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C:\Users\manasi\Documents\EABPresentation\minEntropy.png"/>
          <p:cNvPicPr>
            <a:picLocks noChangeAspect="1" noChangeArrowheads="1"/>
          </p:cNvPicPr>
          <p:nvPr/>
        </p:nvPicPr>
        <p:blipFill rotWithShape="1">
          <a:blip r:embed="rId2" cstate="print"/>
          <a:srcRect l="65915"/>
          <a:stretch/>
        </p:blipFill>
        <p:spPr bwMode="auto">
          <a:xfrm>
            <a:off x="231161" y="1139264"/>
            <a:ext cx="1439999" cy="342085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Configuring a Project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707" t="3547" r="3846" b="8557"/>
          <a:stretch/>
        </p:blipFill>
        <p:spPr>
          <a:xfrm>
            <a:off x="2066158" y="983983"/>
            <a:ext cx="9166625" cy="5547675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223286" y="4628275"/>
            <a:ext cx="10695432" cy="207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shapework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883" y="3852821"/>
            <a:ext cx="2495219" cy="1235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8467107" y="5037068"/>
            <a:ext cx="3048714" cy="5898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18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ShapeWorksView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smtClean="0">
                <a:solidFill>
                  <a:srgbClr val="3333CC"/>
                </a:solidFill>
              </a:rPr>
              <a:t>Multiple </a:t>
            </a:r>
            <a:r>
              <a:rPr lang="en-US" sz="2800" dirty="0" err="1">
                <a:solidFill>
                  <a:srgbClr val="3333CC"/>
                </a:solidFill>
              </a:rPr>
              <a:t>Osteochondromas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3160" y="186541"/>
            <a:ext cx="1421280" cy="58374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15900" y="1424602"/>
            <a:ext cx="5674597" cy="5152516"/>
            <a:chOff x="215900" y="1424602"/>
            <a:chExt cx="5674597" cy="515251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1767" y="1424602"/>
              <a:ext cx="1736561" cy="515251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900" y="1424602"/>
              <a:ext cx="2165867" cy="515251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8328" y="1424602"/>
              <a:ext cx="1772169" cy="5152516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6396413" y="1424602"/>
            <a:ext cx="5447264" cy="5152516"/>
            <a:chOff x="6123034" y="1424602"/>
            <a:chExt cx="5447264" cy="515251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2362" y="1424602"/>
              <a:ext cx="1883935" cy="515251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3034" y="1424602"/>
              <a:ext cx="1819328" cy="515251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6297" y="1424602"/>
              <a:ext cx="1744001" cy="5152516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1030452" y="6571293"/>
            <a:ext cx="8418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Palatino Linotype" panose="02040502050505030304" pitchFamily="18" charset="0"/>
              </a:rPr>
              <a:t>normal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39276" y="6571293"/>
            <a:ext cx="9492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Palatino Linotype" panose="02040502050505030304" pitchFamily="18" charset="0"/>
              </a:rPr>
              <a:t>mutated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1596" y="1122333"/>
            <a:ext cx="47495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Palatino Linotype" panose="02040502050505030304" pitchFamily="18" charset="0"/>
              </a:rPr>
              <a:t>Group mean differences  for </a:t>
            </a:r>
            <a:r>
              <a:rPr lang="en-US" sz="1600" dirty="0" err="1" smtClean="0">
                <a:latin typeface="Palatino Linotype" panose="02040502050505030304" pitchFamily="18" charset="0"/>
              </a:rPr>
              <a:t>tibia+fibula</a:t>
            </a:r>
            <a:r>
              <a:rPr lang="en-US" sz="1600" dirty="0" smtClean="0">
                <a:latin typeface="Palatino Linotype" panose="02040502050505030304" pitchFamily="18" charset="0"/>
              </a:rPr>
              <a:t> – young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704029" y="1122333"/>
            <a:ext cx="47495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Palatino Linotype" panose="02040502050505030304" pitchFamily="18" charset="0"/>
              </a:rPr>
              <a:t>Group mean differences  for femur – young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704029" y="6577118"/>
            <a:ext cx="8418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Palatino Linotype" panose="02040502050505030304" pitchFamily="18" charset="0"/>
              </a:rPr>
              <a:t>normal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212853" y="6577118"/>
            <a:ext cx="9492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Palatino Linotype" panose="02040502050505030304" pitchFamily="18" charset="0"/>
              </a:rPr>
              <a:t>mutated</a:t>
            </a:r>
          </a:p>
        </p:txBody>
      </p:sp>
    </p:spTree>
    <p:extLst>
      <p:ext uri="{BB962C8B-B14F-4D97-AF65-F5344CB8AC3E}">
        <p14:creationId xmlns:p14="http://schemas.microsoft.com/office/powerpoint/2010/main" val="43032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ShapeWorksView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smtClean="0">
                <a:solidFill>
                  <a:srgbClr val="3333CC"/>
                </a:solidFill>
              </a:rPr>
              <a:t>Multiple </a:t>
            </a:r>
            <a:r>
              <a:rPr lang="en-US" sz="2800" dirty="0" err="1">
                <a:solidFill>
                  <a:srgbClr val="3333CC"/>
                </a:solidFill>
              </a:rPr>
              <a:t>Osteochondromas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3160" y="186541"/>
            <a:ext cx="1421280" cy="58374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30452" y="6571293"/>
            <a:ext cx="8418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Palatino Linotype" panose="02040502050505030304" pitchFamily="18" charset="0"/>
              </a:rPr>
              <a:t>normal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39276" y="6571293"/>
            <a:ext cx="9492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Palatino Linotype" panose="02040502050505030304" pitchFamily="18" charset="0"/>
              </a:rPr>
              <a:t>mutated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5900" y="1122333"/>
            <a:ext cx="51652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Palatino Linotype" panose="02040502050505030304" pitchFamily="18" charset="0"/>
              </a:rPr>
              <a:t>Group mean differences  for </a:t>
            </a:r>
            <a:r>
              <a:rPr lang="en-US" sz="1600" dirty="0" err="1" smtClean="0">
                <a:latin typeface="Palatino Linotype" panose="02040502050505030304" pitchFamily="18" charset="0"/>
              </a:rPr>
              <a:t>tibia+fibula</a:t>
            </a:r>
            <a:r>
              <a:rPr lang="en-US" sz="1600" dirty="0" smtClean="0">
                <a:latin typeface="Palatino Linotype" panose="02040502050505030304" pitchFamily="18" charset="0"/>
              </a:rPr>
              <a:t> </a:t>
            </a:r>
            <a:r>
              <a:rPr lang="en-US" sz="1600" dirty="0">
                <a:latin typeface="Palatino Linotype" panose="02040502050505030304" pitchFamily="18" charset="0"/>
              </a:rPr>
              <a:t>– middle-aged</a:t>
            </a:r>
            <a:endParaRPr lang="en-US" sz="1600" dirty="0" smtClean="0">
              <a:latin typeface="Palatino Linotype" panose="0204050205050503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04029" y="1122333"/>
            <a:ext cx="47495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Palatino Linotype" panose="02040502050505030304" pitchFamily="18" charset="0"/>
              </a:rPr>
              <a:t>Group mean differences  for femur – middle-aged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704029" y="6577118"/>
            <a:ext cx="8418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Palatino Linotype" panose="02040502050505030304" pitchFamily="18" charset="0"/>
              </a:rPr>
              <a:t>normal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212853" y="6577118"/>
            <a:ext cx="9492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Palatino Linotype" panose="02040502050505030304" pitchFamily="18" charset="0"/>
              </a:rPr>
              <a:t>mutated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6478942" y="1441157"/>
            <a:ext cx="5497158" cy="5155691"/>
            <a:chOff x="4350413" y="849567"/>
            <a:chExt cx="5497158" cy="515569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3852" y="849567"/>
              <a:ext cx="2185469" cy="5152516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0413" y="849567"/>
              <a:ext cx="1514271" cy="5152516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2757" y="852742"/>
              <a:ext cx="1974814" cy="5152516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457114" y="1460887"/>
            <a:ext cx="5358943" cy="5172246"/>
            <a:chOff x="457114" y="1460887"/>
            <a:chExt cx="5358943" cy="5172246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800" y="1460887"/>
              <a:ext cx="2614887" cy="5152516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114" y="1480617"/>
              <a:ext cx="1692773" cy="5152516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4962" y="1480617"/>
              <a:ext cx="1811095" cy="51525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543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ShapeWorksView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smtClean="0">
                <a:solidFill>
                  <a:srgbClr val="3333CC"/>
                </a:solidFill>
              </a:rPr>
              <a:t>Multiple </a:t>
            </a:r>
            <a:r>
              <a:rPr lang="en-US" sz="2800" dirty="0" err="1">
                <a:solidFill>
                  <a:srgbClr val="3333CC"/>
                </a:solidFill>
              </a:rPr>
              <a:t>Osteochondromas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3160" y="186541"/>
            <a:ext cx="1421280" cy="58374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30452" y="6571293"/>
            <a:ext cx="8418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Palatino Linotype" panose="02040502050505030304" pitchFamily="18" charset="0"/>
              </a:rPr>
              <a:t>normal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92523" y="6571293"/>
            <a:ext cx="9492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Palatino Linotype" panose="02040502050505030304" pitchFamily="18" charset="0"/>
              </a:rPr>
              <a:t>mutated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5900" y="1122333"/>
            <a:ext cx="51652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Palatino Linotype" panose="02040502050505030304" pitchFamily="18" charset="0"/>
              </a:rPr>
              <a:t>Group mean differences  for </a:t>
            </a:r>
            <a:r>
              <a:rPr lang="en-US" sz="1600" dirty="0" err="1" smtClean="0">
                <a:latin typeface="Palatino Linotype" panose="02040502050505030304" pitchFamily="18" charset="0"/>
              </a:rPr>
              <a:t>tibia+fibula</a:t>
            </a:r>
            <a:r>
              <a:rPr lang="en-US" sz="1600" dirty="0" smtClean="0">
                <a:latin typeface="Palatino Linotype" panose="02040502050505030304" pitchFamily="18" charset="0"/>
              </a:rPr>
              <a:t> </a:t>
            </a:r>
            <a:r>
              <a:rPr lang="en-US" sz="1600" dirty="0">
                <a:latin typeface="Palatino Linotype" panose="02040502050505030304" pitchFamily="18" charset="0"/>
              </a:rPr>
              <a:t>– </a:t>
            </a:r>
            <a:r>
              <a:rPr lang="en-US" sz="1600" dirty="0" smtClean="0">
                <a:latin typeface="Palatino Linotype" panose="02040502050505030304" pitchFamily="18" charset="0"/>
              </a:rPr>
              <a:t>old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704029" y="1122333"/>
            <a:ext cx="47495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Palatino Linotype" panose="02040502050505030304" pitchFamily="18" charset="0"/>
              </a:rPr>
              <a:t>Group mean differences  for femur – old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704029" y="6577118"/>
            <a:ext cx="8418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Palatino Linotype" panose="02040502050505030304" pitchFamily="18" charset="0"/>
              </a:rPr>
              <a:t>normal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212853" y="6577118"/>
            <a:ext cx="9492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Palatino Linotype" panose="02040502050505030304" pitchFamily="18" charset="0"/>
              </a:rPr>
              <a:t>mutated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287830" y="1460887"/>
            <a:ext cx="5690958" cy="5152516"/>
            <a:chOff x="6023876" y="1460887"/>
            <a:chExt cx="5690958" cy="515251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6924" y="1460887"/>
              <a:ext cx="2361700" cy="515251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3876" y="1460887"/>
              <a:ext cx="1605211" cy="515251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69202" y="1460887"/>
              <a:ext cx="1845632" cy="5152516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761509" y="1460887"/>
            <a:ext cx="4634763" cy="5152516"/>
            <a:chOff x="199295" y="1418777"/>
            <a:chExt cx="4634763" cy="515251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2332" y="1418777"/>
              <a:ext cx="1515954" cy="515251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295" y="1418777"/>
              <a:ext cx="1626376" cy="515251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8550" y="1418777"/>
              <a:ext cx="1555508" cy="51525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5083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ShapeWorksView</a:t>
            </a:r>
            <a:r>
              <a:rPr lang="en-US" dirty="0"/>
              <a:t/>
            </a:r>
            <a:br>
              <a:rPr lang="en-US" dirty="0"/>
            </a:br>
            <a:r>
              <a:rPr lang="en-US" sz="2800" dirty="0">
                <a:solidFill>
                  <a:srgbClr val="3333CC"/>
                </a:solidFill>
              </a:rPr>
              <a:t>CAM-FAI Characterization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3160" y="186541"/>
            <a:ext cx="1421280" cy="58374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8821" y="3831401"/>
            <a:ext cx="11760201" cy="2739674"/>
            <a:chOff x="215899" y="3906816"/>
            <a:chExt cx="11760201" cy="273967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00"/>
            <a:stretch/>
          </p:blipFill>
          <p:spPr>
            <a:xfrm>
              <a:off x="215899" y="3911954"/>
              <a:ext cx="3995363" cy="273394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4321" y="3906816"/>
              <a:ext cx="3931779" cy="270705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9337" y="3906816"/>
              <a:ext cx="3953325" cy="2739674"/>
            </a:xfrm>
            <a:prstGeom prst="rect">
              <a:avLst/>
            </a:prstGeom>
          </p:spPr>
        </p:pic>
      </p:grpSp>
      <p:pic>
        <p:nvPicPr>
          <p:cNvPr id="16" name="Picture 2" descr="E:\documentation\EABUpdates2012\images\FemurMeanDiff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69812" y="770281"/>
            <a:ext cx="4694238" cy="23967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6079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830" y="1859568"/>
            <a:ext cx="3397285" cy="46841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ShapeWorksView</a:t>
            </a:r>
            <a:r>
              <a:rPr lang="en-US" dirty="0"/>
              <a:t/>
            </a:r>
            <a:br>
              <a:rPr lang="en-US" dirty="0"/>
            </a:br>
            <a:r>
              <a:rPr lang="en-US" sz="2800" dirty="0" smtClean="0">
                <a:solidFill>
                  <a:srgbClr val="3333CC"/>
                </a:solidFill>
              </a:rPr>
              <a:t>Left </a:t>
            </a:r>
            <a:r>
              <a:rPr lang="en-US" sz="2800" dirty="0">
                <a:solidFill>
                  <a:srgbClr val="3333CC"/>
                </a:solidFill>
              </a:rPr>
              <a:t>Atrial Appendage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1273175"/>
            <a:ext cx="11306175" cy="4351338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The LAA of two groups was segmented, one group with no history of having stroke while the other group has evident history of having stroke.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759" y="2072483"/>
            <a:ext cx="2877525" cy="4258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16" b="99425" l="272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662" y="2072484"/>
            <a:ext cx="3111877" cy="4258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55270" y="5876106"/>
            <a:ext cx="22878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Palatino Linotype" panose="02040502050505030304" pitchFamily="18" charset="0"/>
              </a:rPr>
              <a:t>Group 1: </a:t>
            </a:r>
          </a:p>
          <a:p>
            <a:r>
              <a:rPr lang="en-US" sz="2000" dirty="0" smtClean="0">
                <a:latin typeface="Palatino Linotype" panose="02040502050505030304" pitchFamily="18" charset="0"/>
              </a:rPr>
              <a:t>no history of stoke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8844" y="5876106"/>
            <a:ext cx="19351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 smtClean="0">
                <a:latin typeface="Palatino Linotype" panose="02040502050505030304" pitchFamily="18" charset="0"/>
              </a:rPr>
              <a:t>Group 2: </a:t>
            </a:r>
          </a:p>
          <a:p>
            <a:pPr algn="r"/>
            <a:r>
              <a:rPr lang="en-US" sz="2000" dirty="0" smtClean="0">
                <a:latin typeface="Palatino Linotype" panose="02040502050505030304" pitchFamily="18" charset="0"/>
              </a:rPr>
              <a:t>history of stoke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26115" y="6383937"/>
            <a:ext cx="44807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Palatino Linotype" panose="02040502050505030304" pitchFamily="18" charset="0"/>
              </a:rPr>
              <a:t>Group difference (group 1 to group 2)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43160" y="186541"/>
            <a:ext cx="1421280" cy="58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22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Thanks for your attention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35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Correspondence </a:t>
            </a:r>
            <a:r>
              <a:rPr lang="en-US" dirty="0" smtClean="0"/>
              <a:t>Pipeline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48284" y="1187650"/>
            <a:ext cx="10695432" cy="207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manasi\Documents\EABPresentation\inSegSlic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44251" y="3514628"/>
            <a:ext cx="1257300" cy="3026150"/>
          </a:xfrm>
          <a:prstGeom prst="rect">
            <a:avLst/>
          </a:prstGeom>
          <a:noFill/>
        </p:spPr>
      </p:pic>
      <p:pic>
        <p:nvPicPr>
          <p:cNvPr id="6" name="Picture 3" descr="C:\Users\manasi\Documents\EABPresentation\distTrans.png"/>
          <p:cNvPicPr>
            <a:picLocks noChangeAspect="1" noChangeArrowheads="1"/>
          </p:cNvPicPr>
          <p:nvPr/>
        </p:nvPicPr>
        <p:blipFill>
          <a:blip r:embed="rId6" cstate="print">
            <a:lum contrast="10000"/>
          </a:blip>
          <a:srcRect/>
          <a:stretch>
            <a:fillRect/>
          </a:stretch>
        </p:blipFill>
        <p:spPr bwMode="auto">
          <a:xfrm>
            <a:off x="3992251" y="3514628"/>
            <a:ext cx="1337110" cy="3017520"/>
          </a:xfrm>
          <a:prstGeom prst="rect">
            <a:avLst/>
          </a:prstGeom>
          <a:noFill/>
        </p:spPr>
      </p:pic>
      <p:pic>
        <p:nvPicPr>
          <p:cNvPr id="7" name="Picture 4" descr="C:\Users\manasi\Documents\EABPresentation\inSurf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68251" y="3514628"/>
            <a:ext cx="1325060" cy="3017520"/>
          </a:xfrm>
          <a:prstGeom prst="rect">
            <a:avLst/>
          </a:prstGeom>
          <a:noFill/>
        </p:spPr>
      </p:pic>
      <p:pic>
        <p:nvPicPr>
          <p:cNvPr id="8" name="Picture 10" descr="C:\Users\manasi\Documents\EABPresentation\minEntropy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92797" y="3430907"/>
            <a:ext cx="3840638" cy="3109871"/>
          </a:xfrm>
          <a:prstGeom prst="rect">
            <a:avLst/>
          </a:prstGeom>
          <a:noFill/>
        </p:spPr>
      </p:pic>
      <p:pic>
        <p:nvPicPr>
          <p:cNvPr id="10" name="Picture 2" descr="shapework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2881" y="400321"/>
            <a:ext cx="2495219" cy="1235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146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38866" y="1083386"/>
            <a:ext cx="2890684" cy="342881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5116711"/>
            <a:ext cx="508992" cy="508992"/>
          </a:xfrm>
          <a:prstGeom prst="rect">
            <a:avLst/>
          </a:prstGeom>
          <a:noFill/>
          <a:ln>
            <a:noFill/>
          </a:ln>
          <a:effectLst>
            <a:outerShdw blurRad="76200" dist="63499" dir="5400000" algn="ctr" rotWithShape="0">
              <a:schemeClr val="bg2">
                <a:alpha val="4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102" y="4741664"/>
            <a:ext cx="508992" cy="508992"/>
          </a:xfrm>
          <a:prstGeom prst="rect">
            <a:avLst/>
          </a:prstGeom>
          <a:noFill/>
          <a:ln>
            <a:noFill/>
          </a:ln>
          <a:effectLst>
            <a:outerShdw blurRad="76200" dist="63499" dir="5400000" algn="ctr" rotWithShape="0">
              <a:schemeClr val="bg2">
                <a:alpha val="4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5" name="Rectangle 9"/>
          <p:cNvSpPr>
            <a:spLocks/>
          </p:cNvSpPr>
          <p:nvPr/>
        </p:nvSpPr>
        <p:spPr bwMode="auto">
          <a:xfrm>
            <a:off x="5015508" y="2482453"/>
            <a:ext cx="1919883" cy="1223367"/>
          </a:xfrm>
          <a:prstGeom prst="rect">
            <a:avLst/>
          </a:prstGeom>
          <a:solidFill>
            <a:srgbClr val="66FF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eaLnBrk="1" hangingPunct="1"/>
            <a:endParaRPr lang="en-US" sz="2812"/>
          </a:p>
        </p:txBody>
      </p:sp>
      <p:sp>
        <p:nvSpPr>
          <p:cNvPr id="2056" name="Rectangle 10"/>
          <p:cNvSpPr>
            <a:spLocks/>
          </p:cNvSpPr>
          <p:nvPr/>
        </p:nvSpPr>
        <p:spPr bwMode="auto">
          <a:xfrm>
            <a:off x="5095875" y="2607469"/>
            <a:ext cx="1719638" cy="238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en-US" sz="1547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rPr>
              <a:t>ShapeWorksBroker</a:t>
            </a:r>
          </a:p>
        </p:txBody>
      </p:sp>
      <p:sp>
        <p:nvSpPr>
          <p:cNvPr id="2057" name="Rectangle 11"/>
          <p:cNvSpPr>
            <a:spLocks/>
          </p:cNvSpPr>
          <p:nvPr/>
        </p:nvSpPr>
        <p:spPr bwMode="auto">
          <a:xfrm>
            <a:off x="4945187" y="1919883"/>
            <a:ext cx="2035814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eaLnBrk="1" hangingPunct="1"/>
            <a:r>
              <a:rPr lang="en-US" sz="1125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rPr>
              <a:t>cibc2.sci.utah.edu = </a:t>
            </a:r>
          </a:p>
          <a:p>
            <a:pPr eaLnBrk="1" hangingPunct="1"/>
            <a:r>
              <a:rPr lang="en-US" sz="1125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rPr>
              <a:t>shapeworks-server.sci.utah.edu</a:t>
            </a:r>
          </a:p>
        </p:txBody>
      </p:sp>
      <p:sp>
        <p:nvSpPr>
          <p:cNvPr id="2058" name="AutoShape 12"/>
          <p:cNvSpPr>
            <a:spLocks/>
          </p:cNvSpPr>
          <p:nvPr/>
        </p:nvSpPr>
        <p:spPr bwMode="auto">
          <a:xfrm>
            <a:off x="4890492" y="1857375"/>
            <a:ext cx="2178844" cy="2062758"/>
          </a:xfrm>
          <a:prstGeom prst="roundRect">
            <a:avLst>
              <a:gd name="adj" fmla="val 6491"/>
            </a:avLst>
          </a:prstGeom>
          <a:noFill/>
          <a:ln w="25400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eaLnBrk="1" hangingPunct="1"/>
            <a:endParaRPr lang="en-US" sz="2812"/>
          </a:p>
        </p:txBody>
      </p:sp>
      <p:sp>
        <p:nvSpPr>
          <p:cNvPr id="2059" name="Rectangle 13"/>
          <p:cNvSpPr>
            <a:spLocks/>
          </p:cNvSpPr>
          <p:nvPr/>
        </p:nvSpPr>
        <p:spPr bwMode="auto">
          <a:xfrm>
            <a:off x="4032127" y="2536031"/>
            <a:ext cx="654025" cy="324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eaLnBrk="1" hangingPunct="1"/>
            <a:r>
              <a:rPr lang="en-US" sz="1055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rPr>
              <a:t>SSL</a:t>
            </a:r>
          </a:p>
          <a:p>
            <a:pPr eaLnBrk="1" hangingPunct="1"/>
            <a:r>
              <a:rPr lang="en-US" sz="1055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rPr>
              <a:t>connection</a:t>
            </a:r>
          </a:p>
        </p:txBody>
      </p:sp>
      <p:pic>
        <p:nvPicPr>
          <p:cNvPr id="9230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242" y="3000375"/>
            <a:ext cx="2047131" cy="1241227"/>
          </a:xfrm>
          <a:prstGeom prst="rect">
            <a:avLst/>
          </a:prstGeom>
          <a:noFill/>
          <a:ln>
            <a:noFill/>
          </a:ln>
          <a:effectLst>
            <a:outerShdw blurRad="76200" dist="63499" dir="5400000" algn="ctr" rotWithShape="0">
              <a:schemeClr val="bg2">
                <a:alpha val="4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1" name="Line 15"/>
          <p:cNvSpPr>
            <a:spLocks noChangeShapeType="1"/>
          </p:cNvSpPr>
          <p:nvPr/>
        </p:nvSpPr>
        <p:spPr bwMode="auto">
          <a:xfrm rot="10800000" flipH="1">
            <a:off x="3693914" y="3027164"/>
            <a:ext cx="1437680" cy="553641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IN" sz="1266"/>
          </a:p>
        </p:txBody>
      </p:sp>
      <p:sp>
        <p:nvSpPr>
          <p:cNvPr id="2062" name="Rectangle 16"/>
          <p:cNvSpPr>
            <a:spLocks/>
          </p:cNvSpPr>
          <p:nvPr/>
        </p:nvSpPr>
        <p:spPr bwMode="auto">
          <a:xfrm>
            <a:off x="4049986" y="3384351"/>
            <a:ext cx="654025" cy="324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eaLnBrk="1" hangingPunct="1"/>
            <a:r>
              <a:rPr lang="en-US" sz="1055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rPr>
              <a:t>SSL</a:t>
            </a:r>
          </a:p>
          <a:p>
            <a:pPr eaLnBrk="1" hangingPunct="1"/>
            <a:r>
              <a:rPr lang="en-US" sz="1055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rPr>
              <a:t>connection</a:t>
            </a:r>
          </a:p>
        </p:txBody>
      </p:sp>
      <p:sp>
        <p:nvSpPr>
          <p:cNvPr id="2063" name="Rectangle 17"/>
          <p:cNvSpPr>
            <a:spLocks/>
          </p:cNvSpPr>
          <p:nvPr/>
        </p:nvSpPr>
        <p:spPr bwMode="auto">
          <a:xfrm>
            <a:off x="3988594" y="1723430"/>
            <a:ext cx="671659" cy="238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en-US" sz="1547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rPr>
              <a:t>Internet</a:t>
            </a:r>
          </a:p>
        </p:txBody>
      </p:sp>
      <p:sp>
        <p:nvSpPr>
          <p:cNvPr id="2064" name="AutoShape 18"/>
          <p:cNvSpPr>
            <a:spLocks/>
          </p:cNvSpPr>
          <p:nvPr/>
        </p:nvSpPr>
        <p:spPr bwMode="auto">
          <a:xfrm>
            <a:off x="7864078" y="741164"/>
            <a:ext cx="2402086" cy="2241352"/>
          </a:xfrm>
          <a:prstGeom prst="roundRect">
            <a:avLst>
              <a:gd name="adj" fmla="val 5972"/>
            </a:avLst>
          </a:prstGeom>
          <a:noFill/>
          <a:ln w="25400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eaLnBrk="1" hangingPunct="1"/>
            <a:endParaRPr lang="en-US" sz="2812"/>
          </a:p>
        </p:txBody>
      </p:sp>
      <p:sp>
        <p:nvSpPr>
          <p:cNvPr id="2065" name="Rectangle 19"/>
          <p:cNvSpPr>
            <a:spLocks/>
          </p:cNvSpPr>
          <p:nvPr/>
        </p:nvSpPr>
        <p:spPr bwMode="auto">
          <a:xfrm>
            <a:off x="8114109" y="2241351"/>
            <a:ext cx="1919883" cy="491133"/>
          </a:xfrm>
          <a:prstGeom prst="rect">
            <a:avLst/>
          </a:prstGeom>
          <a:solidFill>
            <a:srgbClr val="66FF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eaLnBrk="1" hangingPunct="1"/>
            <a:endParaRPr lang="en-US" sz="2812"/>
          </a:p>
        </p:txBody>
      </p:sp>
      <p:sp>
        <p:nvSpPr>
          <p:cNvPr id="2066" name="Rectangle 20"/>
          <p:cNvSpPr>
            <a:spLocks/>
          </p:cNvSpPr>
          <p:nvPr/>
        </p:nvSpPr>
        <p:spPr bwMode="auto">
          <a:xfrm>
            <a:off x="8203407" y="2330648"/>
            <a:ext cx="1641283" cy="227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en-US" sz="1477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rPr>
              <a:t>ShapeWorksServer</a:t>
            </a:r>
          </a:p>
        </p:txBody>
      </p:sp>
      <p:sp>
        <p:nvSpPr>
          <p:cNvPr id="2067" name="Rectangle 21"/>
          <p:cNvSpPr>
            <a:spLocks/>
          </p:cNvSpPr>
          <p:nvPr/>
        </p:nvSpPr>
        <p:spPr bwMode="auto">
          <a:xfrm>
            <a:off x="8447857" y="2750344"/>
            <a:ext cx="1154162" cy="173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eaLnBrk="1" hangingPunct="1"/>
            <a:r>
              <a:rPr lang="en-US" sz="1125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rPr>
              <a:t>cibc3.sci.utah.edu</a:t>
            </a:r>
          </a:p>
        </p:txBody>
      </p:sp>
      <p:sp>
        <p:nvSpPr>
          <p:cNvPr id="2068" name="AutoShape 22"/>
          <p:cNvSpPr>
            <a:spLocks/>
          </p:cNvSpPr>
          <p:nvPr/>
        </p:nvSpPr>
        <p:spPr bwMode="auto">
          <a:xfrm>
            <a:off x="7864078" y="3232547"/>
            <a:ext cx="2402086" cy="2241352"/>
          </a:xfrm>
          <a:prstGeom prst="roundRect">
            <a:avLst>
              <a:gd name="adj" fmla="val 5972"/>
            </a:avLst>
          </a:prstGeom>
          <a:noFill/>
          <a:ln w="25400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eaLnBrk="1" hangingPunct="1"/>
            <a:endParaRPr lang="en-US" sz="2812"/>
          </a:p>
        </p:txBody>
      </p:sp>
      <p:sp>
        <p:nvSpPr>
          <p:cNvPr id="2069" name="Rectangle 23"/>
          <p:cNvSpPr>
            <a:spLocks/>
          </p:cNvSpPr>
          <p:nvPr/>
        </p:nvSpPr>
        <p:spPr bwMode="auto">
          <a:xfrm>
            <a:off x="8114109" y="4697016"/>
            <a:ext cx="1919883" cy="491133"/>
          </a:xfrm>
          <a:prstGeom prst="rect">
            <a:avLst/>
          </a:prstGeom>
          <a:solidFill>
            <a:srgbClr val="66FF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eaLnBrk="1" hangingPunct="1"/>
            <a:endParaRPr lang="en-US" sz="2812"/>
          </a:p>
        </p:txBody>
      </p:sp>
      <p:sp>
        <p:nvSpPr>
          <p:cNvPr id="2070" name="Rectangle 24"/>
          <p:cNvSpPr>
            <a:spLocks/>
          </p:cNvSpPr>
          <p:nvPr/>
        </p:nvSpPr>
        <p:spPr bwMode="auto">
          <a:xfrm>
            <a:off x="8203407" y="4786312"/>
            <a:ext cx="1641283" cy="227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en-US" sz="1477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rPr>
              <a:t>ShapeWorksServer</a:t>
            </a:r>
          </a:p>
        </p:txBody>
      </p:sp>
      <p:sp>
        <p:nvSpPr>
          <p:cNvPr id="2071" name="Rectangle 25"/>
          <p:cNvSpPr>
            <a:spLocks/>
          </p:cNvSpPr>
          <p:nvPr/>
        </p:nvSpPr>
        <p:spPr bwMode="auto">
          <a:xfrm>
            <a:off x="8762629" y="5206008"/>
            <a:ext cx="569067" cy="173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eaLnBrk="1" hangingPunct="1"/>
            <a:r>
              <a:rPr lang="en-US" sz="1125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rPr>
              <a:t>localhost</a:t>
            </a:r>
          </a:p>
        </p:txBody>
      </p:sp>
      <p:sp>
        <p:nvSpPr>
          <p:cNvPr id="2072" name="Line 26"/>
          <p:cNvSpPr>
            <a:spLocks noChangeShapeType="1"/>
          </p:cNvSpPr>
          <p:nvPr/>
        </p:nvSpPr>
        <p:spPr bwMode="auto">
          <a:xfrm>
            <a:off x="5926336" y="3625453"/>
            <a:ext cx="0" cy="973336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IN" sz="1266"/>
          </a:p>
        </p:txBody>
      </p:sp>
      <p:sp>
        <p:nvSpPr>
          <p:cNvPr id="2073" name="AutoShape 27"/>
          <p:cNvSpPr>
            <a:spLocks/>
          </p:cNvSpPr>
          <p:nvPr/>
        </p:nvSpPr>
        <p:spPr bwMode="auto">
          <a:xfrm>
            <a:off x="4810125" y="4598789"/>
            <a:ext cx="2616398" cy="750094"/>
          </a:xfrm>
          <a:prstGeom prst="roundRect">
            <a:avLst>
              <a:gd name="adj" fmla="val 17856"/>
            </a:avLst>
          </a:prstGeom>
          <a:solidFill>
            <a:srgbClr val="66FF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eaLnBrk="1" hangingPunct="1"/>
            <a:endParaRPr lang="en-US" sz="2812"/>
          </a:p>
        </p:txBody>
      </p:sp>
      <p:sp>
        <p:nvSpPr>
          <p:cNvPr id="2074" name="Rectangle 28"/>
          <p:cNvSpPr>
            <a:spLocks/>
          </p:cNvSpPr>
          <p:nvPr/>
        </p:nvSpPr>
        <p:spPr bwMode="auto">
          <a:xfrm>
            <a:off x="4944070" y="4670227"/>
            <a:ext cx="2367636" cy="476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en-US" sz="1547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rPr>
              <a:t>SCI File System:</a:t>
            </a:r>
          </a:p>
          <a:p>
            <a:pPr algn="l" eaLnBrk="1" hangingPunct="1"/>
            <a:r>
              <a:rPr lang="en-US" sz="1547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rPr>
              <a:t>All projects are stored here</a:t>
            </a:r>
          </a:p>
        </p:txBody>
      </p:sp>
      <p:sp>
        <p:nvSpPr>
          <p:cNvPr id="2075" name="AutoShape 29"/>
          <p:cNvSpPr>
            <a:spLocks/>
          </p:cNvSpPr>
          <p:nvPr/>
        </p:nvSpPr>
        <p:spPr bwMode="auto">
          <a:xfrm>
            <a:off x="8176617" y="839390"/>
            <a:ext cx="1741289" cy="1294805"/>
          </a:xfrm>
          <a:prstGeom prst="roundRect">
            <a:avLst>
              <a:gd name="adj" fmla="val 10343"/>
            </a:avLst>
          </a:prstGeom>
          <a:solidFill>
            <a:srgbClr val="66FFFF"/>
          </a:solidFill>
          <a:ln w="25400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eaLnBrk="1" hangingPunct="1"/>
            <a:endParaRPr lang="en-US" sz="2812"/>
          </a:p>
        </p:txBody>
      </p:sp>
      <p:sp>
        <p:nvSpPr>
          <p:cNvPr id="2076" name="Rectangle 30"/>
          <p:cNvSpPr>
            <a:spLocks/>
          </p:cNvSpPr>
          <p:nvPr/>
        </p:nvSpPr>
        <p:spPr bwMode="auto">
          <a:xfrm>
            <a:off x="8632031" y="848321"/>
            <a:ext cx="690895" cy="205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en-US" sz="1336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rPr>
              <a:t>SandBox</a:t>
            </a:r>
          </a:p>
        </p:txBody>
      </p:sp>
      <p:sp>
        <p:nvSpPr>
          <p:cNvPr id="2077" name="Rectangle 31"/>
          <p:cNvSpPr>
            <a:spLocks/>
          </p:cNvSpPr>
          <p:nvPr/>
        </p:nvSpPr>
        <p:spPr bwMode="auto">
          <a:xfrm>
            <a:off x="8346281" y="1107281"/>
            <a:ext cx="1410891" cy="491133"/>
          </a:xfrm>
          <a:prstGeom prst="rect">
            <a:avLst/>
          </a:prstGeom>
          <a:solidFill>
            <a:srgbClr val="66FF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eaLnBrk="1" hangingPunct="1"/>
            <a:endParaRPr lang="en-US" sz="2812"/>
          </a:p>
        </p:txBody>
      </p:sp>
      <p:sp>
        <p:nvSpPr>
          <p:cNvPr id="2078" name="Rectangle 32"/>
          <p:cNvSpPr>
            <a:spLocks/>
          </p:cNvSpPr>
          <p:nvPr/>
        </p:nvSpPr>
        <p:spPr bwMode="auto">
          <a:xfrm>
            <a:off x="8390930" y="1169790"/>
            <a:ext cx="1266372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en-US" sz="1125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rPr>
              <a:t>ShapeWorksGroom</a:t>
            </a:r>
          </a:p>
          <a:p>
            <a:pPr algn="l" eaLnBrk="1" hangingPunct="1"/>
            <a:r>
              <a:rPr lang="en-US" sz="1125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rPr>
              <a:t>ShapeWorksRun</a:t>
            </a:r>
          </a:p>
        </p:txBody>
      </p:sp>
      <p:sp>
        <p:nvSpPr>
          <p:cNvPr id="2079" name="Rectangle 33"/>
          <p:cNvSpPr>
            <a:spLocks/>
          </p:cNvSpPr>
          <p:nvPr/>
        </p:nvSpPr>
        <p:spPr bwMode="auto">
          <a:xfrm>
            <a:off x="8346281" y="1696641"/>
            <a:ext cx="1410891" cy="285750"/>
          </a:xfrm>
          <a:prstGeom prst="rect">
            <a:avLst/>
          </a:prstGeom>
          <a:solidFill>
            <a:srgbClr val="66FF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eaLnBrk="1" hangingPunct="1"/>
            <a:endParaRPr lang="en-US" sz="2812"/>
          </a:p>
        </p:txBody>
      </p:sp>
      <p:sp>
        <p:nvSpPr>
          <p:cNvPr id="2080" name="Rectangle 34"/>
          <p:cNvSpPr>
            <a:spLocks/>
          </p:cNvSpPr>
          <p:nvPr/>
        </p:nvSpPr>
        <p:spPr bwMode="auto">
          <a:xfrm>
            <a:off x="8810626" y="1759148"/>
            <a:ext cx="448841" cy="173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en-US" sz="1125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rPr>
              <a:t>Python</a:t>
            </a:r>
          </a:p>
        </p:txBody>
      </p:sp>
      <p:sp>
        <p:nvSpPr>
          <p:cNvPr id="2081" name="Line 35"/>
          <p:cNvSpPr>
            <a:spLocks noChangeShapeType="1"/>
          </p:cNvSpPr>
          <p:nvPr/>
        </p:nvSpPr>
        <p:spPr bwMode="auto">
          <a:xfrm flipH="1">
            <a:off x="9060656" y="1937742"/>
            <a:ext cx="8930" cy="357188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IN" sz="1266"/>
          </a:p>
        </p:txBody>
      </p:sp>
      <p:sp>
        <p:nvSpPr>
          <p:cNvPr id="2082" name="Line 36"/>
          <p:cNvSpPr>
            <a:spLocks noChangeShapeType="1"/>
          </p:cNvSpPr>
          <p:nvPr/>
        </p:nvSpPr>
        <p:spPr bwMode="auto">
          <a:xfrm>
            <a:off x="9051726" y="1544836"/>
            <a:ext cx="8930" cy="187523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IN" sz="1266"/>
          </a:p>
        </p:txBody>
      </p:sp>
      <p:sp>
        <p:nvSpPr>
          <p:cNvPr id="2083" name="Line 37"/>
          <p:cNvSpPr>
            <a:spLocks noChangeShapeType="1"/>
          </p:cNvSpPr>
          <p:nvPr/>
        </p:nvSpPr>
        <p:spPr bwMode="auto">
          <a:xfrm rot="10800000" flipH="1">
            <a:off x="6881812" y="2491383"/>
            <a:ext cx="1321594" cy="375047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IN" sz="1266"/>
          </a:p>
        </p:txBody>
      </p:sp>
      <p:pic>
        <p:nvPicPr>
          <p:cNvPr id="9254" name="Picture 3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242" y="1312664"/>
            <a:ext cx="2047131" cy="1241227"/>
          </a:xfrm>
          <a:prstGeom prst="rect">
            <a:avLst/>
          </a:prstGeom>
          <a:noFill/>
          <a:ln>
            <a:noFill/>
          </a:ln>
          <a:effectLst>
            <a:outerShdw blurRad="76200" dist="63499" dir="5400000" algn="ctr" rotWithShape="0">
              <a:schemeClr val="bg2">
                <a:alpha val="4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5" name="Line 39"/>
          <p:cNvSpPr>
            <a:spLocks noChangeShapeType="1"/>
          </p:cNvSpPr>
          <p:nvPr/>
        </p:nvSpPr>
        <p:spPr bwMode="auto">
          <a:xfrm>
            <a:off x="3738563" y="2402086"/>
            <a:ext cx="1330523" cy="267891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IN" sz="1266"/>
          </a:p>
        </p:txBody>
      </p:sp>
      <p:sp>
        <p:nvSpPr>
          <p:cNvPr id="2086" name="AutoShape 40"/>
          <p:cNvSpPr>
            <a:spLocks/>
          </p:cNvSpPr>
          <p:nvPr/>
        </p:nvSpPr>
        <p:spPr bwMode="auto">
          <a:xfrm>
            <a:off x="8265914" y="3339703"/>
            <a:ext cx="1741289" cy="1294805"/>
          </a:xfrm>
          <a:prstGeom prst="roundRect">
            <a:avLst>
              <a:gd name="adj" fmla="val 10343"/>
            </a:avLst>
          </a:prstGeom>
          <a:solidFill>
            <a:srgbClr val="66FFFF"/>
          </a:solidFill>
          <a:ln w="25400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eaLnBrk="1" hangingPunct="1"/>
            <a:endParaRPr lang="en-US" sz="2812"/>
          </a:p>
        </p:txBody>
      </p:sp>
      <p:sp>
        <p:nvSpPr>
          <p:cNvPr id="2087" name="Rectangle 41"/>
          <p:cNvSpPr>
            <a:spLocks/>
          </p:cNvSpPr>
          <p:nvPr/>
        </p:nvSpPr>
        <p:spPr bwMode="auto">
          <a:xfrm>
            <a:off x="8721328" y="3348633"/>
            <a:ext cx="690895" cy="205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en-US" sz="1336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rPr>
              <a:t>SandBox</a:t>
            </a:r>
          </a:p>
        </p:txBody>
      </p:sp>
      <p:sp>
        <p:nvSpPr>
          <p:cNvPr id="2088" name="Rectangle 42"/>
          <p:cNvSpPr>
            <a:spLocks/>
          </p:cNvSpPr>
          <p:nvPr/>
        </p:nvSpPr>
        <p:spPr bwMode="auto">
          <a:xfrm>
            <a:off x="8435578" y="3607594"/>
            <a:ext cx="1410891" cy="491133"/>
          </a:xfrm>
          <a:prstGeom prst="rect">
            <a:avLst/>
          </a:prstGeom>
          <a:solidFill>
            <a:srgbClr val="66FF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eaLnBrk="1" hangingPunct="1"/>
            <a:endParaRPr lang="en-US" sz="2812"/>
          </a:p>
        </p:txBody>
      </p:sp>
      <p:sp>
        <p:nvSpPr>
          <p:cNvPr id="2089" name="Rectangle 43"/>
          <p:cNvSpPr>
            <a:spLocks/>
          </p:cNvSpPr>
          <p:nvPr/>
        </p:nvSpPr>
        <p:spPr bwMode="auto">
          <a:xfrm>
            <a:off x="8480226" y="3670102"/>
            <a:ext cx="1266372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en-US" sz="1125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rPr>
              <a:t>ShapeWorksGroom</a:t>
            </a:r>
          </a:p>
          <a:p>
            <a:pPr algn="l" eaLnBrk="1" hangingPunct="1"/>
            <a:r>
              <a:rPr lang="en-US" sz="1125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rPr>
              <a:t>ShapeWorksRun</a:t>
            </a:r>
          </a:p>
        </p:txBody>
      </p:sp>
      <p:sp>
        <p:nvSpPr>
          <p:cNvPr id="2090" name="Rectangle 44"/>
          <p:cNvSpPr>
            <a:spLocks/>
          </p:cNvSpPr>
          <p:nvPr/>
        </p:nvSpPr>
        <p:spPr bwMode="auto">
          <a:xfrm>
            <a:off x="8435578" y="4196953"/>
            <a:ext cx="1410891" cy="285750"/>
          </a:xfrm>
          <a:prstGeom prst="rect">
            <a:avLst/>
          </a:prstGeom>
          <a:solidFill>
            <a:srgbClr val="66FF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eaLnBrk="1" hangingPunct="1"/>
            <a:endParaRPr lang="en-US" sz="2812"/>
          </a:p>
        </p:txBody>
      </p:sp>
      <p:sp>
        <p:nvSpPr>
          <p:cNvPr id="2091" name="Rectangle 45"/>
          <p:cNvSpPr>
            <a:spLocks/>
          </p:cNvSpPr>
          <p:nvPr/>
        </p:nvSpPr>
        <p:spPr bwMode="auto">
          <a:xfrm>
            <a:off x="8899922" y="4259461"/>
            <a:ext cx="448841" cy="173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en-US" sz="1125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rPr>
              <a:t>Python</a:t>
            </a:r>
          </a:p>
        </p:txBody>
      </p:sp>
      <p:sp>
        <p:nvSpPr>
          <p:cNvPr id="2092" name="Line 46"/>
          <p:cNvSpPr>
            <a:spLocks noChangeShapeType="1"/>
          </p:cNvSpPr>
          <p:nvPr/>
        </p:nvSpPr>
        <p:spPr bwMode="auto">
          <a:xfrm flipH="1">
            <a:off x="9149953" y="4438054"/>
            <a:ext cx="8930" cy="357188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IN" sz="1266"/>
          </a:p>
        </p:txBody>
      </p:sp>
      <p:sp>
        <p:nvSpPr>
          <p:cNvPr id="2093" name="Line 47"/>
          <p:cNvSpPr>
            <a:spLocks noChangeShapeType="1"/>
          </p:cNvSpPr>
          <p:nvPr/>
        </p:nvSpPr>
        <p:spPr bwMode="auto">
          <a:xfrm flipH="1">
            <a:off x="2059781" y="4161234"/>
            <a:ext cx="8930" cy="982266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IN" sz="1266"/>
          </a:p>
        </p:txBody>
      </p:sp>
      <p:sp>
        <p:nvSpPr>
          <p:cNvPr id="2094" name="Rectangle 48"/>
          <p:cNvSpPr>
            <a:spLocks/>
          </p:cNvSpPr>
          <p:nvPr/>
        </p:nvSpPr>
        <p:spPr bwMode="auto">
          <a:xfrm>
            <a:off x="1640086" y="5652492"/>
            <a:ext cx="1418530" cy="21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en-US" sz="1406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rPr>
              <a:t>ShapeWorksView</a:t>
            </a:r>
          </a:p>
        </p:txBody>
      </p:sp>
      <p:sp>
        <p:nvSpPr>
          <p:cNvPr id="2095" name="Line 49"/>
          <p:cNvSpPr>
            <a:spLocks noChangeShapeType="1"/>
          </p:cNvSpPr>
          <p:nvPr/>
        </p:nvSpPr>
        <p:spPr bwMode="auto">
          <a:xfrm flipH="1">
            <a:off x="3095625" y="4116586"/>
            <a:ext cx="17859" cy="660797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IN" sz="1266"/>
          </a:p>
        </p:txBody>
      </p:sp>
      <p:sp>
        <p:nvSpPr>
          <p:cNvPr id="2096" name="Rectangle 50"/>
          <p:cNvSpPr>
            <a:spLocks/>
          </p:cNvSpPr>
          <p:nvPr/>
        </p:nvSpPr>
        <p:spPr bwMode="auto">
          <a:xfrm>
            <a:off x="2738438" y="5277446"/>
            <a:ext cx="1005083" cy="21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eaLnBrk="0" hangingPunct="0"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en-US" sz="1406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rPr>
              <a:t>Seg3D 2.1.1</a:t>
            </a:r>
          </a:p>
        </p:txBody>
      </p:sp>
      <p:sp>
        <p:nvSpPr>
          <p:cNvPr id="2097" name="Line 51"/>
          <p:cNvSpPr>
            <a:spLocks noChangeShapeType="1"/>
          </p:cNvSpPr>
          <p:nvPr/>
        </p:nvSpPr>
        <p:spPr bwMode="auto">
          <a:xfrm>
            <a:off x="6890742" y="3509367"/>
            <a:ext cx="1285875" cy="1339453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IN" sz="1266"/>
          </a:p>
        </p:txBody>
      </p:sp>
      <p:sp>
        <p:nvSpPr>
          <p:cNvPr id="2098" name="Line 52"/>
          <p:cNvSpPr>
            <a:spLocks noChangeShapeType="1"/>
          </p:cNvSpPr>
          <p:nvPr/>
        </p:nvSpPr>
        <p:spPr bwMode="auto">
          <a:xfrm>
            <a:off x="9158883" y="4027289"/>
            <a:ext cx="0" cy="267891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IN" sz="1266"/>
          </a:p>
        </p:txBody>
      </p:sp>
      <p:sp>
        <p:nvSpPr>
          <p:cNvPr id="53" name="Title 1"/>
          <p:cNvSpPr>
            <a:spLocks noGrp="1"/>
          </p:cNvSpPr>
          <p:nvPr>
            <p:ph type="title"/>
          </p:nvPr>
        </p:nvSpPr>
        <p:spPr>
          <a:xfrm>
            <a:off x="215900" y="-3175"/>
            <a:ext cx="11760200" cy="1325563"/>
          </a:xfrm>
        </p:spPr>
        <p:txBody>
          <a:bodyPr/>
          <a:lstStyle/>
          <a:p>
            <a:r>
              <a:rPr lang="en-US" dirty="0" smtClean="0"/>
              <a:t>Main Components</a:t>
            </a:r>
            <a:endParaRPr lang="en-US" dirty="0"/>
          </a:p>
        </p:txBody>
      </p:sp>
      <p:sp>
        <p:nvSpPr>
          <p:cNvPr id="56" name="Rounded Rectangle 55"/>
          <p:cNvSpPr/>
          <p:nvPr/>
        </p:nvSpPr>
        <p:spPr>
          <a:xfrm>
            <a:off x="4551472" y="1544836"/>
            <a:ext cx="2890684" cy="2616398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7" name="Rounded Rectangle 56"/>
          <p:cNvSpPr/>
          <p:nvPr/>
        </p:nvSpPr>
        <p:spPr>
          <a:xfrm>
            <a:off x="7673224" y="460066"/>
            <a:ext cx="2890684" cy="5408767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TextBox 3"/>
          <p:cNvSpPr txBox="1"/>
          <p:nvPr/>
        </p:nvSpPr>
        <p:spPr>
          <a:xfrm>
            <a:off x="1031093" y="6027538"/>
            <a:ext cx="36291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ShapeWorks Client</a:t>
            </a:r>
            <a:endParaRPr lang="en-IN" sz="2600" dirty="0" smtClean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412754" y="6000750"/>
            <a:ext cx="36291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rgbClr val="00B0F0"/>
                </a:solidFill>
                <a:latin typeface="Palatino Linotype" panose="02040502050505030304" pitchFamily="18" charset="0"/>
              </a:rPr>
              <a:t>ShapeWorks Broker</a:t>
            </a:r>
            <a:endParaRPr lang="en-IN" sz="2600" dirty="0" smtClean="0">
              <a:solidFill>
                <a:srgbClr val="00B0F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597643" y="5998906"/>
            <a:ext cx="36291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rgbClr val="00B050"/>
                </a:solidFill>
                <a:latin typeface="Palatino Linotype" panose="02040502050505030304" pitchFamily="18" charset="0"/>
              </a:rPr>
              <a:t>ShapeWorks Server</a:t>
            </a:r>
            <a:endParaRPr lang="en-IN" sz="2600" dirty="0" smtClean="0">
              <a:solidFill>
                <a:srgbClr val="00B05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0564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15900" y="-3175"/>
            <a:ext cx="11760200" cy="1325563"/>
          </a:xfrm>
        </p:spPr>
        <p:txBody>
          <a:bodyPr/>
          <a:lstStyle/>
          <a:p>
            <a:r>
              <a:rPr lang="en-US" dirty="0" smtClean="0"/>
              <a:t>Let’s Get Started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94597" y="1145407"/>
            <a:ext cx="12400526" cy="4576967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Copy all the software given in the USB stick at a convenient location in your computer</a:t>
            </a:r>
          </a:p>
          <a:p>
            <a:r>
              <a:rPr lang="en-US" sz="2400" dirty="0" smtClean="0"/>
              <a:t>Click on start menu and type ‘cmd.exe’ to start a command prompt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First, start ShapeWorks Broker 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      ShapeWorksBroker.exe </a:t>
            </a:r>
            <a:r>
              <a:rPr lang="en-US" sz="2400" dirty="0" err="1" smtClean="0">
                <a:solidFill>
                  <a:srgbClr val="FF0000"/>
                </a:solidFill>
              </a:rPr>
              <a:t>broker_address</a:t>
            </a:r>
            <a:r>
              <a:rPr lang="en-US" sz="2400" dirty="0" smtClean="0">
                <a:solidFill>
                  <a:srgbClr val="FF0000"/>
                </a:solidFill>
              </a:rPr>
              <a:t>=</a:t>
            </a:r>
            <a:r>
              <a:rPr lang="en-US" sz="2400" dirty="0" err="1" smtClean="0">
                <a:solidFill>
                  <a:srgbClr val="FF0000"/>
                </a:solidFill>
              </a:rPr>
              <a:t>localhost</a:t>
            </a:r>
            <a:r>
              <a:rPr lang="en-US" sz="2400" dirty="0" smtClean="0">
                <a:solidFill>
                  <a:srgbClr val="FF0000"/>
                </a:solidFill>
              </a:rPr>
              <a:t> \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	</a:t>
            </a:r>
            <a:r>
              <a:rPr lang="en-US" sz="2400" dirty="0" smtClean="0">
                <a:solidFill>
                  <a:srgbClr val="FF0000"/>
                </a:solidFill>
              </a:rPr>
              <a:t>	</a:t>
            </a:r>
            <a:r>
              <a:rPr lang="en-US" sz="2400" dirty="0" err="1" smtClean="0">
                <a:solidFill>
                  <a:srgbClr val="FF0000"/>
                </a:solidFill>
              </a:rPr>
              <a:t>broker_rootdir</a:t>
            </a:r>
            <a:r>
              <a:rPr lang="en-US" sz="2400" dirty="0" smtClean="0">
                <a:solidFill>
                  <a:srgbClr val="FF0000"/>
                </a:solidFill>
              </a:rPr>
              <a:t>=c:\shapeworks_run</a:t>
            </a:r>
            <a:endParaRPr lang="en-US" sz="2400" dirty="0" smtClean="0"/>
          </a:p>
          <a:p>
            <a:r>
              <a:rPr lang="en-US" sz="2400" dirty="0" smtClean="0"/>
              <a:t>Make note of password generated. It will be required to start ShapeWorks Client</a:t>
            </a:r>
            <a:endParaRPr lang="en-US" sz="2000" dirty="0" smtClean="0">
              <a:solidFill>
                <a:srgbClr val="FF0000"/>
              </a:solidFill>
            </a:endParaRPr>
          </a:p>
          <a:p>
            <a:r>
              <a:rPr lang="en-US" sz="2400" dirty="0" smtClean="0"/>
              <a:t>Click on start and start another command prompt </a:t>
            </a:r>
          </a:p>
          <a:p>
            <a:r>
              <a:rPr lang="en-US" sz="2400" dirty="0" smtClean="0"/>
              <a:t>Start ShapeWorks Server </a:t>
            </a:r>
          </a:p>
          <a:p>
            <a:pPr marL="0" indent="0">
              <a:buNone/>
            </a:pP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smtClean="0">
                <a:solidFill>
                  <a:srgbClr val="FF0000"/>
                </a:solidFill>
              </a:rPr>
              <a:t>     ShapeWorksServer.exe </a:t>
            </a:r>
            <a:r>
              <a:rPr lang="en-US" sz="2400" dirty="0" err="1">
                <a:solidFill>
                  <a:srgbClr val="FF0000"/>
                </a:solidFill>
              </a:rPr>
              <a:t>broker_address</a:t>
            </a:r>
            <a:r>
              <a:rPr lang="en-US" sz="2400" dirty="0">
                <a:solidFill>
                  <a:srgbClr val="FF0000"/>
                </a:solidFill>
              </a:rPr>
              <a:t>=</a:t>
            </a:r>
            <a:r>
              <a:rPr lang="en-US" sz="2400" dirty="0" err="1">
                <a:solidFill>
                  <a:srgbClr val="FF0000"/>
                </a:solidFill>
              </a:rPr>
              <a:t>localhost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\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	</a:t>
            </a:r>
            <a:r>
              <a:rPr lang="en-US" sz="2400" dirty="0" smtClean="0">
                <a:solidFill>
                  <a:srgbClr val="FF0000"/>
                </a:solidFill>
              </a:rPr>
              <a:t>	</a:t>
            </a:r>
            <a:r>
              <a:rPr lang="en-US" sz="2400" dirty="0" err="1" smtClean="0">
                <a:solidFill>
                  <a:srgbClr val="FF0000"/>
                </a:solidFill>
              </a:rPr>
              <a:t>shapeworks_dir</a:t>
            </a:r>
            <a:r>
              <a:rPr lang="en-US" sz="2400" dirty="0" smtClean="0">
                <a:solidFill>
                  <a:srgbClr val="FF0000"/>
                </a:solidFill>
              </a:rPr>
              <a:t>=c:\Shapeworks</a:t>
            </a: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15900" y="5943600"/>
            <a:ext cx="114353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Palatino Linotype" panose="02040502050505030304" pitchFamily="18" charset="0"/>
              </a:rPr>
              <a:t>  * Refer to lab document(Section 2) for more instructions</a:t>
            </a:r>
            <a:endParaRPr lang="en-IN" sz="3200" dirty="0" smtClean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Connecting to a Server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3973" t="3692" r="3909" b="8402"/>
          <a:stretch/>
        </p:blipFill>
        <p:spPr>
          <a:xfrm>
            <a:off x="1008667" y="1027522"/>
            <a:ext cx="9125147" cy="554296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956224" y="4675695"/>
            <a:ext cx="3724044" cy="16402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Palatino Linotype" panose="02040502050505030304" pitchFamily="18" charset="0"/>
              </a:rPr>
              <a:t>Enter the username and password created during running the broker</a:t>
            </a:r>
            <a:endParaRPr lang="en-US" sz="24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Correspondence </a:t>
            </a:r>
            <a:r>
              <a:rPr lang="en-US" dirty="0" smtClean="0"/>
              <a:t>Pipeline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48284" y="1187650"/>
            <a:ext cx="10695432" cy="207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manasi\Documents\EABPresentation\inSegSlic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44251" y="3514628"/>
            <a:ext cx="1257300" cy="3026150"/>
          </a:xfrm>
          <a:prstGeom prst="rect">
            <a:avLst/>
          </a:prstGeom>
          <a:noFill/>
        </p:spPr>
      </p:pic>
      <p:pic>
        <p:nvPicPr>
          <p:cNvPr id="6" name="Picture 3" descr="C:\Users\manasi\Documents\EABPresentation\distTrans.png"/>
          <p:cNvPicPr>
            <a:picLocks noChangeAspect="1" noChangeArrowheads="1"/>
          </p:cNvPicPr>
          <p:nvPr/>
        </p:nvPicPr>
        <p:blipFill>
          <a:blip r:embed="rId6" cstate="print">
            <a:lum contrast="10000"/>
          </a:blip>
          <a:srcRect/>
          <a:stretch>
            <a:fillRect/>
          </a:stretch>
        </p:blipFill>
        <p:spPr bwMode="auto">
          <a:xfrm>
            <a:off x="3992251" y="3514628"/>
            <a:ext cx="1337110" cy="3017520"/>
          </a:xfrm>
          <a:prstGeom prst="rect">
            <a:avLst/>
          </a:prstGeom>
          <a:noFill/>
        </p:spPr>
      </p:pic>
      <p:pic>
        <p:nvPicPr>
          <p:cNvPr id="7" name="Picture 4" descr="C:\Users\manasi\Documents\EABPresentation\inSurf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68251" y="3514628"/>
            <a:ext cx="1325060" cy="3017520"/>
          </a:xfrm>
          <a:prstGeom prst="rect">
            <a:avLst/>
          </a:prstGeom>
          <a:noFill/>
        </p:spPr>
      </p:pic>
      <p:pic>
        <p:nvPicPr>
          <p:cNvPr id="8" name="Picture 10" descr="C:\Users\manasi\Documents\EABPresentation\minEntropy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92797" y="3430907"/>
            <a:ext cx="3840638" cy="3109871"/>
          </a:xfrm>
          <a:prstGeom prst="rect">
            <a:avLst/>
          </a:prstGeom>
          <a:noFill/>
        </p:spPr>
      </p:pic>
      <p:pic>
        <p:nvPicPr>
          <p:cNvPr id="10" name="Picture 2" descr="shapework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2881" y="400321"/>
            <a:ext cx="2495219" cy="1235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007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Configuring a Project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878" t="3693" r="3719" b="8401"/>
          <a:stretch/>
        </p:blipFill>
        <p:spPr>
          <a:xfrm>
            <a:off x="1828036" y="1005484"/>
            <a:ext cx="9153427" cy="5542961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223286" y="4473900"/>
            <a:ext cx="10695432" cy="207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shapework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883" y="3686571"/>
            <a:ext cx="2495219" cy="1235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223286" y="4785755"/>
            <a:ext cx="938015" cy="83127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C:\Users\manasi\Documents\EABPresentation\inSegSlice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2242" y="1277924"/>
            <a:ext cx="1257300" cy="3026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52939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Configuring a Project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lum contrast="20000"/>
          </a:blip>
          <a:srcRect l="3732" t="3439" r="3859" b="8141"/>
          <a:stretch/>
        </p:blipFill>
        <p:spPr>
          <a:xfrm>
            <a:off x="2161301" y="967776"/>
            <a:ext cx="9162853" cy="5580669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223286" y="4473900"/>
            <a:ext cx="10695432" cy="207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shapework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883" y="3686571"/>
            <a:ext cx="2495219" cy="1235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600823" y="4655127"/>
            <a:ext cx="3669348" cy="9500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3" descr="C:\Users\manasi\Documents\EABPresentation\distTrans.png"/>
          <p:cNvPicPr>
            <a:picLocks noChangeAspect="1" noChangeArrowheads="1"/>
          </p:cNvPicPr>
          <p:nvPr/>
        </p:nvPicPr>
        <p:blipFill>
          <a:blip r:embed="rId7" cstate="print">
            <a:lum contrast="10000"/>
          </a:blip>
          <a:srcRect/>
          <a:stretch>
            <a:fillRect/>
          </a:stretch>
        </p:blipFill>
        <p:spPr bwMode="auto">
          <a:xfrm>
            <a:off x="232558" y="3758110"/>
            <a:ext cx="1004591" cy="2267107"/>
          </a:xfrm>
          <a:prstGeom prst="rect">
            <a:avLst/>
          </a:prstGeom>
          <a:noFill/>
        </p:spPr>
      </p:pic>
      <p:pic>
        <p:nvPicPr>
          <p:cNvPr id="8" name="Picture 4" descr="C:\Users\manasi\Documents\EABPresentation\inSurf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2558" y="1342983"/>
            <a:ext cx="995537" cy="22671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8842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Configuring a Project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lum contrast="20000"/>
          </a:blip>
          <a:srcRect l="3922" t="3589" r="3859" b="8441"/>
          <a:stretch/>
        </p:blipFill>
        <p:spPr>
          <a:xfrm>
            <a:off x="1937284" y="1011727"/>
            <a:ext cx="9144000" cy="5552388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223286" y="4473900"/>
            <a:ext cx="10695432" cy="207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shapework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883" y="3686571"/>
            <a:ext cx="2495219" cy="1235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649471" y="4797004"/>
            <a:ext cx="1414692" cy="71376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10" descr="C:\Users\manasi\Documents\EABPresentation\minEntropy.png"/>
          <p:cNvPicPr>
            <a:picLocks noChangeAspect="1" noChangeArrowheads="1"/>
          </p:cNvPicPr>
          <p:nvPr/>
        </p:nvPicPr>
        <p:blipFill rotWithShape="1">
          <a:blip r:embed="rId6" cstate="print"/>
          <a:srcRect r="68438"/>
          <a:stretch/>
        </p:blipFill>
        <p:spPr bwMode="auto">
          <a:xfrm>
            <a:off x="454937" y="952352"/>
            <a:ext cx="752681" cy="1930985"/>
          </a:xfrm>
          <a:prstGeom prst="rect">
            <a:avLst/>
          </a:prstGeom>
          <a:noFill/>
        </p:spPr>
      </p:pic>
      <p:pic>
        <p:nvPicPr>
          <p:cNvPr id="9" name="Picture 10" descr="C:\Users\manasi\Documents\EABPresentation\minEntropy.png"/>
          <p:cNvPicPr>
            <a:picLocks noChangeAspect="1" noChangeArrowheads="1"/>
          </p:cNvPicPr>
          <p:nvPr/>
        </p:nvPicPr>
        <p:blipFill rotWithShape="1">
          <a:blip r:embed="rId6" cstate="print"/>
          <a:srcRect l="31562" r="34219"/>
          <a:stretch/>
        </p:blipFill>
        <p:spPr bwMode="auto">
          <a:xfrm>
            <a:off x="376892" y="2906842"/>
            <a:ext cx="816026" cy="1930985"/>
          </a:xfrm>
          <a:prstGeom prst="rect">
            <a:avLst/>
          </a:prstGeom>
          <a:noFill/>
        </p:spPr>
      </p:pic>
      <p:pic>
        <p:nvPicPr>
          <p:cNvPr id="10" name="Picture 10" descr="C:\Users\manasi\Documents\EABPresentation\minEntropy.png"/>
          <p:cNvPicPr>
            <a:picLocks noChangeAspect="1" noChangeArrowheads="1"/>
          </p:cNvPicPr>
          <p:nvPr/>
        </p:nvPicPr>
        <p:blipFill rotWithShape="1">
          <a:blip r:embed="rId6" cstate="print"/>
          <a:srcRect l="65915"/>
          <a:stretch/>
        </p:blipFill>
        <p:spPr bwMode="auto">
          <a:xfrm>
            <a:off x="378484" y="4920952"/>
            <a:ext cx="812842" cy="19309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626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28575">
          <a:tailEnd type="arrow" w="lg" len="lg"/>
        </a:ln>
      </a:spPr>
      <a:bodyPr/>
      <a:lstStyle/>
      <a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2000" dirty="0" smtClean="0">
            <a:latin typeface="Palatino Linotype" panose="02040502050505030304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9511</TotalTime>
  <Words>286</Words>
  <Application>Microsoft Office PowerPoint</Application>
  <PresentationFormat>Widescreen</PresentationFormat>
  <Paragraphs>90</Paragraphs>
  <Slides>16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MS PGothic</vt:lpstr>
      <vt:lpstr>Arial</vt:lpstr>
      <vt:lpstr>Calibri</vt:lpstr>
      <vt:lpstr>Gill Sans</vt:lpstr>
      <vt:lpstr>Palatino Linotype</vt:lpstr>
      <vt:lpstr>ヒラギノ角ゴ ProN W3</vt:lpstr>
      <vt:lpstr>Office Theme</vt:lpstr>
      <vt:lpstr>Statistical Shape Analysis Tutorial</vt:lpstr>
      <vt:lpstr>Correspondence Pipeline</vt:lpstr>
      <vt:lpstr>Main Components</vt:lpstr>
      <vt:lpstr>Let’s Get Started</vt:lpstr>
      <vt:lpstr>Connecting to a Server</vt:lpstr>
      <vt:lpstr>Correspondence Pipeline</vt:lpstr>
      <vt:lpstr>Configuring a Project</vt:lpstr>
      <vt:lpstr>Configuring a Project</vt:lpstr>
      <vt:lpstr>Configuring a Project</vt:lpstr>
      <vt:lpstr>Configuring a Project</vt:lpstr>
      <vt:lpstr>ShapeWorksView Multiple Osteochondromas</vt:lpstr>
      <vt:lpstr>ShapeWorksView Multiple Osteochondromas</vt:lpstr>
      <vt:lpstr>ShapeWorksView Multiple Osteochondromas</vt:lpstr>
      <vt:lpstr>ShapeWorksView CAM-FAI Characterization</vt:lpstr>
      <vt:lpstr>ShapeWorksView Left Atrial Appendage</vt:lpstr>
      <vt:lpstr>Thanks for your attention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Shireen</dc:creator>
  <cp:lastModifiedBy>prateep</cp:lastModifiedBy>
  <cp:revision>709</cp:revision>
  <dcterms:created xsi:type="dcterms:W3CDTF">2013-10-10T16:19:56Z</dcterms:created>
  <dcterms:modified xsi:type="dcterms:W3CDTF">2014-01-03T19:11:01Z</dcterms:modified>
</cp:coreProperties>
</file>