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84" r:id="rId4"/>
    <p:sldId id="259" r:id="rId5"/>
    <p:sldId id="261" r:id="rId6"/>
    <p:sldId id="262" r:id="rId7"/>
    <p:sldId id="286" r:id="rId8"/>
    <p:sldId id="263" r:id="rId9"/>
    <p:sldId id="275" r:id="rId10"/>
    <p:sldId id="281" r:id="rId11"/>
    <p:sldId id="264" r:id="rId12"/>
    <p:sldId id="282" r:id="rId13"/>
    <p:sldId id="265" r:id="rId14"/>
    <p:sldId id="266" r:id="rId15"/>
    <p:sldId id="283" r:id="rId16"/>
    <p:sldId id="273" r:id="rId17"/>
    <p:sldId id="267" r:id="rId18"/>
    <p:sldId id="276" r:id="rId19"/>
    <p:sldId id="269" r:id="rId20"/>
    <p:sldId id="268" r:id="rId21"/>
    <p:sldId id="278" r:id="rId22"/>
    <p:sldId id="292" r:id="rId23"/>
    <p:sldId id="277" r:id="rId24"/>
    <p:sldId id="280" r:id="rId25"/>
    <p:sldId id="279" r:id="rId26"/>
    <p:sldId id="270" r:id="rId27"/>
    <p:sldId id="290" r:id="rId28"/>
    <p:sldId id="287" r:id="rId29"/>
    <p:sldId id="288" r:id="rId30"/>
    <p:sldId id="289" r:id="rId31"/>
    <p:sldId id="291" r:id="rId3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686" autoAdjust="0"/>
  </p:normalViewPr>
  <p:slideViewPr>
    <p:cSldViewPr>
      <p:cViewPr>
        <p:scale>
          <a:sx n="100" d="100"/>
          <a:sy n="100" d="100"/>
        </p:scale>
        <p:origin x="-1932" y="64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480" y="72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2CA1717-B732-4169-BE00-EA6FE81778CD}" type="datetimeFigureOut">
              <a:rPr lang="en-US" smtClean="0"/>
              <a:t>6/25/2011</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0328F4A-E0B5-4ACB-BD98-FAA9DDCCE84D}" type="slidenum">
              <a:rPr lang="en-US" smtClean="0"/>
              <a:t>‹#›</a:t>
            </a:fld>
            <a:endParaRPr lang="en-US"/>
          </a:p>
        </p:txBody>
      </p:sp>
    </p:spTree>
    <p:extLst>
      <p:ext uri="{BB962C8B-B14F-4D97-AF65-F5344CB8AC3E}">
        <p14:creationId xmlns:p14="http://schemas.microsoft.com/office/powerpoint/2010/main" val="176370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56F9346-2BA5-471A-A2C9-D5BF6E7E12DB}" type="datetimeFigureOut">
              <a:rPr lang="en-US" smtClean="0"/>
              <a:t>6/25/2011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232DE31-EE7D-4962-A790-761AB4852FC8}" type="slidenum">
              <a:rPr lang="en-US" smtClean="0"/>
              <a:t>‹#›</a:t>
            </a:fld>
            <a:endParaRPr lang="en-US"/>
          </a:p>
        </p:txBody>
      </p:sp>
    </p:spTree>
    <p:extLst>
      <p:ext uri="{BB962C8B-B14F-4D97-AF65-F5344CB8AC3E}">
        <p14:creationId xmlns:p14="http://schemas.microsoft.com/office/powerpoint/2010/main" val="20060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32DE31-EE7D-4962-A790-761AB4852FC8}" type="slidenum">
              <a:rPr lang="en-US" smtClean="0"/>
              <a:t>1</a:t>
            </a:fld>
            <a:endParaRPr lang="en-US"/>
          </a:p>
        </p:txBody>
      </p:sp>
    </p:spTree>
    <p:extLst>
      <p:ext uri="{BB962C8B-B14F-4D97-AF65-F5344CB8AC3E}">
        <p14:creationId xmlns:p14="http://schemas.microsoft.com/office/powerpoint/2010/main" val="106638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get to the details.</a:t>
            </a:r>
          </a:p>
          <a:p>
            <a:r>
              <a:rPr lang="en-US" baseline="0" dirty="0" smtClean="0"/>
              <a:t>First we’re </a:t>
            </a:r>
            <a:r>
              <a:rPr lang="en-US" baseline="0" dirty="0" err="1" smtClean="0"/>
              <a:t>gonna</a:t>
            </a:r>
            <a:r>
              <a:rPr lang="en-US" baseline="0" dirty="0" smtClean="0"/>
              <a:t> look at the </a:t>
            </a:r>
            <a:r>
              <a:rPr lang="en-US" baseline="0" dirty="0" err="1" smtClean="0"/>
              <a:t>downsampling</a:t>
            </a:r>
            <a:r>
              <a:rPr lang="en-US" baseline="0" dirty="0" smtClean="0"/>
              <a:t> pass.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10</a:t>
            </a:fld>
            <a:endParaRPr lang="en-US"/>
          </a:p>
        </p:txBody>
      </p:sp>
    </p:spTree>
    <p:extLst>
      <p:ext uri="{BB962C8B-B14F-4D97-AF65-F5344CB8AC3E}">
        <p14:creationId xmlns:p14="http://schemas.microsoft.com/office/powerpoint/2010/main" val="324570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low-resolution pixel p, we look</a:t>
            </a:r>
            <a:r>
              <a:rPr lang="en-US" baseline="0" dirty="0" smtClean="0"/>
              <a:t> for the four nearest pixels to p at the finer resolution, p_1 to p_4, and sort them according to their liner z values.</a:t>
            </a:r>
          </a:p>
          <a:p>
            <a:r>
              <a:rPr lang="en-US" baseline="0" dirty="0" smtClean="0"/>
              <a:t>Then we take the eye-space coordinates of the two “middle” pixels and average them to get the eye-space coordinates of p.</a:t>
            </a:r>
          </a:p>
          <a:p>
            <a:r>
              <a:rPr lang="en-US" baseline="0" dirty="0" smtClean="0"/>
              <a:t>This is similar to taking the median “values” of the four pixels.</a:t>
            </a:r>
          </a:p>
          <a:p>
            <a:r>
              <a:rPr lang="en-US" baseline="0" dirty="0" smtClean="0"/>
              <a:t>Now taking the median does not always make sense if the four pixels are very different in depth.</a:t>
            </a:r>
          </a:p>
          <a:p>
            <a:r>
              <a:rPr lang="en-US" baseline="0" dirty="0" smtClean="0"/>
              <a:t>In fact it creates artifacts where geometry beyond the AO radius of influence can occlude a point, since by taking the median, we are in effects changing the relative distance between surfaces.</a:t>
            </a:r>
          </a:p>
          <a:p>
            <a:r>
              <a:rPr lang="en-US" baseline="0" dirty="0" smtClean="0"/>
              <a:t>So we check if the maximum depth difference among four pixels are large enough, we choose to keep the eye-space coordinates of just one of the four pixels.</a:t>
            </a:r>
          </a:p>
          <a:p>
            <a:r>
              <a:rPr lang="en-US" baseline="0" dirty="0" smtClean="0"/>
              <a:t>Now the reason we do not do this all the time is that the median method does help reducing self-occlusion artifacts and also provides better temporal coherence.</a:t>
            </a:r>
          </a:p>
          <a:p>
            <a:r>
              <a:rPr lang="en-US" baseline="0" dirty="0" smtClean="0"/>
              <a:t>You may </a:t>
            </a:r>
            <a:r>
              <a:rPr lang="en-US" baseline="0" dirty="0" err="1" smtClean="0"/>
              <a:t>haved</a:t>
            </a:r>
            <a:r>
              <a:rPr lang="en-US" baseline="0" dirty="0" smtClean="0"/>
              <a:t> noticed that the </a:t>
            </a:r>
            <a:r>
              <a:rPr lang="en-US" baseline="0" dirty="0" err="1" smtClean="0"/>
              <a:t>normals</a:t>
            </a:r>
            <a:r>
              <a:rPr lang="en-US" baseline="0" dirty="0" smtClean="0"/>
              <a:t> are treated in the same way as the eye-space coordinates.</a:t>
            </a:r>
          </a:p>
          <a:p>
            <a:r>
              <a:rPr lang="en-US" baseline="0" dirty="0" smtClean="0"/>
              <a:t>The reason we do not normalize the sum, instead divide it by 2, which may not make sense, is that it is not necessary to normalize the </a:t>
            </a:r>
            <a:r>
              <a:rPr lang="en-US" baseline="0" dirty="0" err="1" smtClean="0"/>
              <a:t>normals</a:t>
            </a:r>
            <a:r>
              <a:rPr lang="en-US" baseline="0" dirty="0" smtClean="0"/>
              <a:t>.</a:t>
            </a:r>
          </a:p>
          <a:p>
            <a:r>
              <a:rPr lang="en-US" baseline="0" dirty="0" smtClean="0"/>
              <a:t>In fact we have found that dividing it by 2 gives better looking results and also less over-occlusion artifacts.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11</a:t>
            </a:fld>
            <a:endParaRPr lang="en-US"/>
          </a:p>
        </p:txBody>
      </p:sp>
    </p:spTree>
    <p:extLst>
      <p:ext uri="{BB962C8B-B14F-4D97-AF65-F5344CB8AC3E}">
        <p14:creationId xmlns:p14="http://schemas.microsoft.com/office/powerpoint/2010/main" val="121613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move on to the computing AO part.</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12</a:t>
            </a:fld>
            <a:endParaRPr lang="en-US"/>
          </a:p>
        </p:txBody>
      </p:sp>
    </p:spTree>
    <p:extLst>
      <p:ext uri="{BB962C8B-B14F-4D97-AF65-F5344CB8AC3E}">
        <p14:creationId xmlns:p14="http://schemas.microsoft.com/office/powerpoint/2010/main" val="364395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we</a:t>
            </a:r>
            <a:r>
              <a:rPr lang="en-US" baseline="0" dirty="0" smtClean="0"/>
              <a:t> will look at how samples are taken in screen space.</a:t>
            </a:r>
          </a:p>
          <a:p>
            <a:r>
              <a:rPr lang="en-US" baseline="0" dirty="0" smtClean="0"/>
              <a:t>First, for each pixel p at some particular resolution </a:t>
            </a:r>
            <a:r>
              <a:rPr lang="en-US" baseline="0" dirty="0" err="1" smtClean="0"/>
              <a:t>Res_i</a:t>
            </a:r>
            <a:r>
              <a:rPr lang="en-US" baseline="0" dirty="0" smtClean="0"/>
              <a:t>, we project the AO radius of influence to screen space to get a “ring” of radius </a:t>
            </a:r>
            <a:r>
              <a:rPr lang="en-US" baseline="0" dirty="0" err="1" smtClean="0"/>
              <a:t>r_i</a:t>
            </a:r>
            <a:r>
              <a:rPr lang="en-US" baseline="0" dirty="0" smtClean="0"/>
              <a:t>(p) around p. </a:t>
            </a:r>
          </a:p>
          <a:p>
            <a:r>
              <a:rPr lang="en-US" baseline="0" dirty="0" smtClean="0"/>
              <a:t>Now remember we do not want to sample in this whole ring, but usually a smaller ones, corresponding to some inner hemispheres, so we cap the screen-space sampling radius to some value, typically 5, and sample a 11x11 region in screen-space.</a:t>
            </a:r>
          </a:p>
          <a:p>
            <a:r>
              <a:rPr lang="en-US" baseline="0" dirty="0" smtClean="0"/>
              <a:t>We have found that for coarser resolutions, using the sampling scheme on the left gives best results without degrading performance.</a:t>
            </a:r>
          </a:p>
          <a:p>
            <a:r>
              <a:rPr lang="en-US" baseline="0" dirty="0" smtClean="0"/>
              <a:t>It also works well for a 3x3 Gaussian blur which is applied later.</a:t>
            </a:r>
          </a:p>
          <a:p>
            <a:r>
              <a:rPr lang="en-US" baseline="0" dirty="0" smtClean="0"/>
              <a:t>For pixels at the finest resolution, we don’t want to use the sampling scheme on the left because there is no blur pass at the final resolution, so we use a 16-point </a:t>
            </a:r>
            <a:r>
              <a:rPr lang="en-US" baseline="0" dirty="0" err="1" smtClean="0"/>
              <a:t>poisson</a:t>
            </a:r>
            <a:r>
              <a:rPr lang="en-US" baseline="0" dirty="0" smtClean="0"/>
              <a:t> disk pattern instead.</a:t>
            </a:r>
          </a:p>
          <a:p>
            <a:r>
              <a:rPr lang="en-US" baseline="0" dirty="0" smtClean="0"/>
              <a:t>Notice we do not jitter this pattern but use the same pattern for every pixel.</a:t>
            </a:r>
          </a:p>
          <a:p>
            <a:r>
              <a:rPr lang="en-US" baseline="0" dirty="0" smtClean="0"/>
              <a:t>It produces some aliasing but not too noticeable given the small kernel size.</a:t>
            </a:r>
          </a:p>
        </p:txBody>
      </p:sp>
      <p:sp>
        <p:nvSpPr>
          <p:cNvPr id="4" name="Slide Number Placeholder 3"/>
          <p:cNvSpPr>
            <a:spLocks noGrp="1"/>
          </p:cNvSpPr>
          <p:nvPr>
            <p:ph type="sldNum" sz="quarter" idx="10"/>
          </p:nvPr>
        </p:nvSpPr>
        <p:spPr/>
        <p:txBody>
          <a:bodyPr/>
          <a:lstStyle/>
          <a:p>
            <a:fld id="{8232DE31-EE7D-4962-A790-761AB4852FC8}" type="slidenum">
              <a:rPr lang="en-US" smtClean="0"/>
              <a:t>13</a:t>
            </a:fld>
            <a:endParaRPr lang="en-US"/>
          </a:p>
        </p:txBody>
      </p:sp>
    </p:spTree>
    <p:extLst>
      <p:ext uri="{BB962C8B-B14F-4D97-AF65-F5344CB8AC3E}">
        <p14:creationId xmlns:p14="http://schemas.microsoft.com/office/powerpoint/2010/main" val="385380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collected,</a:t>
            </a:r>
            <a:r>
              <a:rPr lang="en-US" baseline="0" dirty="0" smtClean="0"/>
              <a:t> let’s say N samples, we put them through the first formula to compute the AO caused by these N samples.</a:t>
            </a:r>
          </a:p>
          <a:p>
            <a:r>
              <a:rPr lang="en-US" baseline="0" dirty="0" smtClean="0"/>
              <a:t>This formula is modeled after the Monte-Carlo approximation of the original formula for AO.</a:t>
            </a:r>
          </a:p>
          <a:p>
            <a:r>
              <a:rPr lang="en-US" baseline="0" dirty="0" smtClean="0"/>
              <a:t>You can see the correspondence highlighted by the colors.</a:t>
            </a:r>
          </a:p>
          <a:p>
            <a:r>
              <a:rPr lang="en-US" baseline="0" dirty="0" smtClean="0"/>
              <a:t>The nice thing about our formula is that it gives low-variance results, in the sense that nearby pixels have quite similar AO values.</a:t>
            </a:r>
          </a:p>
          <a:p>
            <a:r>
              <a:rPr lang="en-US" baseline="0" dirty="0" smtClean="0"/>
              <a:t>One of the reasons is that our samples are distributed in two dimensions instead of 3, we do not distribute samples in the direction dimension like some other methods.</a:t>
            </a:r>
          </a:p>
          <a:p>
            <a:r>
              <a:rPr lang="en-US" baseline="0" dirty="0" smtClean="0"/>
              <a:t>We pick samples directly from screen space, the use texture lookup to fetch </a:t>
            </a:r>
            <a:r>
              <a:rPr lang="en-US" baseline="0" smtClean="0"/>
              <a:t>their 3D-coordinates </a:t>
            </a:r>
            <a:r>
              <a:rPr lang="en-US" baseline="0" dirty="0" smtClean="0"/>
              <a:t>and </a:t>
            </a:r>
            <a:r>
              <a:rPr lang="en-US" baseline="0" dirty="0" err="1" smtClean="0"/>
              <a:t>normals</a:t>
            </a:r>
            <a:r>
              <a:rPr lang="en-US" baseline="0" dirty="0" smtClean="0"/>
              <a:t>, and plug the values right into the formula.</a:t>
            </a:r>
          </a:p>
          <a:p>
            <a:r>
              <a:rPr lang="en-US" baseline="0" dirty="0" smtClean="0"/>
              <a:t>it is also cheap to compute, requiring only a dot product operation for each sample.</a:t>
            </a:r>
          </a:p>
          <a:p>
            <a:r>
              <a:rPr lang="en-US" baseline="0" dirty="0" smtClean="0"/>
              <a:t>The falloff function rho is just a simple quadratic one in terms of the distance </a:t>
            </a:r>
            <a:r>
              <a:rPr lang="en-US" baseline="0" dirty="0" err="1" smtClean="0"/>
              <a:t>d_i</a:t>
            </a:r>
            <a:r>
              <a:rPr lang="en-US" baseline="0" dirty="0" smtClean="0"/>
              <a:t>.</a:t>
            </a:r>
          </a:p>
          <a:p>
            <a:r>
              <a:rPr lang="en-US" baseline="0" dirty="0" smtClean="0"/>
              <a:t>But sampling and computing AO this way is certainly biased, with regards to true AO, because neighboring pixels in screen-space often do not correspond to uniform directions in object-space.</a:t>
            </a:r>
          </a:p>
          <a:p>
            <a:r>
              <a:rPr lang="en-US" baseline="0" dirty="0" smtClean="0"/>
              <a:t>The results is that the shape and intensities of the shadows look incorrect comparing to ground truths.</a:t>
            </a:r>
          </a:p>
          <a:p>
            <a:r>
              <a:rPr lang="en-US" baseline="0" dirty="0" smtClean="0"/>
              <a:t>This is a common problem in SSAO not just our method.</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14</a:t>
            </a:fld>
            <a:endParaRPr lang="en-US"/>
          </a:p>
        </p:txBody>
      </p:sp>
    </p:spTree>
    <p:extLst>
      <p:ext uri="{BB962C8B-B14F-4D97-AF65-F5344CB8AC3E}">
        <p14:creationId xmlns:p14="http://schemas.microsoft.com/office/powerpoint/2010/main" val="42676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turn</a:t>
            </a:r>
            <a:r>
              <a:rPr lang="en-US" baseline="0" dirty="0" smtClean="0"/>
              <a:t> to the blurring and </a:t>
            </a:r>
            <a:r>
              <a:rPr lang="en-US" baseline="0" dirty="0" err="1" smtClean="0"/>
              <a:t>upsampling</a:t>
            </a:r>
            <a:r>
              <a:rPr lang="en-US" baseline="0" dirty="0" smtClean="0"/>
              <a:t> pass.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15</a:t>
            </a:fld>
            <a:endParaRPr lang="en-US"/>
          </a:p>
        </p:txBody>
      </p:sp>
    </p:spTree>
    <p:extLst>
      <p:ext uri="{BB962C8B-B14F-4D97-AF65-F5344CB8AC3E}">
        <p14:creationId xmlns:p14="http://schemas.microsoft.com/office/powerpoint/2010/main" val="124294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talk about the </a:t>
            </a:r>
            <a:r>
              <a:rPr lang="en-US" dirty="0" err="1" smtClean="0"/>
              <a:t>upsampling</a:t>
            </a:r>
            <a:r>
              <a:rPr lang="en-US" dirty="0" smtClean="0"/>
              <a:t> method first.</a:t>
            </a:r>
          </a:p>
          <a:p>
            <a:r>
              <a:rPr lang="en-US" dirty="0" smtClean="0"/>
              <a:t>We use a typical bilateral </a:t>
            </a:r>
            <a:r>
              <a:rPr lang="en-US" dirty="0" err="1" smtClean="0"/>
              <a:t>upsampling</a:t>
            </a:r>
            <a:r>
              <a:rPr lang="en-US" baseline="0" dirty="0" smtClean="0"/>
              <a:t> here.</a:t>
            </a:r>
          </a:p>
          <a:p>
            <a:r>
              <a:rPr lang="en-US" baseline="0" dirty="0" smtClean="0"/>
              <a:t>For each high-resolution pixel p, we weight and blend the AO values from its 4 nearest low-resolution pixels p_1 to p_4.</a:t>
            </a:r>
          </a:p>
          <a:p>
            <a:r>
              <a:rPr lang="en-US" baseline="0" dirty="0" smtClean="0"/>
              <a:t>The weight for each pixel is a product of 3 weights, </a:t>
            </a:r>
            <a:r>
              <a:rPr lang="en-US" baseline="0" dirty="0" err="1" smtClean="0"/>
              <a:t>w_z</a:t>
            </a:r>
            <a:r>
              <a:rPr lang="en-US" baseline="0" dirty="0" smtClean="0"/>
              <a:t> is the weight due to depth differences, </a:t>
            </a:r>
            <a:r>
              <a:rPr lang="en-US" baseline="0" dirty="0" err="1" smtClean="0"/>
              <a:t>w_n</a:t>
            </a:r>
            <a:r>
              <a:rPr lang="en-US" baseline="0" dirty="0" smtClean="0"/>
              <a:t> is the weight due to normal differences, and </a:t>
            </a:r>
            <a:r>
              <a:rPr lang="en-US" baseline="0" dirty="0" err="1" smtClean="0"/>
              <a:t>w_b</a:t>
            </a:r>
            <a:r>
              <a:rPr lang="en-US" baseline="0" dirty="0" smtClean="0"/>
              <a:t> is a bilinear weight due to differences in screen-space coordinates.</a:t>
            </a:r>
          </a:p>
          <a:p>
            <a:r>
              <a:rPr lang="en-US" baseline="0" dirty="0" smtClean="0"/>
              <a:t>Using bilateral </a:t>
            </a:r>
            <a:r>
              <a:rPr lang="en-US" baseline="0" dirty="0" err="1" smtClean="0"/>
              <a:t>upsampling</a:t>
            </a:r>
            <a:r>
              <a:rPr lang="en-US" baseline="0" dirty="0" smtClean="0"/>
              <a:t> prevents occlusion to leak through large depth and normal differences and at the same time smoothly blends the AO values from the four low-res pixels, which prevents the results from getting blocky artifacts.</a:t>
            </a:r>
          </a:p>
          <a:p>
            <a:r>
              <a:rPr lang="en-US" baseline="0" dirty="0" smtClean="0"/>
              <a:t>The blur which is done before we </a:t>
            </a:r>
            <a:r>
              <a:rPr lang="en-US" baseline="0" dirty="0" err="1" smtClean="0"/>
              <a:t>upsample</a:t>
            </a:r>
            <a:r>
              <a:rPr lang="en-US" baseline="0" dirty="0" smtClean="0"/>
              <a:t> is very similar, it is a bilateral filter which uses a very small 3x3 kernels and a Gaussian weight instead of a bilinear one.</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16</a:t>
            </a:fld>
            <a:endParaRPr lang="en-US"/>
          </a:p>
        </p:txBody>
      </p:sp>
    </p:spTree>
    <p:extLst>
      <p:ext uri="{BB962C8B-B14F-4D97-AF65-F5344CB8AC3E}">
        <p14:creationId xmlns:p14="http://schemas.microsoft.com/office/powerpoint/2010/main" val="228709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talk about how the AO values are combined together.</a:t>
            </a:r>
          </a:p>
          <a:p>
            <a:r>
              <a:rPr lang="en-US" baseline="0" dirty="0" smtClean="0"/>
              <a:t>At the finest resolution ,we use this formula to compute the final AO value for each pixel.</a:t>
            </a:r>
          </a:p>
          <a:p>
            <a:r>
              <a:rPr lang="en-US" baseline="0" dirty="0" smtClean="0"/>
              <a:t>The maximum and average AO values are obtained by propagating certain values up from coarser resolutions and I’m not going to get into the details here, which is pretty hairy.</a:t>
            </a:r>
          </a:p>
          <a:p>
            <a:r>
              <a:rPr lang="en-US" baseline="0" dirty="0" smtClean="0"/>
              <a:t>Notice that the formula we use here satisfies both conditions we set in the beginning.</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17</a:t>
            </a:fld>
            <a:endParaRPr lang="en-US"/>
          </a:p>
        </p:txBody>
      </p:sp>
    </p:spTree>
    <p:extLst>
      <p:ext uri="{BB962C8B-B14F-4D97-AF65-F5344CB8AC3E}">
        <p14:creationId xmlns:p14="http://schemas.microsoft.com/office/powerpoint/2010/main" val="144503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employ a temporal filter</a:t>
            </a:r>
            <a:r>
              <a:rPr lang="en-US" baseline="0" dirty="0" smtClean="0"/>
              <a:t> to reduce the shimmering or flickering effects due to the use of multiple resolutions.</a:t>
            </a:r>
          </a:p>
          <a:p>
            <a:r>
              <a:rPr lang="en-US" baseline="0" dirty="0" smtClean="0"/>
              <a:t>For each pixel in screen-space, we project it back to object space, undo whatever transformation from the previous frame, and project it to last frame’s screen-space.</a:t>
            </a:r>
          </a:p>
          <a:p>
            <a:r>
              <a:rPr lang="en-US" baseline="0" dirty="0" smtClean="0"/>
              <a:t>We then fetch an AO value from last frame at that screen-space coordinates and assign a weight to it, if the pixel was occluded or outside of the screen in the last frame, the weight is 0, otherwise it is 0.5</a:t>
            </a:r>
          </a:p>
          <a:p>
            <a:r>
              <a:rPr lang="en-US" dirty="0" smtClean="0"/>
              <a:t>Then we linearly blend the previous-frame AO value with the AO</a:t>
            </a:r>
            <a:r>
              <a:rPr lang="en-US" baseline="0" dirty="0" smtClean="0"/>
              <a:t> computed in the previous slide, to obtain the AO value for the current frame.</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18</a:t>
            </a:fld>
            <a:endParaRPr lang="en-US"/>
          </a:p>
        </p:txBody>
      </p:sp>
    </p:spTree>
    <p:extLst>
      <p:ext uri="{BB962C8B-B14F-4D97-AF65-F5344CB8AC3E}">
        <p14:creationId xmlns:p14="http://schemas.microsoft.com/office/powerpoint/2010/main" val="47632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can look at some results, on the left is the method by Blizzard Entertainment which is noisy, on the right is ours.</a:t>
            </a:r>
          </a:p>
          <a:p>
            <a:r>
              <a:rPr lang="en-US" baseline="0" dirty="0" smtClean="0"/>
              <a:t>Note that the computation time is roughly the same, more on that later.</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19</a:t>
            </a:fld>
            <a:endParaRPr lang="en-US"/>
          </a:p>
        </p:txBody>
      </p:sp>
    </p:spTree>
    <p:extLst>
      <p:ext uri="{BB962C8B-B14F-4D97-AF65-F5344CB8AC3E}">
        <p14:creationId xmlns:p14="http://schemas.microsoft.com/office/powerpoint/2010/main" val="109524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 is the lighting</a:t>
            </a:r>
            <a:r>
              <a:rPr lang="en-US" baseline="0" dirty="0" smtClean="0"/>
              <a:t> phenomenon under the direct illumination of a diffuse, uniform, spherical light source surrounding the scene, which is this yellow ring in this figure.</a:t>
            </a:r>
          </a:p>
          <a:p>
            <a:r>
              <a:rPr lang="en-US" baseline="0" dirty="0" smtClean="0"/>
              <a:t>Under such a lighting condition, less exposed areas such as the point q here will receives less light, and becomes darker than more exposed areas such as point p.</a:t>
            </a:r>
          </a:p>
          <a:p>
            <a:r>
              <a:rPr lang="en-US" baseline="0" dirty="0" smtClean="0"/>
              <a:t>Note that AO is not a real-world phenomenon, since we are assuming the light is uniform in every direction, which is rarely true in the real world.</a:t>
            </a:r>
          </a:p>
          <a:p>
            <a:r>
              <a:rPr lang="en-US" baseline="0" dirty="0" smtClean="0"/>
              <a:t>Nevertheless, it can make a scene look more realistic, that’s why it is widely adapted in, for example, CG movies.</a:t>
            </a:r>
          </a:p>
        </p:txBody>
      </p:sp>
      <p:sp>
        <p:nvSpPr>
          <p:cNvPr id="4" name="Slide Number Placeholder 3"/>
          <p:cNvSpPr>
            <a:spLocks noGrp="1"/>
          </p:cNvSpPr>
          <p:nvPr>
            <p:ph type="sldNum" sz="quarter" idx="10"/>
          </p:nvPr>
        </p:nvSpPr>
        <p:spPr/>
        <p:txBody>
          <a:bodyPr/>
          <a:lstStyle/>
          <a:p>
            <a:fld id="{8232DE31-EE7D-4962-A790-761AB4852FC8}" type="slidenum">
              <a:rPr lang="en-US" smtClean="0"/>
              <a:t>2</a:t>
            </a:fld>
            <a:endParaRPr lang="en-US"/>
          </a:p>
        </p:txBody>
      </p:sp>
    </p:spTree>
    <p:extLst>
      <p:ext uri="{BB962C8B-B14F-4D97-AF65-F5344CB8AC3E}">
        <p14:creationId xmlns:p14="http://schemas.microsoft.com/office/powerpoint/2010/main" val="307987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compare our result</a:t>
            </a:r>
            <a:r>
              <a:rPr lang="en-US" baseline="0" dirty="0" smtClean="0"/>
              <a:t> with Horizon-based AO by NVIDIA.</a:t>
            </a:r>
          </a:p>
          <a:p>
            <a:r>
              <a:rPr lang="en-US" baseline="0" dirty="0" smtClean="0"/>
              <a:t>Their result is quite blurry.</a:t>
            </a:r>
          </a:p>
          <a:p>
            <a:r>
              <a:rPr lang="en-US" baseline="0" dirty="0" smtClean="0"/>
              <a:t>Our image looks sharper since we do not blur at the final resolution. </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20</a:t>
            </a:fld>
            <a:endParaRPr lang="en-US"/>
          </a:p>
        </p:txBody>
      </p:sp>
    </p:spTree>
    <p:extLst>
      <p:ext uri="{BB962C8B-B14F-4D97-AF65-F5344CB8AC3E}">
        <p14:creationId xmlns:p14="http://schemas.microsoft.com/office/powerpoint/2010/main" val="3259644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comparison, with a method called Volumetric AO,</a:t>
            </a:r>
            <a:r>
              <a:rPr lang="en-US" baseline="0" dirty="0" smtClean="0"/>
              <a:t> which is more recent than the other two.</a:t>
            </a:r>
          </a:p>
          <a:p>
            <a:r>
              <a:rPr lang="en-US" baseline="0" dirty="0" smtClean="0"/>
              <a:t>Again, our result looks nicer.</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21</a:t>
            </a:fld>
            <a:endParaRPr lang="en-US"/>
          </a:p>
        </p:txBody>
      </p:sp>
    </p:spTree>
    <p:extLst>
      <p:ext uri="{BB962C8B-B14F-4D97-AF65-F5344CB8AC3E}">
        <p14:creationId xmlns:p14="http://schemas.microsoft.com/office/powerpoint/2010/main" val="35175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compare our result with ray-traced result using Blender.</a:t>
            </a:r>
          </a:p>
          <a:p>
            <a:r>
              <a:rPr lang="en-US" baseline="0" dirty="0" smtClean="0"/>
              <a:t>There are over occlusion here and there, but since accuracy is not our main concern, it is not much of a problem.</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22</a:t>
            </a:fld>
            <a:endParaRPr lang="en-US"/>
          </a:p>
        </p:txBody>
      </p:sp>
    </p:spTree>
    <p:extLst>
      <p:ext uri="{BB962C8B-B14F-4D97-AF65-F5344CB8AC3E}">
        <p14:creationId xmlns:p14="http://schemas.microsoft.com/office/powerpoint/2010/main" val="220829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closer look</a:t>
            </a:r>
            <a:r>
              <a:rPr lang="en-US" baseline="0" dirty="0" smtClean="0"/>
              <a:t> to show that our result is free of both noise and blur and preserves high frequency details better than other methods.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23</a:t>
            </a:fld>
            <a:endParaRPr lang="en-US"/>
          </a:p>
        </p:txBody>
      </p:sp>
    </p:spTree>
    <p:extLst>
      <p:ext uri="{BB962C8B-B14F-4D97-AF65-F5344CB8AC3E}">
        <p14:creationId xmlns:p14="http://schemas.microsoft.com/office/powerpoint/2010/main" val="2319035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a:t>
            </a:r>
            <a:r>
              <a:rPr lang="en-US" baseline="0" dirty="0" smtClean="0"/>
              <a:t> advantage of our method.</a:t>
            </a:r>
          </a:p>
          <a:p>
            <a:r>
              <a:rPr lang="en-US" baseline="0" dirty="0" smtClean="0"/>
              <a:t>In existing SSAO methods, when the AO radius of influence is large, small details are lost.</a:t>
            </a:r>
          </a:p>
          <a:p>
            <a:r>
              <a:rPr lang="en-US" baseline="0" dirty="0" smtClean="0"/>
              <a:t>Our method pick up multiple AO scales in different frequencies and retain them in the final image.</a:t>
            </a:r>
          </a:p>
          <a:p>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24</a:t>
            </a:fld>
            <a:endParaRPr lang="en-US"/>
          </a:p>
        </p:txBody>
      </p:sp>
    </p:spTree>
    <p:extLst>
      <p:ext uri="{BB962C8B-B14F-4D97-AF65-F5344CB8AC3E}">
        <p14:creationId xmlns:p14="http://schemas.microsoft.com/office/powerpoint/2010/main" val="1422414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compare the computation time among methods.</a:t>
            </a:r>
          </a:p>
          <a:p>
            <a:r>
              <a:rPr lang="en-US" dirty="0" smtClean="0"/>
              <a:t>The</a:t>
            </a:r>
            <a:r>
              <a:rPr lang="en-US" baseline="0" dirty="0" smtClean="0"/>
              <a:t> parameters for each method are the same as those used to produced the previously shown comparison images.</a:t>
            </a:r>
          </a:p>
          <a:p>
            <a:r>
              <a:rPr lang="en-US" dirty="0" smtClean="0"/>
              <a:t>These three scenes are those that are shown in previous</a:t>
            </a:r>
            <a:r>
              <a:rPr lang="en-US" baseline="0" dirty="0" smtClean="0"/>
              <a:t> slides as well.</a:t>
            </a:r>
          </a:p>
          <a:p>
            <a:r>
              <a:rPr lang="en-US" baseline="0" dirty="0" smtClean="0"/>
              <a:t>As you can see, our method is the fastest in all three scenes, due to the fact that our sampling kernel in each resolution is small and we do not need to filter the final result, which is a relatively costly operation.</a:t>
            </a:r>
            <a:endParaRPr lang="en-US" dirty="0" smtClean="0"/>
          </a:p>
        </p:txBody>
      </p:sp>
      <p:sp>
        <p:nvSpPr>
          <p:cNvPr id="4" name="Slide Number Placeholder 3"/>
          <p:cNvSpPr>
            <a:spLocks noGrp="1"/>
          </p:cNvSpPr>
          <p:nvPr>
            <p:ph type="sldNum" sz="quarter" idx="10"/>
          </p:nvPr>
        </p:nvSpPr>
        <p:spPr/>
        <p:txBody>
          <a:bodyPr/>
          <a:lstStyle/>
          <a:p>
            <a:fld id="{8232DE31-EE7D-4962-A790-761AB4852FC8}" type="slidenum">
              <a:rPr lang="en-US" smtClean="0"/>
              <a:t>25</a:t>
            </a:fld>
            <a:endParaRPr lang="en-US"/>
          </a:p>
        </p:txBody>
      </p:sp>
    </p:spTree>
    <p:extLst>
      <p:ext uri="{BB962C8B-B14F-4D97-AF65-F5344CB8AC3E}">
        <p14:creationId xmlns:p14="http://schemas.microsoft.com/office/powerpoint/2010/main" val="1951708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I believe we have overcome</a:t>
            </a:r>
            <a:r>
              <a:rPr lang="en-US" baseline="0" dirty="0" smtClean="0"/>
              <a:t> some quality limitations of SSAO while retaining all the positives.</a:t>
            </a:r>
          </a:p>
          <a:p>
            <a:r>
              <a:rPr lang="en-US" baseline="0" dirty="0" smtClean="0"/>
              <a:t>Our methods have a few drawbacks as well.</a:t>
            </a:r>
          </a:p>
          <a:p>
            <a:r>
              <a:rPr lang="en-US" baseline="0" dirty="0" smtClean="0"/>
              <a:t>First it uses more memory than the others.</a:t>
            </a:r>
          </a:p>
          <a:p>
            <a:r>
              <a:rPr lang="en-US" baseline="0" dirty="0" smtClean="0"/>
              <a:t>Secondly, for certain kinds of small and thin geometry such as leaves or chair legs, some flickering artifacts can be seen when the camera moves, but since the objects are small anyway, this is not too noticeable.</a:t>
            </a:r>
          </a:p>
          <a:p>
            <a:r>
              <a:rPr lang="en-US" baseline="0" dirty="0" smtClean="0"/>
              <a:t>Finally, the use of multiple resolutions introduce some errors in certain cases, but again, utmost accuracy is not our aim here, so that’s not a really a problem. </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26</a:t>
            </a:fld>
            <a:endParaRPr lang="en-US"/>
          </a:p>
        </p:txBody>
      </p:sp>
    </p:spTree>
    <p:extLst>
      <p:ext uri="{BB962C8B-B14F-4D97-AF65-F5344CB8AC3E}">
        <p14:creationId xmlns:p14="http://schemas.microsoft.com/office/powerpoint/2010/main" val="2782808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2DE31-EE7D-4962-A790-761AB4852FC8}" type="slidenum">
              <a:rPr lang="en-US" smtClean="0"/>
              <a:t>27</a:t>
            </a:fld>
            <a:endParaRPr lang="en-US"/>
          </a:p>
        </p:txBody>
      </p:sp>
    </p:spTree>
    <p:extLst>
      <p:ext uri="{BB962C8B-B14F-4D97-AF65-F5344CB8AC3E}">
        <p14:creationId xmlns:p14="http://schemas.microsoft.com/office/powerpoint/2010/main" val="403335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2DE31-EE7D-4962-A790-761AB4852FC8}" type="slidenum">
              <a:rPr lang="en-US" smtClean="0"/>
              <a:t>28</a:t>
            </a:fld>
            <a:endParaRPr lang="en-US"/>
          </a:p>
        </p:txBody>
      </p:sp>
    </p:spTree>
    <p:extLst>
      <p:ext uri="{BB962C8B-B14F-4D97-AF65-F5344CB8AC3E}">
        <p14:creationId xmlns:p14="http://schemas.microsoft.com/office/powerpoint/2010/main" val="264991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2DE31-EE7D-4962-A790-761AB4852FC8}" type="slidenum">
              <a:rPr lang="en-US" smtClean="0"/>
              <a:t>29</a:t>
            </a:fld>
            <a:endParaRPr lang="en-US"/>
          </a:p>
        </p:txBody>
      </p:sp>
    </p:spTree>
    <p:extLst>
      <p:ext uri="{BB962C8B-B14F-4D97-AF65-F5344CB8AC3E}">
        <p14:creationId xmlns:p14="http://schemas.microsoft.com/office/powerpoint/2010/main" val="267717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Formally, for each point p, AO is define by this integral over a hemisphere</a:t>
            </a:r>
            <a:r>
              <a:rPr lang="en-US" baseline="0" dirty="0" smtClean="0"/>
              <a:t> above p.</a:t>
            </a:r>
          </a:p>
          <a:p>
            <a:r>
              <a:rPr lang="en-US" baseline="0" dirty="0" smtClean="0"/>
              <a:t>Intuitively, it can be understood as the cosine-weighted fraction of the tangent hemisphere that is occluded.</a:t>
            </a:r>
          </a:p>
          <a:p>
            <a:r>
              <a:rPr lang="en-US" baseline="0" dirty="0" smtClean="0"/>
              <a:t>It is important to note that we only look for </a:t>
            </a:r>
            <a:r>
              <a:rPr lang="en-US" baseline="0" dirty="0" err="1" smtClean="0"/>
              <a:t>occluders</a:t>
            </a:r>
            <a:r>
              <a:rPr lang="en-US" baseline="0" dirty="0" smtClean="0"/>
              <a:t> inside a certain hemisphere that has a certain radius </a:t>
            </a:r>
            <a:r>
              <a:rPr lang="en-US" baseline="0" dirty="0" err="1" smtClean="0"/>
              <a:t>d_max</a:t>
            </a:r>
            <a:r>
              <a:rPr lang="en-US" baseline="0" dirty="0" smtClean="0"/>
              <a:t>.</a:t>
            </a:r>
          </a:p>
          <a:p>
            <a:r>
              <a:rPr lang="en-US" baseline="0" dirty="0" smtClean="0"/>
              <a:t>Because otherwise, AO does not work for enclosed environment such as this room, everything inside it will be totally dark.</a:t>
            </a:r>
          </a:p>
          <a:p>
            <a:r>
              <a:rPr lang="en-US" baseline="0" dirty="0" smtClean="0"/>
              <a:t>Now it is natural to evaluate AO using Monte Carlo ray casting.</a:t>
            </a:r>
          </a:p>
          <a:p>
            <a:r>
              <a:rPr lang="en-US" baseline="0" dirty="0" smtClean="0"/>
              <a:t>But do we really need to do that all the time if the only thing we want is to darken some creases or holes?</a:t>
            </a:r>
          </a:p>
        </p:txBody>
      </p:sp>
      <p:sp>
        <p:nvSpPr>
          <p:cNvPr id="4" name="Slide Number Placeholder 3"/>
          <p:cNvSpPr>
            <a:spLocks noGrp="1"/>
          </p:cNvSpPr>
          <p:nvPr>
            <p:ph type="sldNum" sz="quarter" idx="10"/>
          </p:nvPr>
        </p:nvSpPr>
        <p:spPr/>
        <p:txBody>
          <a:bodyPr/>
          <a:lstStyle/>
          <a:p>
            <a:fld id="{8232DE31-EE7D-4962-A790-761AB4852FC8}" type="slidenum">
              <a:rPr lang="en-US" smtClean="0"/>
              <a:t>3</a:t>
            </a:fld>
            <a:endParaRPr lang="en-US"/>
          </a:p>
        </p:txBody>
      </p:sp>
    </p:spTree>
    <p:extLst>
      <p:ext uri="{BB962C8B-B14F-4D97-AF65-F5344CB8AC3E}">
        <p14:creationId xmlns:p14="http://schemas.microsoft.com/office/powerpoint/2010/main" val="3120615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2DE31-EE7D-4962-A790-761AB4852FC8}" type="slidenum">
              <a:rPr lang="en-US" smtClean="0"/>
              <a:t>30</a:t>
            </a:fld>
            <a:endParaRPr lang="en-US"/>
          </a:p>
        </p:txBody>
      </p:sp>
    </p:spTree>
    <p:extLst>
      <p:ext uri="{BB962C8B-B14F-4D97-AF65-F5344CB8AC3E}">
        <p14:creationId xmlns:p14="http://schemas.microsoft.com/office/powerpoint/2010/main" val="2984564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2DE31-EE7D-4962-A790-761AB4852FC8}" type="slidenum">
              <a:rPr lang="en-US" smtClean="0"/>
              <a:t>31</a:t>
            </a:fld>
            <a:endParaRPr lang="en-US"/>
          </a:p>
        </p:txBody>
      </p:sp>
    </p:spTree>
    <p:extLst>
      <p:ext uri="{BB962C8B-B14F-4D97-AF65-F5344CB8AC3E}">
        <p14:creationId xmlns:p14="http://schemas.microsoft.com/office/powerpoint/2010/main" val="53839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there is a much more efficient approach to approximate</a:t>
            </a:r>
            <a:r>
              <a:rPr lang="en-US" baseline="0" dirty="0" smtClean="0"/>
              <a:t> AO that only uses information available in screen-space, namely per-pixel depths and </a:t>
            </a:r>
            <a:r>
              <a:rPr lang="en-US" baseline="0" dirty="0" err="1" smtClean="0"/>
              <a:t>normals</a:t>
            </a:r>
            <a:r>
              <a:rPr lang="en-US" baseline="0" dirty="0" smtClean="0"/>
              <a:t>.</a:t>
            </a:r>
          </a:p>
          <a:p>
            <a:r>
              <a:rPr lang="en-US" baseline="0" dirty="0" smtClean="0"/>
              <a:t>As an example, for this point p here, we can generate a few samples inside a hemisphere above it and project the samples back to the eye.</a:t>
            </a:r>
          </a:p>
          <a:p>
            <a:r>
              <a:rPr lang="en-US" baseline="0" dirty="0" smtClean="0"/>
              <a:t>If a sample’s depth is larger than the depth value store in the depth buffer, the sample is considered an </a:t>
            </a:r>
            <a:r>
              <a:rPr lang="en-US" baseline="0" dirty="0" err="1" smtClean="0"/>
              <a:t>occluder</a:t>
            </a:r>
            <a:r>
              <a:rPr lang="en-US" baseline="0" dirty="0" smtClean="0"/>
              <a:t> that block lights from p.</a:t>
            </a:r>
          </a:p>
          <a:p>
            <a:r>
              <a:rPr lang="en-US" baseline="0" dirty="0" smtClean="0"/>
              <a:t>This is efficient because sampling is much faster than ray casting.</a:t>
            </a:r>
          </a:p>
          <a:p>
            <a:r>
              <a:rPr lang="en-US" dirty="0" smtClean="0"/>
              <a:t>But this</a:t>
            </a:r>
            <a:r>
              <a:rPr lang="en-US" baseline="0" dirty="0" smtClean="0"/>
              <a:t> approach also is inaccurate, for example, as you can see, some samples can be identified as </a:t>
            </a:r>
            <a:r>
              <a:rPr lang="en-US" baseline="0" dirty="0" err="1" smtClean="0"/>
              <a:t>occluder</a:t>
            </a:r>
            <a:r>
              <a:rPr lang="en-US" baseline="0" dirty="0" smtClean="0"/>
              <a:t>, yet do not block light from reaching p in that direction.</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4</a:t>
            </a:fld>
            <a:endParaRPr lang="en-US"/>
          </a:p>
        </p:txBody>
      </p:sp>
    </p:spTree>
    <p:extLst>
      <p:ext uri="{BB962C8B-B14F-4D97-AF65-F5344CB8AC3E}">
        <p14:creationId xmlns:p14="http://schemas.microsoft.com/office/powerpoint/2010/main" val="140056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SSAO has other disadvantages as well.</a:t>
            </a:r>
          </a:p>
          <a:p>
            <a:r>
              <a:rPr lang="en-US" dirty="0" smtClean="0"/>
              <a:t>On the other hand, it has</a:t>
            </a:r>
            <a:r>
              <a:rPr lang="en-US" baseline="0" dirty="0" smtClean="0"/>
              <a:t> a number of important benefits.</a:t>
            </a:r>
            <a:endParaRPr lang="en-US" dirty="0" smtClean="0"/>
          </a:p>
          <a:p>
            <a:r>
              <a:rPr lang="en-US" dirty="0" smtClean="0"/>
              <a:t>That</a:t>
            </a:r>
            <a:r>
              <a:rPr lang="en-US" baseline="0" dirty="0" smtClean="0"/>
              <a:t>’s why it’s useful in applications that care less about accuracy, but more about performance, such as games.</a:t>
            </a:r>
            <a:endParaRPr lang="en-US" dirty="0" smtClean="0"/>
          </a:p>
          <a:p>
            <a:r>
              <a:rPr lang="en-US" dirty="0" smtClean="0"/>
              <a:t>We</a:t>
            </a:r>
            <a:r>
              <a:rPr lang="en-US" baseline="0" dirty="0" smtClean="0"/>
              <a:t> want to overcome some of these limitations, particularly the local AO, noise, and blur problems.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5</a:t>
            </a:fld>
            <a:endParaRPr lang="en-US"/>
          </a:p>
        </p:txBody>
      </p:sp>
    </p:spTree>
    <p:extLst>
      <p:ext uri="{BB962C8B-B14F-4D97-AF65-F5344CB8AC3E}">
        <p14:creationId xmlns:p14="http://schemas.microsoft.com/office/powerpoint/2010/main" val="163179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a:t>
            </a:r>
            <a:r>
              <a:rPr lang="en-US" baseline="0" dirty="0" smtClean="0"/>
              <a:t>r algorithm is based on this intuition:</a:t>
            </a:r>
          </a:p>
          <a:p>
            <a:r>
              <a:rPr lang="en-US" baseline="0" dirty="0" smtClean="0"/>
              <a:t>The hemisphere above p can be partition into several sub-hemispheres, smaller ones contained in bigger ones.</a:t>
            </a:r>
          </a:p>
          <a:p>
            <a:r>
              <a:rPr lang="en-US" baseline="0" dirty="0" smtClean="0"/>
              <a:t>For each hemisphere, we compute AO caused by </a:t>
            </a:r>
            <a:r>
              <a:rPr lang="en-US" baseline="0" dirty="0" err="1" smtClean="0"/>
              <a:t>occluders</a:t>
            </a:r>
            <a:r>
              <a:rPr lang="en-US" baseline="0" dirty="0" smtClean="0"/>
              <a:t> inside that hemisphere.</a:t>
            </a:r>
          </a:p>
          <a:p>
            <a:r>
              <a:rPr lang="en-US" baseline="0" dirty="0" smtClean="0"/>
              <a:t>The final AO value is naturally the maximum of all the partial AO values computed for all the hemispheres.</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6</a:t>
            </a:fld>
            <a:endParaRPr lang="en-US"/>
          </a:p>
        </p:txBody>
      </p:sp>
    </p:spTree>
    <p:extLst>
      <p:ext uri="{BB962C8B-B14F-4D97-AF65-F5344CB8AC3E}">
        <p14:creationId xmlns:p14="http://schemas.microsoft.com/office/powerpoint/2010/main" val="156386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observation is that occlusion caused by distant </a:t>
            </a:r>
            <a:r>
              <a:rPr lang="en-US" baseline="0" dirty="0" err="1" smtClean="0"/>
              <a:t>occluders</a:t>
            </a:r>
            <a:r>
              <a:rPr lang="en-US" baseline="0" dirty="0" smtClean="0"/>
              <a:t> is often low-frequency, and can be computed at coarser resolutions to save computation time.</a:t>
            </a:r>
          </a:p>
          <a:p>
            <a:r>
              <a:rPr lang="en-US" baseline="0" dirty="0" smtClean="0"/>
              <a:t>So we correspond each hemisphere to a resolution, the bigger the hemisphere, the coarser the resolution.</a:t>
            </a:r>
          </a:p>
          <a:p>
            <a:r>
              <a:rPr lang="en-US" baseline="0" dirty="0" smtClean="0"/>
              <a:t>Now the problem is AO computed at coarser resolutions may miss occlusion caused by nearby </a:t>
            </a:r>
            <a:r>
              <a:rPr lang="en-US" baseline="0" dirty="0" err="1" smtClean="0"/>
              <a:t>occluders</a:t>
            </a:r>
            <a:r>
              <a:rPr lang="en-US" baseline="0" dirty="0" smtClean="0"/>
              <a:t>, so the final AO is no longer the maximum value, but larger than it.</a:t>
            </a:r>
          </a:p>
          <a:p>
            <a:r>
              <a:rPr lang="en-US" baseline="0" dirty="0" smtClean="0"/>
              <a:t>We use a heuristic to compensate for this, as we modulate the maximum value by the average AO value across all resolutions.</a:t>
            </a:r>
          </a:p>
          <a:p>
            <a:r>
              <a:rPr lang="en-US" dirty="0" smtClean="0"/>
              <a:t>So the final AO is a function of these two values, and</a:t>
            </a:r>
            <a:r>
              <a:rPr lang="en-US" baseline="0" dirty="0" smtClean="0"/>
              <a:t> we must design f so that the final AO value is always larger or equal to the maximum value, and proportional to the average value.</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7</a:t>
            </a:fld>
            <a:endParaRPr lang="en-US"/>
          </a:p>
        </p:txBody>
      </p:sp>
    </p:spTree>
    <p:extLst>
      <p:ext uri="{BB962C8B-B14F-4D97-AF65-F5344CB8AC3E}">
        <p14:creationId xmlns:p14="http://schemas.microsoft.com/office/powerpoint/2010/main" val="368914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algorithm works like this:</a:t>
            </a:r>
          </a:p>
          <a:p>
            <a:r>
              <a:rPr lang="en-US" dirty="0" smtClean="0"/>
              <a:t>First we</a:t>
            </a:r>
            <a:r>
              <a:rPr lang="en-US" baseline="0" dirty="0" smtClean="0"/>
              <a:t> render the scene at the finest resolution to a g-buffer which contains per-pixel eye-space coordinates and </a:t>
            </a:r>
            <a:r>
              <a:rPr lang="en-US" baseline="0" dirty="0" err="1" smtClean="0"/>
              <a:t>normals</a:t>
            </a:r>
            <a:r>
              <a:rPr lang="en-US" baseline="0" dirty="0" smtClean="0"/>
              <a:t>, then </a:t>
            </a:r>
            <a:r>
              <a:rPr lang="en-US" baseline="0" dirty="0" err="1" smtClean="0"/>
              <a:t>downsample</a:t>
            </a:r>
            <a:r>
              <a:rPr lang="en-US" baseline="0" dirty="0" smtClean="0"/>
              <a:t>  multiple times to get low-resolution g-buffers.</a:t>
            </a:r>
          </a:p>
          <a:p>
            <a:r>
              <a:rPr lang="en-US" baseline="0" dirty="0" smtClean="0"/>
              <a:t>Then we start from the coarsest g-buffer, compute AO for all pixels at that resolution and store the results in an AO buffer.</a:t>
            </a:r>
          </a:p>
          <a:p>
            <a:r>
              <a:rPr lang="en-US" baseline="0" dirty="0" smtClean="0"/>
              <a:t>The AO buffer is then blurred and </a:t>
            </a:r>
            <a:r>
              <a:rPr lang="en-US" baseline="0" dirty="0" err="1" smtClean="0"/>
              <a:t>upsampled</a:t>
            </a:r>
            <a:r>
              <a:rPr lang="en-US" baseline="0" dirty="0" smtClean="0"/>
              <a:t>, and the result is put through the next rendering pass, where we compute AO for the next finer resolution and combine that with the </a:t>
            </a:r>
            <a:r>
              <a:rPr lang="en-US" baseline="0" dirty="0" err="1" smtClean="0"/>
              <a:t>upsampled</a:t>
            </a:r>
            <a:r>
              <a:rPr lang="en-US" baseline="0" dirty="0" smtClean="0"/>
              <a:t> results, output another AO buffer, which is </a:t>
            </a:r>
            <a:r>
              <a:rPr lang="en-US" baseline="0" dirty="0" err="1" smtClean="0"/>
              <a:t>agained</a:t>
            </a:r>
            <a:r>
              <a:rPr lang="en-US" baseline="0" dirty="0" smtClean="0"/>
              <a:t> blurred and </a:t>
            </a:r>
            <a:r>
              <a:rPr lang="en-US" baseline="0" dirty="0" err="1" smtClean="0"/>
              <a:t>upsampled</a:t>
            </a:r>
            <a:r>
              <a:rPr lang="en-US" baseline="0" dirty="0" smtClean="0"/>
              <a:t>, and the result is used as input to the next rendering pass, where we compute AO at a finer resolution, and so on, until the we reach the final resolution.</a:t>
            </a:r>
          </a:p>
          <a:p>
            <a:r>
              <a:rPr lang="en-US" baseline="0" dirty="0" smtClean="0"/>
              <a:t>At this point, we output the highest-resolution AO buffer as the final result.</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8</a:t>
            </a:fld>
            <a:endParaRPr lang="en-US"/>
          </a:p>
        </p:txBody>
      </p:sp>
    </p:spTree>
    <p:extLst>
      <p:ext uri="{BB962C8B-B14F-4D97-AF65-F5344CB8AC3E}">
        <p14:creationId xmlns:p14="http://schemas.microsoft.com/office/powerpoint/2010/main" val="117646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combining AO values from different resolutions.</a:t>
            </a:r>
          </a:p>
          <a:p>
            <a:r>
              <a:rPr lang="en-US" baseline="0" dirty="0" smtClean="0"/>
              <a:t>In this example we use 5 levels of resolution. </a:t>
            </a:r>
          </a:p>
          <a:p>
            <a:r>
              <a:rPr lang="en-US" baseline="0" dirty="0" smtClean="0"/>
              <a:t>Each resolution captures a different AO frequencies, and they are all finally combined together to produce the image in the lower right.</a:t>
            </a:r>
            <a:endParaRPr lang="en-US" dirty="0"/>
          </a:p>
        </p:txBody>
      </p:sp>
      <p:sp>
        <p:nvSpPr>
          <p:cNvPr id="4" name="Slide Number Placeholder 3"/>
          <p:cNvSpPr>
            <a:spLocks noGrp="1"/>
          </p:cNvSpPr>
          <p:nvPr>
            <p:ph type="sldNum" sz="quarter" idx="10"/>
          </p:nvPr>
        </p:nvSpPr>
        <p:spPr/>
        <p:txBody>
          <a:bodyPr/>
          <a:lstStyle/>
          <a:p>
            <a:fld id="{8232DE31-EE7D-4962-A790-761AB4852FC8}" type="slidenum">
              <a:rPr lang="en-US" smtClean="0"/>
              <a:t>9</a:t>
            </a:fld>
            <a:endParaRPr lang="en-US"/>
          </a:p>
        </p:txBody>
      </p:sp>
    </p:spTree>
    <p:extLst>
      <p:ext uri="{BB962C8B-B14F-4D97-AF65-F5344CB8AC3E}">
        <p14:creationId xmlns:p14="http://schemas.microsoft.com/office/powerpoint/2010/main" val="32321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43F17-89E2-48B6-8357-157FDC508C66}" type="datetime1">
              <a:rPr lang="en-US" smtClean="0"/>
              <a:t>6/25/2011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154094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2526-1BBC-4936-9B87-924CB5AAFBC5}" type="datetime1">
              <a:rPr lang="en-US" smtClean="0"/>
              <a:t>6/25/2011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52939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097E-1479-4A0F-AF0A-0885BFAFA45C}" type="datetime1">
              <a:rPr lang="en-US" smtClean="0"/>
              <a:t>6/25/2011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167717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507AE-6E62-49F1-AAB2-3EE2C9DE9E94}" type="datetime1">
              <a:rPr lang="en-US" smtClean="0"/>
              <a:t>6/25/2011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123914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A1229-BB53-4F89-91A1-EA612CE33F5D}" type="datetime1">
              <a:rPr lang="en-US" smtClean="0"/>
              <a:t>6/25/2011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205917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E8B427-7AE0-4117-B6B6-21BBC7E4DAAA}" type="datetime1">
              <a:rPr lang="en-US" smtClean="0"/>
              <a:t>6/25/2011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348038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DF4AD-0DB8-4178-BA2B-C7FEDC8EA23A}" type="datetime1">
              <a:rPr lang="en-US" smtClean="0"/>
              <a:t>6/25/2011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352996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261DC-7BE9-4AD6-A378-F67522650778}" type="datetime1">
              <a:rPr lang="en-US" smtClean="0"/>
              <a:t>6/25/2011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319377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11ACC-3460-4438-9AF0-D63D61F28D23}" type="datetime1">
              <a:rPr lang="en-US" smtClean="0"/>
              <a:t>6/25/2011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31584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1076F-AE61-4520-A2BF-CCF30C76DDCD}" type="datetime1">
              <a:rPr lang="en-US" smtClean="0"/>
              <a:t>6/25/2011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122988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9C34-AE23-4E04-8F81-93F88BC2F82A}" type="datetime1">
              <a:rPr lang="en-US" smtClean="0"/>
              <a:t>6/25/2011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A547-EED3-40C7-A0A5-8821F7F14651}" type="slidenum">
              <a:rPr lang="en-US" smtClean="0"/>
              <a:t>‹#›</a:t>
            </a:fld>
            <a:endParaRPr lang="en-US"/>
          </a:p>
        </p:txBody>
      </p:sp>
    </p:spTree>
    <p:extLst>
      <p:ext uri="{BB962C8B-B14F-4D97-AF65-F5344CB8AC3E}">
        <p14:creationId xmlns:p14="http://schemas.microsoft.com/office/powerpoint/2010/main" val="20501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45EB5-7024-4716-8465-7B394708FBEA}" type="datetime1">
              <a:rPr lang="en-US" smtClean="0"/>
              <a:t>6/25/2011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5A547-EED3-40C7-A0A5-8821F7F14651}" type="slidenum">
              <a:rPr lang="en-US" smtClean="0"/>
              <a:t>‹#›</a:t>
            </a:fld>
            <a:endParaRPr lang="en-US"/>
          </a:p>
        </p:txBody>
      </p:sp>
    </p:spTree>
    <p:extLst>
      <p:ext uri="{BB962C8B-B14F-4D97-AF65-F5344CB8AC3E}">
        <p14:creationId xmlns:p14="http://schemas.microsoft.com/office/powerpoint/2010/main" val="353824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1.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8.png"/><Relationship Id="rId7" Type="http://schemas.openxmlformats.org/officeDocument/2006/relationships/image" Target="../media/image2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0.png"/><Relationship Id="rId5" Type="http://schemas.openxmlformats.org/officeDocument/2006/relationships/image" Target="../media/image14.png"/><Relationship Id="rId10" Type="http://schemas.openxmlformats.org/officeDocument/2006/relationships/image" Target="../media/image250.png"/><Relationship Id="rId4" Type="http://schemas.openxmlformats.org/officeDocument/2006/relationships/image" Target="../media/image15.png"/><Relationship Id="rId9" Type="http://schemas.openxmlformats.org/officeDocument/2006/relationships/image" Target="../media/image2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0.png"/><Relationship Id="rId4" Type="http://schemas.openxmlformats.org/officeDocument/2006/relationships/image" Target="../media/image350.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Multi-Resolution Screen-Space Ambient Occlusion</a:t>
            </a:r>
            <a:endParaRPr lang="en-US" dirty="0"/>
          </a:p>
        </p:txBody>
      </p:sp>
      <p:sp>
        <p:nvSpPr>
          <p:cNvPr id="3" name="Subtitle 2"/>
          <p:cNvSpPr>
            <a:spLocks noGrp="1"/>
          </p:cNvSpPr>
          <p:nvPr>
            <p:ph type="subTitle" idx="1"/>
          </p:nvPr>
        </p:nvSpPr>
        <p:spPr>
          <a:xfrm>
            <a:off x="1371600" y="3886200"/>
            <a:ext cx="6400800" cy="1143000"/>
          </a:xfrm>
        </p:spPr>
        <p:txBody>
          <a:bodyPr>
            <a:normAutofit lnSpcReduction="10000"/>
          </a:bodyPr>
          <a:lstStyle/>
          <a:p>
            <a:r>
              <a:rPr lang="en-US" dirty="0" smtClean="0"/>
              <a:t>Thai-Duong Hoang</a:t>
            </a:r>
          </a:p>
          <a:p>
            <a:r>
              <a:rPr lang="en-US" dirty="0" err="1" smtClean="0"/>
              <a:t>Kok</a:t>
            </a:r>
            <a:r>
              <a:rPr lang="en-US" dirty="0" smtClean="0"/>
              <a:t>-Lim Low</a:t>
            </a:r>
          </a:p>
        </p:txBody>
      </p:sp>
      <p:sp>
        <p:nvSpPr>
          <p:cNvPr id="4" name="TextBox 3"/>
          <p:cNvSpPr txBox="1"/>
          <p:nvPr/>
        </p:nvSpPr>
        <p:spPr>
          <a:xfrm>
            <a:off x="914400" y="5791200"/>
            <a:ext cx="7391400" cy="461665"/>
          </a:xfrm>
          <a:prstGeom prst="rect">
            <a:avLst/>
          </a:prstGeom>
          <a:noFill/>
        </p:spPr>
        <p:txBody>
          <a:bodyPr wrap="square" rtlCol="0">
            <a:spAutoFit/>
          </a:bodyPr>
          <a:lstStyle/>
          <a:p>
            <a:pPr algn="ctr"/>
            <a:r>
              <a:rPr lang="en-US" sz="2400" dirty="0"/>
              <a:t>National University of </a:t>
            </a:r>
            <a:r>
              <a:rPr lang="en-US" sz="2400" dirty="0" smtClean="0"/>
              <a:t>Singapore</a:t>
            </a:r>
            <a:endParaRPr lang="en-US" sz="2400" dirty="0"/>
          </a:p>
        </p:txBody>
      </p:sp>
      <p:sp>
        <p:nvSpPr>
          <p:cNvPr id="5" name="Slide Number Placeholder 4"/>
          <p:cNvSpPr>
            <a:spLocks noGrp="1"/>
          </p:cNvSpPr>
          <p:nvPr>
            <p:ph type="sldNum" sz="quarter" idx="12"/>
          </p:nvPr>
        </p:nvSpPr>
        <p:spPr/>
        <p:txBody>
          <a:bodyPr/>
          <a:lstStyle/>
          <a:p>
            <a:fld id="{E3B5A547-EED3-40C7-A0A5-8821F7F14651}" type="slidenum">
              <a:rPr lang="en-US" sz="2000" smtClean="0"/>
              <a:t>1</a:t>
            </a:fld>
            <a:endParaRPr lang="en-US" sz="2000" dirty="0"/>
          </a:p>
        </p:txBody>
      </p:sp>
    </p:spTree>
    <p:extLst>
      <p:ext uri="{BB962C8B-B14F-4D97-AF65-F5344CB8AC3E}">
        <p14:creationId xmlns:p14="http://schemas.microsoft.com/office/powerpoint/2010/main" val="394769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t>MSSAO</a:t>
            </a:r>
            <a:br>
              <a:rPr lang="en-US" dirty="0" smtClean="0"/>
            </a:br>
            <a:r>
              <a:rPr lang="en-US" dirty="0" smtClean="0"/>
              <a:t>Overview</a:t>
            </a:r>
            <a:endParaRPr lang="en-US" dirty="0"/>
          </a:p>
        </p:txBody>
      </p:sp>
      <p:sp>
        <p:nvSpPr>
          <p:cNvPr id="6" name="Rectangle 5"/>
          <p:cNvSpPr/>
          <p:nvPr/>
        </p:nvSpPr>
        <p:spPr>
          <a:xfrm>
            <a:off x="838200" y="1949449"/>
            <a:ext cx="1143000"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Geometry</a:t>
            </a:r>
            <a:endParaRPr lang="en-US" b="1" dirty="0">
              <a:solidFill>
                <a:schemeClr val="bg1"/>
              </a:solidFill>
            </a:endParaRPr>
          </a:p>
        </p:txBody>
      </p:sp>
      <p:sp>
        <p:nvSpPr>
          <p:cNvPr id="7" name="Parallelogram 6"/>
          <p:cNvSpPr/>
          <p:nvPr/>
        </p:nvSpPr>
        <p:spPr>
          <a:xfrm>
            <a:off x="2294189" y="1949449"/>
            <a:ext cx="1824528" cy="533400"/>
          </a:xfrm>
          <a:prstGeom prst="parallelogram">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8" name="Rectangle 7"/>
          <p:cNvSpPr/>
          <p:nvPr/>
        </p:nvSpPr>
        <p:spPr>
          <a:xfrm>
            <a:off x="4495800" y="1949449"/>
            <a:ext cx="1609458"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Downsample</a:t>
            </a:r>
            <a:endParaRPr lang="en-US" b="1" dirty="0">
              <a:solidFill>
                <a:schemeClr val="bg1"/>
              </a:solidFill>
            </a:endParaRPr>
          </a:p>
        </p:txBody>
      </p:sp>
      <p:sp>
        <p:nvSpPr>
          <p:cNvPr id="9" name="Parallelogram 8"/>
          <p:cNvSpPr/>
          <p:nvPr/>
        </p:nvSpPr>
        <p:spPr>
          <a:xfrm>
            <a:off x="6362344"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(512x512)</a:t>
            </a:r>
            <a:endParaRPr lang="en-US" dirty="0">
              <a:solidFill>
                <a:schemeClr val="bg1"/>
              </a:solidFill>
            </a:endParaRPr>
          </a:p>
        </p:txBody>
      </p:sp>
      <p:sp>
        <p:nvSpPr>
          <p:cNvPr id="10" name="Parallelogram 9"/>
          <p:cNvSpPr/>
          <p:nvPr/>
        </p:nvSpPr>
        <p:spPr>
          <a:xfrm>
            <a:off x="6362344" y="274370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(256x256)</a:t>
            </a:r>
            <a:endParaRPr lang="en-US" dirty="0">
              <a:solidFill>
                <a:schemeClr val="bg1"/>
              </a:solidFill>
            </a:endParaRPr>
          </a:p>
        </p:txBody>
      </p:sp>
      <p:sp>
        <p:nvSpPr>
          <p:cNvPr id="12" name="Rectangle 11"/>
          <p:cNvSpPr/>
          <p:nvPr/>
        </p:nvSpPr>
        <p:spPr>
          <a:xfrm>
            <a:off x="4502565" y="591184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(1024x1024)</a:t>
            </a:r>
            <a:endParaRPr lang="en-US" dirty="0">
              <a:solidFill>
                <a:schemeClr val="bg1"/>
              </a:solidFill>
            </a:endParaRPr>
          </a:p>
        </p:txBody>
      </p:sp>
      <p:sp>
        <p:nvSpPr>
          <p:cNvPr id="13" name="Rectangle 12"/>
          <p:cNvSpPr/>
          <p:nvPr/>
        </p:nvSpPr>
        <p:spPr>
          <a:xfrm>
            <a:off x="4495800" y="432688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(512x512)</a:t>
            </a:r>
            <a:endParaRPr lang="en-US" dirty="0">
              <a:solidFill>
                <a:schemeClr val="bg1"/>
              </a:solidFill>
            </a:endParaRPr>
          </a:p>
        </p:txBody>
      </p:sp>
      <p:sp>
        <p:nvSpPr>
          <p:cNvPr id="14" name="Rectangle 13"/>
          <p:cNvSpPr/>
          <p:nvPr/>
        </p:nvSpPr>
        <p:spPr>
          <a:xfrm>
            <a:off x="4495800" y="274192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(256x256)</a:t>
            </a:r>
            <a:endParaRPr lang="en-US" dirty="0">
              <a:solidFill>
                <a:schemeClr val="bg1"/>
              </a:solidFill>
            </a:endParaRPr>
          </a:p>
        </p:txBody>
      </p:sp>
      <p:sp>
        <p:nvSpPr>
          <p:cNvPr id="15" name="Rectangle 14"/>
          <p:cNvSpPr/>
          <p:nvPr/>
        </p:nvSpPr>
        <p:spPr>
          <a:xfrm>
            <a:off x="2294189" y="353440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16" name="Parallelogram 15"/>
          <p:cNvSpPr/>
          <p:nvPr/>
        </p:nvSpPr>
        <p:spPr>
          <a:xfrm>
            <a:off x="6362344"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17" name="Parallelogram 16"/>
          <p:cNvSpPr/>
          <p:nvPr/>
        </p:nvSpPr>
        <p:spPr>
          <a:xfrm>
            <a:off x="2294189" y="274192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(256x256)</a:t>
            </a:r>
            <a:endParaRPr lang="en-US" dirty="0">
              <a:solidFill>
                <a:schemeClr val="bg1"/>
              </a:solidFill>
            </a:endParaRPr>
          </a:p>
        </p:txBody>
      </p:sp>
      <p:sp>
        <p:nvSpPr>
          <p:cNvPr id="18" name="Parallelogram 17"/>
          <p:cNvSpPr/>
          <p:nvPr/>
        </p:nvSpPr>
        <p:spPr>
          <a:xfrm>
            <a:off x="2294189"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(512x512)</a:t>
            </a:r>
            <a:endParaRPr lang="en-US" dirty="0">
              <a:solidFill>
                <a:schemeClr val="bg1"/>
              </a:solidFill>
            </a:endParaRPr>
          </a:p>
        </p:txBody>
      </p:sp>
      <p:sp>
        <p:nvSpPr>
          <p:cNvPr id="19" name="Rectangle 18"/>
          <p:cNvSpPr/>
          <p:nvPr/>
        </p:nvSpPr>
        <p:spPr>
          <a:xfrm>
            <a:off x="2294189" y="511936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20" name="Parallelogram 19"/>
          <p:cNvSpPr/>
          <p:nvPr/>
        </p:nvSpPr>
        <p:spPr>
          <a:xfrm>
            <a:off x="2294189"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(1024x1024)</a:t>
            </a:r>
            <a:endParaRPr lang="en-US" dirty="0">
              <a:solidFill>
                <a:schemeClr val="bg1"/>
              </a:solidFill>
            </a:endParaRPr>
          </a:p>
        </p:txBody>
      </p:sp>
      <p:cxnSp>
        <p:nvCxnSpPr>
          <p:cNvPr id="22" name="Straight Arrow Connector 21"/>
          <p:cNvCxnSpPr>
            <a:stCxn id="6" idx="3"/>
            <a:endCxn id="7" idx="5"/>
          </p:cNvCxnSpPr>
          <p:nvPr/>
        </p:nvCxnSpPr>
        <p:spPr>
          <a:xfrm>
            <a:off x="1981200" y="2216149"/>
            <a:ext cx="379664"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8" idx="1"/>
          </p:cNvCxnSpPr>
          <p:nvPr/>
        </p:nvCxnSpPr>
        <p:spPr>
          <a:xfrm>
            <a:off x="4052042" y="221614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a:endCxn id="10" idx="2"/>
          </p:cNvCxnSpPr>
          <p:nvPr/>
        </p:nvCxnSpPr>
        <p:spPr>
          <a:xfrm>
            <a:off x="6105258" y="2216149"/>
            <a:ext cx="2014939" cy="79426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8" idx="3"/>
            <a:endCxn id="9" idx="2"/>
          </p:cNvCxnSpPr>
          <p:nvPr/>
        </p:nvCxnSpPr>
        <p:spPr>
          <a:xfrm>
            <a:off x="6105258" y="2216149"/>
            <a:ext cx="2014939" cy="237744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3"/>
            <a:endCxn id="16" idx="2"/>
          </p:cNvCxnSpPr>
          <p:nvPr/>
        </p:nvCxnSpPr>
        <p:spPr>
          <a:xfrm>
            <a:off x="6105258" y="2216149"/>
            <a:ext cx="2014939" cy="396240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2"/>
            <a:endCxn id="14" idx="0"/>
          </p:cNvCxnSpPr>
          <p:nvPr/>
        </p:nvCxnSpPr>
        <p:spPr>
          <a:xfrm>
            <a:off x="5300529" y="2482849"/>
            <a:ext cx="0" cy="25908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0" idx="5"/>
            <a:endCxn id="14" idx="3"/>
          </p:cNvCxnSpPr>
          <p:nvPr/>
        </p:nvCxnSpPr>
        <p:spPr>
          <a:xfrm flipH="1" flipV="1">
            <a:off x="6105258" y="3008629"/>
            <a:ext cx="323761" cy="17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5"/>
            <a:endCxn id="13" idx="3"/>
          </p:cNvCxnSpPr>
          <p:nvPr/>
        </p:nvCxnSpPr>
        <p:spPr>
          <a:xfrm flipH="1">
            <a:off x="6105258" y="4593589"/>
            <a:ext cx="323761"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5"/>
            <a:endCxn id="12" idx="3"/>
          </p:cNvCxnSpPr>
          <p:nvPr/>
        </p:nvCxnSpPr>
        <p:spPr>
          <a:xfrm flipH="1">
            <a:off x="6112023" y="6178549"/>
            <a:ext cx="316996"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1"/>
            <a:endCxn id="17" idx="2"/>
          </p:cNvCxnSpPr>
          <p:nvPr/>
        </p:nvCxnSpPr>
        <p:spPr>
          <a:xfrm flipH="1">
            <a:off x="4052042" y="300862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1"/>
            <a:endCxn id="18" idx="2"/>
          </p:cNvCxnSpPr>
          <p:nvPr/>
        </p:nvCxnSpPr>
        <p:spPr>
          <a:xfrm flipH="1">
            <a:off x="4052042" y="459358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4"/>
            <a:endCxn id="15" idx="0"/>
          </p:cNvCxnSpPr>
          <p:nvPr/>
        </p:nvCxnSpPr>
        <p:spPr>
          <a:xfrm>
            <a:off x="3206453" y="327532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 idx="1"/>
            <a:endCxn id="20" idx="2"/>
          </p:cNvCxnSpPr>
          <p:nvPr/>
        </p:nvCxnSpPr>
        <p:spPr>
          <a:xfrm flipH="1">
            <a:off x="4052042" y="6178549"/>
            <a:ext cx="450523"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8" idx="4"/>
            <a:endCxn id="19" idx="0"/>
          </p:cNvCxnSpPr>
          <p:nvPr/>
        </p:nvCxnSpPr>
        <p:spPr>
          <a:xfrm>
            <a:off x="3206453" y="486028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5" idx="3"/>
            <a:endCxn id="13" idx="0"/>
          </p:cNvCxnSpPr>
          <p:nvPr/>
        </p:nvCxnSpPr>
        <p:spPr>
          <a:xfrm>
            <a:off x="4118717" y="3801109"/>
            <a:ext cx="1181812"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3"/>
            <a:endCxn id="12" idx="0"/>
          </p:cNvCxnSpPr>
          <p:nvPr/>
        </p:nvCxnSpPr>
        <p:spPr>
          <a:xfrm>
            <a:off x="4118717" y="5386069"/>
            <a:ext cx="1188577"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191000" y="1752600"/>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B5A547-EED3-40C7-A0A5-8821F7F14651}" type="slidenum">
              <a:rPr lang="en-US" sz="2000" smtClean="0"/>
              <a:t>10</a:t>
            </a:fld>
            <a:endParaRPr lang="en-US" sz="2000" dirty="0"/>
          </a:p>
        </p:txBody>
      </p:sp>
    </p:spTree>
    <p:extLst>
      <p:ext uri="{BB962C8B-B14F-4D97-AF65-F5344CB8AC3E}">
        <p14:creationId xmlns:p14="http://schemas.microsoft.com/office/powerpoint/2010/main" val="215267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err="1" smtClean="0"/>
              <a:t>Downsampling</a:t>
            </a:r>
            <a:endParaRPr lang="en-US" dirty="0"/>
          </a:p>
        </p:txBody>
      </p:sp>
      <p:grpSp>
        <p:nvGrpSpPr>
          <p:cNvPr id="31" name="Group 30"/>
          <p:cNvGrpSpPr/>
          <p:nvPr/>
        </p:nvGrpSpPr>
        <p:grpSpPr>
          <a:xfrm>
            <a:off x="838200" y="1905000"/>
            <a:ext cx="7467600" cy="3048000"/>
            <a:chOff x="990600" y="2189148"/>
            <a:chExt cx="7467600" cy="3048000"/>
          </a:xfrm>
        </p:grpSpPr>
        <p:sp>
          <p:nvSpPr>
            <p:cNvPr id="6" name="Rectangle 5"/>
            <p:cNvSpPr/>
            <p:nvPr/>
          </p:nvSpPr>
          <p:spPr>
            <a:xfrm>
              <a:off x="990600" y="2189148"/>
              <a:ext cx="30480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0"/>
              <a:endCxn id="6" idx="2"/>
            </p:cNvCxnSpPr>
            <p:nvPr/>
          </p:nvCxnSpPr>
          <p:spPr>
            <a:xfrm>
              <a:off x="2514600" y="2189148"/>
              <a:ext cx="0" cy="304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3713148"/>
              <a:ext cx="30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690642" y="2815127"/>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201112" y="437402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90642" y="437402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00400" y="2815127"/>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38400" y="36369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536585" y="2993165"/>
                  <a:ext cx="5508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536585" y="2993165"/>
                  <a:ext cx="550855" cy="461665"/>
                </a:xfrm>
                <a:prstGeom prst="rect">
                  <a:avLst/>
                </a:prstGeom>
                <a:blipFill rotWithShape="1">
                  <a:blip r:embed="rId3"/>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046343" y="3034743"/>
                  <a:ext cx="55797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2</m:t>
                            </m:r>
                          </m:sub>
                        </m:sSub>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046343" y="3034743"/>
                  <a:ext cx="557973" cy="461665"/>
                </a:xfrm>
                <a:prstGeom prst="rect">
                  <a:avLst/>
                </a:prstGeom>
                <a:blipFill rotWithShape="1">
                  <a:blip r:embed="rId4"/>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36584" y="4623275"/>
                  <a:ext cx="55797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3</m:t>
                            </m:r>
                          </m:sub>
                        </m:sSub>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36584" y="4623275"/>
                  <a:ext cx="557973" cy="461665"/>
                </a:xfrm>
                <a:prstGeom prst="rect">
                  <a:avLst/>
                </a:prstGeom>
                <a:blipFill rotWithShape="1">
                  <a:blip r:embed="rId5"/>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46343" y="4623275"/>
                  <a:ext cx="5557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4</m:t>
                            </m:r>
                          </m:sub>
                        </m:sSub>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46343" y="4623275"/>
                  <a:ext cx="555730" cy="461665"/>
                </a:xfrm>
                <a:prstGeom prst="rect">
                  <a:avLst/>
                </a:prstGeom>
                <a:blipFill rotWithShape="1">
                  <a:blip r:embed="rId6"/>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590800" y="3713148"/>
                  <a:ext cx="4288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𝑝</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590800" y="3713148"/>
                  <a:ext cx="428899" cy="461665"/>
                </a:xfrm>
                <a:prstGeom prst="rect">
                  <a:avLst/>
                </a:prstGeom>
                <a:blipFill rotWithShape="1">
                  <a:blip r:embed="rId7"/>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2190160"/>
                  <a:ext cx="3810000" cy="3046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1</m:t>
                            </m:r>
                          </m:sub>
                          <m:sup>
                            <m:r>
                              <a:rPr lang="en-US" sz="2400" b="0" i="1" smtClean="0">
                                <a:latin typeface="Cambria Math"/>
                              </a:rPr>
                              <m:t>𝑧</m:t>
                            </m:r>
                          </m:sup>
                        </m:sSubSup>
                        <m:r>
                          <a:rPr lang="en-US" sz="2400" b="0" i="1" smtClean="0">
                            <a:latin typeface="Cambria Math"/>
                          </a:rPr>
                          <m:t>≤</m:t>
                        </m:r>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2</m:t>
                            </m:r>
                          </m:sub>
                          <m:sup>
                            <m:r>
                              <a:rPr lang="en-US" sz="2400" b="0" i="1" smtClean="0">
                                <a:latin typeface="Cambria Math"/>
                              </a:rPr>
                              <m:t>𝑧</m:t>
                            </m:r>
                          </m:sup>
                        </m:sSubSup>
                        <m:r>
                          <a:rPr lang="en-US" sz="2400" b="0" i="1" smtClean="0">
                            <a:latin typeface="Cambria Math"/>
                          </a:rPr>
                          <m:t>≤</m:t>
                        </m:r>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3</m:t>
                            </m:r>
                          </m:sub>
                          <m:sup>
                            <m:r>
                              <a:rPr lang="en-US" sz="2400" b="0" i="1" smtClean="0">
                                <a:latin typeface="Cambria Math"/>
                              </a:rPr>
                              <m:t>𝑧</m:t>
                            </m:r>
                          </m:sup>
                        </m:sSubSup>
                        <m:r>
                          <a:rPr lang="en-US" sz="2400" b="0" i="1" smtClean="0">
                            <a:latin typeface="Cambria Math"/>
                          </a:rPr>
                          <m:t>≤</m:t>
                        </m:r>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4</m:t>
                            </m:r>
                          </m:sub>
                          <m:sup>
                            <m:r>
                              <a:rPr lang="en-US" sz="2400" b="0" i="1" smtClean="0">
                                <a:latin typeface="Cambria Math"/>
                              </a:rPr>
                              <m:t>𝑧</m:t>
                            </m:r>
                          </m:sup>
                        </m:sSubSup>
                      </m:oMath>
                    </m:oMathPara>
                  </a14:m>
                  <a:endParaRPr lang="en-US" sz="2400" dirty="0" smtClean="0"/>
                </a:p>
                <a:p>
                  <a:endParaRPr lang="en-US" sz="2400" dirty="0" smtClean="0"/>
                </a:p>
                <a:p>
                  <a:r>
                    <a:rPr lang="en-US" sz="2400" b="1" dirty="0" smtClean="0"/>
                    <a:t>if</a:t>
                  </a:r>
                  <a:r>
                    <a:rPr lang="en-US" sz="2400" dirty="0" smtClean="0"/>
                    <a:t> </a:t>
                  </a:r>
                  <a14:m>
                    <m:oMath xmlns:m="http://schemas.openxmlformats.org/officeDocument/2006/math">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4</m:t>
                          </m:r>
                        </m:sub>
                        <m:sup>
                          <m:r>
                            <a:rPr lang="en-US" sz="2400" b="0" i="1" smtClean="0">
                              <a:latin typeface="Cambria Math"/>
                            </a:rPr>
                            <m:t>𝑧</m:t>
                          </m:r>
                        </m:sup>
                      </m:sSubSup>
                      <m:r>
                        <a:rPr lang="en-US" sz="2400" b="0" i="1" smtClean="0">
                          <a:latin typeface="Cambria Math"/>
                        </a:rPr>
                        <m:t>−</m:t>
                      </m:r>
                      <m:sSubSup>
                        <m:sSubSupPr>
                          <m:ctrlPr>
                            <a:rPr lang="en-US" sz="2400" b="0" i="1" smtClean="0">
                              <a:latin typeface="Cambria Math"/>
                            </a:rPr>
                          </m:ctrlPr>
                        </m:sSubSupPr>
                        <m:e>
                          <m:r>
                            <a:rPr lang="en-US" sz="2400" b="1" i="0" smtClean="0">
                              <a:latin typeface="Cambria Math"/>
                            </a:rPr>
                            <m:t>𝐩</m:t>
                          </m:r>
                        </m:e>
                        <m:sub>
                          <m:r>
                            <a:rPr lang="en-US" sz="2400" b="0" i="1" smtClean="0">
                              <a:latin typeface="Cambria Math"/>
                            </a:rPr>
                            <m:t>1</m:t>
                          </m:r>
                        </m:sub>
                        <m:sup>
                          <m:r>
                            <a:rPr lang="en-US" sz="2400" b="0" i="1" smtClean="0">
                              <a:latin typeface="Cambria Math"/>
                            </a:rPr>
                            <m:t>𝑧</m:t>
                          </m:r>
                        </m:sup>
                      </m:sSubSup>
                      <m:r>
                        <a:rPr lang="en-US" sz="2400" b="0" i="1" smtClean="0">
                          <a:latin typeface="Cambria Math"/>
                        </a:rPr>
                        <m:t>≤</m:t>
                      </m:r>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𝑡h𝑟𝑒𝑠h𝑜𝑙𝑑</m:t>
                          </m:r>
                        </m:sub>
                      </m:sSub>
                    </m:oMath>
                  </a14:m>
                  <a:endParaRPr lang="en-US" sz="2400" dirty="0" smtClean="0"/>
                </a:p>
                <a:p>
                  <a:pPr/>
                  <a14:m>
                    <m:oMathPara xmlns:m="http://schemas.openxmlformats.org/officeDocument/2006/math">
                      <m:oMathParaPr>
                        <m:jc m:val="centerGroup"/>
                      </m:oMathParaPr>
                      <m:oMath xmlns:m="http://schemas.openxmlformats.org/officeDocument/2006/math">
                        <m:r>
                          <a:rPr lang="en-US" sz="2400" b="1" i="0" smtClean="0">
                            <a:latin typeface="Cambria Math"/>
                          </a:rPr>
                          <m:t>𝐩</m:t>
                        </m:r>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𝐩</m:t>
                            </m:r>
                          </m:e>
                          <m:sub>
                            <m:r>
                              <a:rPr lang="en-US" sz="2400" b="0" i="1" smtClean="0">
                                <a:latin typeface="Cambria Math"/>
                                <a:ea typeface="Cambria Math"/>
                              </a:rPr>
                              <m:t>2</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𝐩</m:t>
                            </m:r>
                          </m:e>
                          <m:sub>
                            <m:r>
                              <a:rPr lang="en-US" sz="2400" b="0" i="1" smtClean="0">
                                <a:latin typeface="Cambria Math"/>
                                <a:ea typeface="Cambria Math"/>
                              </a:rPr>
                              <m:t>3</m:t>
                            </m:r>
                          </m:sub>
                        </m:sSub>
                        <m:r>
                          <a:rPr lang="en-US" sz="2400" b="0" i="1" smtClean="0">
                            <a:latin typeface="Cambria Math"/>
                            <a:ea typeface="Cambria Math"/>
                          </a:rPr>
                          <m:t>)/2</m:t>
                        </m:r>
                      </m:oMath>
                      <m:oMath xmlns:m="http://schemas.openxmlformats.org/officeDocument/2006/math">
                        <m:r>
                          <a:rPr lang="en-US" sz="2400" b="1" i="0" smtClean="0">
                            <a:latin typeface="Cambria Math"/>
                            <a:ea typeface="Cambria Math"/>
                          </a:rPr>
                          <m:t>𝐧</m:t>
                        </m:r>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𝐧</m:t>
                            </m:r>
                          </m:e>
                          <m:sub>
                            <m:r>
                              <a:rPr lang="en-US" sz="2400" b="0" i="1" smtClean="0">
                                <a:latin typeface="Cambria Math"/>
                                <a:ea typeface="Cambria Math"/>
                              </a:rPr>
                              <m:t>2</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𝐧</m:t>
                            </m:r>
                          </m:e>
                          <m:sub>
                            <m:r>
                              <a:rPr lang="en-US" sz="2400" b="0" i="1" smtClean="0">
                                <a:latin typeface="Cambria Math"/>
                                <a:ea typeface="Cambria Math"/>
                              </a:rPr>
                              <m:t>3</m:t>
                            </m:r>
                          </m:sub>
                        </m:sSub>
                        <m:r>
                          <a:rPr lang="en-US" sz="2400" b="0" i="1" smtClean="0">
                            <a:latin typeface="Cambria Math"/>
                            <a:ea typeface="Cambria Math"/>
                          </a:rPr>
                          <m:t>)/2</m:t>
                        </m:r>
                      </m:oMath>
                    </m:oMathPara>
                  </a14:m>
                  <a:endParaRPr lang="en-US" sz="2400" dirty="0" smtClean="0"/>
                </a:p>
                <a:p>
                  <a:r>
                    <a:rPr lang="en-US" sz="2400" b="1" dirty="0" smtClean="0"/>
                    <a:t>else</a:t>
                  </a:r>
                </a:p>
                <a:p>
                  <a:pPr/>
                  <a14:m>
                    <m:oMathPara xmlns:m="http://schemas.openxmlformats.org/officeDocument/2006/math">
                      <m:oMathParaPr>
                        <m:jc m:val="centerGroup"/>
                      </m:oMathParaPr>
                      <m:oMath xmlns:m="http://schemas.openxmlformats.org/officeDocument/2006/math">
                        <m:r>
                          <a:rPr lang="en-US" sz="2400" b="1" i="0" smtClean="0">
                            <a:latin typeface="Cambria Math"/>
                          </a:rPr>
                          <m:t>𝐩</m:t>
                        </m:r>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𝐩</m:t>
                            </m:r>
                          </m:e>
                          <m:sub>
                            <m:r>
                              <a:rPr lang="en-US" sz="2400" b="0" i="1" smtClean="0">
                                <a:latin typeface="Cambria Math"/>
                                <a:ea typeface="Cambria Math"/>
                              </a:rPr>
                              <m:t>2</m:t>
                            </m:r>
                          </m:sub>
                        </m:sSub>
                      </m:oMath>
                      <m:oMath xmlns:m="http://schemas.openxmlformats.org/officeDocument/2006/math">
                        <m:r>
                          <a:rPr lang="en-US" sz="2400" b="1" i="0" smtClean="0">
                            <a:latin typeface="Cambria Math"/>
                            <a:ea typeface="Cambria Math"/>
                          </a:rPr>
                          <m:t>𝐧</m:t>
                        </m:r>
                        <m:r>
                          <a:rPr lang="en-US" sz="2400" b="0" i="1" smtClean="0">
                            <a:latin typeface="Cambria Math"/>
                            <a:ea typeface="Cambria Math"/>
                          </a:rPr>
                          <m:t>←</m:t>
                        </m:r>
                        <m:sSub>
                          <m:sSubPr>
                            <m:ctrlPr>
                              <a:rPr lang="en-US" sz="2400" b="0" i="1" smtClean="0">
                                <a:latin typeface="Cambria Math"/>
                                <a:ea typeface="Cambria Math"/>
                              </a:rPr>
                            </m:ctrlPr>
                          </m:sSubPr>
                          <m:e>
                            <m:r>
                              <a:rPr lang="en-US" sz="2400" b="1" i="0" smtClean="0">
                                <a:latin typeface="Cambria Math"/>
                                <a:ea typeface="Cambria Math"/>
                              </a:rPr>
                              <m:t>𝐧</m:t>
                            </m:r>
                          </m:e>
                          <m:sub>
                            <m:r>
                              <a:rPr lang="en-US" sz="2400" b="0" i="1" smtClean="0">
                                <a:latin typeface="Cambria Math"/>
                                <a:ea typeface="Cambria Math"/>
                              </a:rPr>
                              <m:t>2</m:t>
                            </m:r>
                          </m:sub>
                        </m:sSub>
                      </m:oMath>
                    </m:oMathPara>
                  </a14:m>
                  <a:endParaRPr lang="en-US" sz="2400" b="0" dirty="0" smtClean="0">
                    <a:ea typeface="Cambria Math"/>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648200" y="2190160"/>
                  <a:ext cx="3810000" cy="3046988"/>
                </a:xfrm>
                <a:prstGeom prst="rect">
                  <a:avLst/>
                </a:prstGeom>
                <a:blipFill rotWithShape="1">
                  <a:blip r:embed="rId8"/>
                  <a:stretch>
                    <a:fillRect l="-2560"/>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E3B5A547-EED3-40C7-A0A5-8821F7F14651}" type="slidenum">
              <a:rPr lang="en-US" sz="2000" smtClean="0"/>
              <a:t>11</a:t>
            </a:fld>
            <a:endParaRPr lang="en-US" sz="2000" dirty="0"/>
          </a:p>
        </p:txBody>
      </p:sp>
    </p:spTree>
    <p:extLst>
      <p:ext uri="{BB962C8B-B14F-4D97-AF65-F5344CB8AC3E}">
        <p14:creationId xmlns:p14="http://schemas.microsoft.com/office/powerpoint/2010/main" val="1090138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t>MSSAO</a:t>
            </a:r>
            <a:br>
              <a:rPr lang="en-US" dirty="0" smtClean="0"/>
            </a:br>
            <a:r>
              <a:rPr lang="en-US" dirty="0" smtClean="0"/>
              <a:t>Overview</a:t>
            </a:r>
            <a:endParaRPr lang="en-US" dirty="0"/>
          </a:p>
        </p:txBody>
      </p:sp>
      <p:sp>
        <p:nvSpPr>
          <p:cNvPr id="6" name="Rectangle 5"/>
          <p:cNvSpPr/>
          <p:nvPr/>
        </p:nvSpPr>
        <p:spPr>
          <a:xfrm>
            <a:off x="838200" y="1949449"/>
            <a:ext cx="1143000"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Geometry</a:t>
            </a:r>
            <a:endParaRPr lang="en-US" b="1" dirty="0">
              <a:solidFill>
                <a:schemeClr val="bg1"/>
              </a:solidFill>
            </a:endParaRPr>
          </a:p>
        </p:txBody>
      </p:sp>
      <p:sp>
        <p:nvSpPr>
          <p:cNvPr id="7" name="Parallelogram 6"/>
          <p:cNvSpPr/>
          <p:nvPr/>
        </p:nvSpPr>
        <p:spPr>
          <a:xfrm>
            <a:off x="2294189" y="1949449"/>
            <a:ext cx="1824528" cy="533400"/>
          </a:xfrm>
          <a:prstGeom prst="parallelogram">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8" name="Rectangle 7"/>
          <p:cNvSpPr/>
          <p:nvPr/>
        </p:nvSpPr>
        <p:spPr>
          <a:xfrm>
            <a:off x="4495800" y="1949449"/>
            <a:ext cx="1609458"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Downsample</a:t>
            </a:r>
            <a:endParaRPr lang="en-US" b="1" dirty="0">
              <a:solidFill>
                <a:schemeClr val="bg1"/>
              </a:solidFill>
            </a:endParaRPr>
          </a:p>
        </p:txBody>
      </p:sp>
      <p:sp>
        <p:nvSpPr>
          <p:cNvPr id="9" name="Parallelogram 8"/>
          <p:cNvSpPr/>
          <p:nvPr/>
        </p:nvSpPr>
        <p:spPr>
          <a:xfrm>
            <a:off x="6362344"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(512x512)</a:t>
            </a:r>
            <a:endParaRPr lang="en-US" dirty="0">
              <a:solidFill>
                <a:schemeClr val="bg1"/>
              </a:solidFill>
            </a:endParaRPr>
          </a:p>
        </p:txBody>
      </p:sp>
      <p:sp>
        <p:nvSpPr>
          <p:cNvPr id="10" name="Parallelogram 9"/>
          <p:cNvSpPr/>
          <p:nvPr/>
        </p:nvSpPr>
        <p:spPr>
          <a:xfrm>
            <a:off x="6362344" y="274370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(256x256)</a:t>
            </a:r>
            <a:endParaRPr lang="en-US" dirty="0">
              <a:solidFill>
                <a:schemeClr val="bg1"/>
              </a:solidFill>
            </a:endParaRPr>
          </a:p>
        </p:txBody>
      </p:sp>
      <p:sp>
        <p:nvSpPr>
          <p:cNvPr id="12" name="Rectangle 11"/>
          <p:cNvSpPr/>
          <p:nvPr/>
        </p:nvSpPr>
        <p:spPr>
          <a:xfrm>
            <a:off x="4502565" y="591184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(1024x1024)</a:t>
            </a:r>
            <a:endParaRPr lang="en-US" dirty="0">
              <a:solidFill>
                <a:schemeClr val="bg1"/>
              </a:solidFill>
            </a:endParaRPr>
          </a:p>
        </p:txBody>
      </p:sp>
      <p:sp>
        <p:nvSpPr>
          <p:cNvPr id="13" name="Rectangle 12"/>
          <p:cNvSpPr/>
          <p:nvPr/>
        </p:nvSpPr>
        <p:spPr>
          <a:xfrm>
            <a:off x="4495800" y="432688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(512x512)</a:t>
            </a:r>
            <a:endParaRPr lang="en-US" dirty="0">
              <a:solidFill>
                <a:schemeClr val="bg1"/>
              </a:solidFill>
            </a:endParaRPr>
          </a:p>
        </p:txBody>
      </p:sp>
      <p:sp>
        <p:nvSpPr>
          <p:cNvPr id="14" name="Rectangle 13"/>
          <p:cNvSpPr/>
          <p:nvPr/>
        </p:nvSpPr>
        <p:spPr>
          <a:xfrm>
            <a:off x="4495800" y="274192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(256x256)</a:t>
            </a:r>
            <a:endParaRPr lang="en-US" dirty="0">
              <a:solidFill>
                <a:schemeClr val="bg1"/>
              </a:solidFill>
            </a:endParaRPr>
          </a:p>
        </p:txBody>
      </p:sp>
      <p:sp>
        <p:nvSpPr>
          <p:cNvPr id="15" name="Rectangle 14"/>
          <p:cNvSpPr/>
          <p:nvPr/>
        </p:nvSpPr>
        <p:spPr>
          <a:xfrm>
            <a:off x="2294189" y="353440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16" name="Parallelogram 15"/>
          <p:cNvSpPr/>
          <p:nvPr/>
        </p:nvSpPr>
        <p:spPr>
          <a:xfrm>
            <a:off x="6362344"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17" name="Parallelogram 16"/>
          <p:cNvSpPr/>
          <p:nvPr/>
        </p:nvSpPr>
        <p:spPr>
          <a:xfrm>
            <a:off x="2294189" y="274192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(256x256)</a:t>
            </a:r>
            <a:endParaRPr lang="en-US" dirty="0">
              <a:solidFill>
                <a:schemeClr val="bg1"/>
              </a:solidFill>
            </a:endParaRPr>
          </a:p>
        </p:txBody>
      </p:sp>
      <p:sp>
        <p:nvSpPr>
          <p:cNvPr id="18" name="Parallelogram 17"/>
          <p:cNvSpPr/>
          <p:nvPr/>
        </p:nvSpPr>
        <p:spPr>
          <a:xfrm>
            <a:off x="2294189"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(512x512)</a:t>
            </a:r>
            <a:endParaRPr lang="en-US" dirty="0">
              <a:solidFill>
                <a:schemeClr val="bg1"/>
              </a:solidFill>
            </a:endParaRPr>
          </a:p>
        </p:txBody>
      </p:sp>
      <p:sp>
        <p:nvSpPr>
          <p:cNvPr id="19" name="Rectangle 18"/>
          <p:cNvSpPr/>
          <p:nvPr/>
        </p:nvSpPr>
        <p:spPr>
          <a:xfrm>
            <a:off x="2294189" y="511936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20" name="Parallelogram 19"/>
          <p:cNvSpPr/>
          <p:nvPr/>
        </p:nvSpPr>
        <p:spPr>
          <a:xfrm>
            <a:off x="2294189"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(1024x1024)</a:t>
            </a:r>
            <a:endParaRPr lang="en-US" dirty="0">
              <a:solidFill>
                <a:schemeClr val="bg1"/>
              </a:solidFill>
            </a:endParaRPr>
          </a:p>
        </p:txBody>
      </p:sp>
      <p:cxnSp>
        <p:nvCxnSpPr>
          <p:cNvPr id="22" name="Straight Arrow Connector 21"/>
          <p:cNvCxnSpPr>
            <a:stCxn id="6" idx="3"/>
            <a:endCxn id="7" idx="5"/>
          </p:cNvCxnSpPr>
          <p:nvPr/>
        </p:nvCxnSpPr>
        <p:spPr>
          <a:xfrm>
            <a:off x="1981200" y="2216149"/>
            <a:ext cx="379664"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8" idx="1"/>
          </p:cNvCxnSpPr>
          <p:nvPr/>
        </p:nvCxnSpPr>
        <p:spPr>
          <a:xfrm>
            <a:off x="4052042" y="221614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a:endCxn id="10" idx="2"/>
          </p:cNvCxnSpPr>
          <p:nvPr/>
        </p:nvCxnSpPr>
        <p:spPr>
          <a:xfrm>
            <a:off x="6105258" y="2216149"/>
            <a:ext cx="2014939" cy="79426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8" idx="3"/>
            <a:endCxn id="9" idx="2"/>
          </p:cNvCxnSpPr>
          <p:nvPr/>
        </p:nvCxnSpPr>
        <p:spPr>
          <a:xfrm>
            <a:off x="6105258" y="2216149"/>
            <a:ext cx="2014939" cy="237744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3"/>
            <a:endCxn id="16" idx="2"/>
          </p:cNvCxnSpPr>
          <p:nvPr/>
        </p:nvCxnSpPr>
        <p:spPr>
          <a:xfrm>
            <a:off x="6105258" y="2216149"/>
            <a:ext cx="2014939" cy="396240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2"/>
            <a:endCxn id="14" idx="0"/>
          </p:cNvCxnSpPr>
          <p:nvPr/>
        </p:nvCxnSpPr>
        <p:spPr>
          <a:xfrm>
            <a:off x="5300529" y="2482849"/>
            <a:ext cx="0" cy="25908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0" idx="5"/>
            <a:endCxn id="14" idx="3"/>
          </p:cNvCxnSpPr>
          <p:nvPr/>
        </p:nvCxnSpPr>
        <p:spPr>
          <a:xfrm flipH="1" flipV="1">
            <a:off x="6105258" y="3008629"/>
            <a:ext cx="323761" cy="17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5"/>
            <a:endCxn id="13" idx="3"/>
          </p:cNvCxnSpPr>
          <p:nvPr/>
        </p:nvCxnSpPr>
        <p:spPr>
          <a:xfrm flipH="1">
            <a:off x="6105258" y="4593589"/>
            <a:ext cx="323761"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5"/>
            <a:endCxn id="12" idx="3"/>
          </p:cNvCxnSpPr>
          <p:nvPr/>
        </p:nvCxnSpPr>
        <p:spPr>
          <a:xfrm flipH="1">
            <a:off x="6112023" y="6178549"/>
            <a:ext cx="316996"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1"/>
            <a:endCxn id="17" idx="2"/>
          </p:cNvCxnSpPr>
          <p:nvPr/>
        </p:nvCxnSpPr>
        <p:spPr>
          <a:xfrm flipH="1">
            <a:off x="4052042" y="300862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1"/>
            <a:endCxn id="18" idx="2"/>
          </p:cNvCxnSpPr>
          <p:nvPr/>
        </p:nvCxnSpPr>
        <p:spPr>
          <a:xfrm flipH="1">
            <a:off x="4052042" y="459358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4"/>
            <a:endCxn id="15" idx="0"/>
          </p:cNvCxnSpPr>
          <p:nvPr/>
        </p:nvCxnSpPr>
        <p:spPr>
          <a:xfrm>
            <a:off x="3206453" y="327532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 idx="1"/>
            <a:endCxn id="20" idx="2"/>
          </p:cNvCxnSpPr>
          <p:nvPr/>
        </p:nvCxnSpPr>
        <p:spPr>
          <a:xfrm flipH="1">
            <a:off x="4052042" y="6178549"/>
            <a:ext cx="450523"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8" idx="4"/>
            <a:endCxn id="19" idx="0"/>
          </p:cNvCxnSpPr>
          <p:nvPr/>
        </p:nvCxnSpPr>
        <p:spPr>
          <a:xfrm>
            <a:off x="3206453" y="486028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5" idx="3"/>
            <a:endCxn id="13" idx="0"/>
          </p:cNvCxnSpPr>
          <p:nvPr/>
        </p:nvCxnSpPr>
        <p:spPr>
          <a:xfrm>
            <a:off x="4118717" y="3801109"/>
            <a:ext cx="1181812"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3"/>
            <a:endCxn id="12" idx="0"/>
          </p:cNvCxnSpPr>
          <p:nvPr/>
        </p:nvCxnSpPr>
        <p:spPr>
          <a:xfrm>
            <a:off x="4118717" y="5386069"/>
            <a:ext cx="1188577"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154723" y="2547263"/>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154725" y="4125149"/>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154724" y="5710109"/>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B5A547-EED3-40C7-A0A5-8821F7F14651}" type="slidenum">
              <a:rPr lang="en-US" sz="2000" smtClean="0"/>
              <a:t>12</a:t>
            </a:fld>
            <a:endParaRPr lang="en-US" sz="2000" dirty="0"/>
          </a:p>
        </p:txBody>
      </p:sp>
    </p:spTree>
    <p:extLst>
      <p:ext uri="{BB962C8B-B14F-4D97-AF65-F5344CB8AC3E}">
        <p14:creationId xmlns:p14="http://schemas.microsoft.com/office/powerpoint/2010/main" val="1414123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Neighborhood Sampling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5701" y="2943156"/>
            <a:ext cx="2133600" cy="214172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301" y="2943157"/>
            <a:ext cx="2177778" cy="2162964"/>
          </a:xfrm>
          <a:prstGeom prst="rect">
            <a:avLst/>
          </a:prstGeom>
        </p:spPr>
      </p:pic>
      <p:sp>
        <p:nvSpPr>
          <p:cNvPr id="6" name="TextBox 5"/>
          <p:cNvSpPr txBox="1"/>
          <p:nvPr/>
        </p:nvSpPr>
        <p:spPr>
          <a:xfrm>
            <a:off x="457200" y="5151699"/>
            <a:ext cx="4763420" cy="1200329"/>
          </a:xfrm>
          <a:prstGeom prst="rect">
            <a:avLst/>
          </a:prstGeom>
          <a:noFill/>
        </p:spPr>
        <p:txBody>
          <a:bodyPr wrap="none" rtlCol="0">
            <a:spAutoFit/>
          </a:bodyPr>
          <a:lstStyle/>
          <a:p>
            <a:pPr algn="ctr"/>
            <a:r>
              <a:rPr lang="en-US" sz="2400" dirty="0" smtClean="0"/>
              <a:t>512x512</a:t>
            </a:r>
          </a:p>
          <a:p>
            <a:pPr algn="ctr"/>
            <a:r>
              <a:rPr lang="en-US" sz="2400" dirty="0" smtClean="0"/>
              <a:t>256x256</a:t>
            </a:r>
          </a:p>
          <a:p>
            <a:pPr algn="ctr"/>
            <a:r>
              <a:rPr lang="en-US" sz="2400" dirty="0" smtClean="0"/>
              <a:t>Works well with a 3x3 Gaussian filter</a:t>
            </a:r>
            <a:endParaRPr lang="en-US" sz="2400" dirty="0"/>
          </a:p>
        </p:txBody>
      </p:sp>
      <p:sp>
        <p:nvSpPr>
          <p:cNvPr id="7" name="TextBox 6"/>
          <p:cNvSpPr txBox="1"/>
          <p:nvPr/>
        </p:nvSpPr>
        <p:spPr>
          <a:xfrm>
            <a:off x="5064970" y="5143153"/>
            <a:ext cx="2825389" cy="830997"/>
          </a:xfrm>
          <a:prstGeom prst="rect">
            <a:avLst/>
          </a:prstGeom>
          <a:noFill/>
        </p:spPr>
        <p:txBody>
          <a:bodyPr wrap="none" rtlCol="0">
            <a:spAutoFit/>
          </a:bodyPr>
          <a:lstStyle/>
          <a:p>
            <a:pPr algn="ctr"/>
            <a:r>
              <a:rPr lang="en-US" sz="2400" dirty="0" smtClean="0"/>
              <a:t>1024x1024</a:t>
            </a:r>
          </a:p>
          <a:p>
            <a:pPr algn="ctr"/>
            <a:r>
              <a:rPr lang="en-US" sz="2400" dirty="0" smtClean="0"/>
              <a:t>16-point Poisson disk</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457200" y="1600200"/>
                <a:ext cx="8153400" cy="1200329"/>
              </a:xfrm>
              <a:prstGeom prst="rect">
                <a:avLst/>
              </a:prstGeom>
              <a:noFill/>
            </p:spPr>
            <p:txBody>
              <a:bodyPr wrap="square" rtlCol="0">
                <a:spAutoFit/>
              </a:bodyPr>
              <a:lstStyle/>
              <a:p>
                <a:pPr marL="285750" indent="-285750">
                  <a:buFont typeface="Arial" pitchFamily="34" charset="0"/>
                  <a:buChar char="•"/>
                </a:pPr>
                <a:r>
                  <a:rPr lang="en-US" sz="2400" dirty="0" smtClean="0"/>
                  <a:t>Project the AO radius of influence to screen space at each pixel </a:t>
                </a:r>
                <a14:m>
                  <m:oMath xmlns:m="http://schemas.openxmlformats.org/officeDocument/2006/math">
                    <m:r>
                      <a:rPr lang="en-US" sz="2400" b="0" i="1" smtClean="0">
                        <a:latin typeface="Cambria Math"/>
                      </a:rPr>
                      <m:t>𝑝</m:t>
                    </m:r>
                  </m:oMath>
                </a14:m>
                <a:r>
                  <a:rPr lang="en-US" sz="2400" dirty="0" smtClean="0"/>
                  <a:t> at resolution </a:t>
                </a:r>
                <a14:m>
                  <m:oMath xmlns:m="http://schemas.openxmlformats.org/officeDocument/2006/math">
                    <m:r>
                      <a:rPr lang="en-US" sz="2400" b="0" i="1" smtClean="0">
                        <a:latin typeface="Cambria Math"/>
                      </a:rPr>
                      <m:t>𝑅𝑒</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𝑖</m:t>
                        </m:r>
                      </m:sub>
                    </m:sSub>
                  </m:oMath>
                </a14:m>
                <a:r>
                  <a:rPr lang="en-US" sz="2400" dirty="0" smtClean="0"/>
                  <a:t> to get </a:t>
                </a:r>
                <a14:m>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𝑖</m:t>
                        </m:r>
                      </m:sub>
                    </m:sSub>
                    <m:r>
                      <a:rPr lang="en-US" sz="2400" b="0" i="1" smtClean="0">
                        <a:latin typeface="Cambria Math"/>
                      </a:rPr>
                      <m:t>(</m:t>
                    </m:r>
                    <m:r>
                      <a:rPr lang="en-US" sz="2400" b="0" i="1" smtClean="0">
                        <a:latin typeface="Cambria Math"/>
                      </a:rPr>
                      <m:t>𝑝</m:t>
                    </m:r>
                    <m:r>
                      <a:rPr lang="en-US" sz="2400" b="0" i="1" smtClean="0">
                        <a:latin typeface="Cambria Math"/>
                      </a:rPr>
                      <m:t>)</m:t>
                    </m:r>
                  </m:oMath>
                </a14:m>
                <a:r>
                  <a:rPr lang="en-US" sz="2400" dirty="0" smtClean="0"/>
                  <a:t> (in terms of pixels)</a:t>
                </a:r>
              </a:p>
              <a:p>
                <a:pPr marL="285750" indent="-285750">
                  <a:buFont typeface="Arial" pitchFamily="34" charset="0"/>
                  <a:buChar char="•"/>
                </a:pPr>
                <a:r>
                  <a:rPr lang="en-US" sz="2400" dirty="0" smtClean="0"/>
                  <a:t>Cap </a:t>
                </a:r>
                <a14:m>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𝑝</m:t>
                        </m:r>
                      </m:e>
                    </m:d>
                  </m:oMath>
                </a14:m>
                <a:r>
                  <a:rPr lang="en-US" sz="2400" dirty="0" smtClean="0"/>
                  <a:t> to some value </a:t>
                </a:r>
                <a14:m>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𝑚𝑎𝑥</m:t>
                        </m:r>
                      </m:sub>
                    </m:sSub>
                  </m:oMath>
                </a14:m>
                <a:r>
                  <a:rPr lang="en-US" sz="2400" dirty="0" smtClean="0"/>
                  <a:t> (typical value is 5)</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600200"/>
                <a:ext cx="8153400" cy="1200329"/>
              </a:xfrm>
              <a:prstGeom prst="rect">
                <a:avLst/>
              </a:prstGeom>
              <a:blipFill rotWithShape="1">
                <a:blip r:embed="rId5"/>
                <a:stretch>
                  <a:fillRect l="-972" t="-4082" b="-10714"/>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E3B5A547-EED3-40C7-A0A5-8821F7F14651}" type="slidenum">
              <a:rPr lang="en-US" sz="2000" smtClean="0"/>
              <a:t>13</a:t>
            </a:fld>
            <a:endParaRPr lang="en-US" sz="2000" dirty="0"/>
          </a:p>
        </p:txBody>
      </p:sp>
    </p:spTree>
    <p:extLst>
      <p:ext uri="{BB962C8B-B14F-4D97-AF65-F5344CB8AC3E}">
        <p14:creationId xmlns:p14="http://schemas.microsoft.com/office/powerpoint/2010/main" val="158745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Computing AO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3241692"/>
                <a:ext cx="8229600" cy="2884471"/>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𝐴𝑂</m:t>
                      </m:r>
                      <m:r>
                        <a:rPr lang="en-US" b="0" i="1" smtClean="0">
                          <a:latin typeface="Cambria Math"/>
                        </a:rPr>
                        <m:t>(</m:t>
                      </m:r>
                      <m:r>
                        <a:rPr lang="en-US" b="1" i="0" smtClean="0">
                          <a:latin typeface="Cambria Math"/>
                        </a:rPr>
                        <m:t>𝐩</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𝑁</m:t>
                          </m:r>
                        </m:den>
                      </m:f>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𝑁</m:t>
                          </m:r>
                        </m:sup>
                        <m:e>
                          <m:r>
                            <a:rPr lang="en-US" b="0" i="1" smtClean="0">
                              <a:solidFill>
                                <a:schemeClr val="accent1">
                                  <a:lumMod val="75000"/>
                                </a:schemeClr>
                              </a:solidFill>
                              <a:latin typeface="Cambria Math"/>
                            </a:rPr>
                            <m:t>𝜌</m:t>
                          </m:r>
                          <m:r>
                            <a:rPr lang="en-US" b="0" i="1" smtClean="0">
                              <a:solidFill>
                                <a:schemeClr val="accent1">
                                  <a:lumMod val="75000"/>
                                </a:schemeClr>
                              </a:solidFill>
                              <a:latin typeface="Cambria Math"/>
                            </a:rPr>
                            <m:t>(</m:t>
                          </m:r>
                          <m:r>
                            <a:rPr lang="en-US" b="1" i="0" smtClean="0">
                              <a:solidFill>
                                <a:schemeClr val="accent1">
                                  <a:lumMod val="75000"/>
                                </a:schemeClr>
                              </a:solidFill>
                              <a:latin typeface="Cambria Math"/>
                            </a:rPr>
                            <m:t>𝐩</m:t>
                          </m:r>
                          <m:r>
                            <a:rPr lang="en-US" b="0" i="1" smtClean="0">
                              <a:solidFill>
                                <a:schemeClr val="accent1">
                                  <a:lumMod val="75000"/>
                                </a:schemeClr>
                              </a:solidFill>
                              <a:latin typeface="Cambria Math"/>
                            </a:rPr>
                            <m:t>,</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𝑑</m:t>
                              </m:r>
                            </m:e>
                            <m:sub>
                              <m:r>
                                <a:rPr lang="en-US" b="0" i="1" smtClean="0">
                                  <a:solidFill>
                                    <a:schemeClr val="accent1">
                                      <a:lumMod val="75000"/>
                                    </a:schemeClr>
                                  </a:solidFill>
                                  <a:latin typeface="Cambria Math"/>
                                </a:rPr>
                                <m:t>𝑖</m:t>
                              </m:r>
                            </m:sub>
                          </m:sSub>
                          <m:r>
                            <a:rPr lang="en-US" b="0" i="1" smtClean="0">
                              <a:solidFill>
                                <a:schemeClr val="accent1">
                                  <a:lumMod val="75000"/>
                                </a:schemeClr>
                              </a:solidFill>
                              <a:latin typeface="Cambria Math"/>
                            </a:rPr>
                            <m:t>)</m:t>
                          </m:r>
                          <m:acc>
                            <m:accPr>
                              <m:chr m:val="̅"/>
                              <m:ctrlPr>
                                <a:rPr lang="en-US" b="0" i="1" smtClean="0">
                                  <a:solidFill>
                                    <a:schemeClr val="accent3">
                                      <a:lumMod val="50000"/>
                                    </a:schemeClr>
                                  </a:solidFill>
                                  <a:latin typeface="Cambria Math"/>
                                </a:rPr>
                              </m:ctrlPr>
                            </m:accPr>
                            <m:e>
                              <m:r>
                                <a:rPr lang="en-US" b="0" i="1" smtClean="0">
                                  <a:solidFill>
                                    <a:schemeClr val="accent3">
                                      <a:lumMod val="50000"/>
                                    </a:schemeClr>
                                  </a:solidFill>
                                  <a:latin typeface="Cambria Math"/>
                                </a:rPr>
                                <m:t>(</m:t>
                              </m:r>
                              <m:r>
                                <a:rPr lang="en-US" b="1" i="0" smtClean="0">
                                  <a:solidFill>
                                    <a:schemeClr val="accent3">
                                      <a:lumMod val="50000"/>
                                    </a:schemeClr>
                                  </a:solidFill>
                                  <a:latin typeface="Cambria Math"/>
                                </a:rPr>
                                <m:t>𝐧</m:t>
                              </m:r>
                              <m:r>
                                <a:rPr lang="en-US" b="0" i="1" smtClean="0">
                                  <a:solidFill>
                                    <a:schemeClr val="accent3">
                                      <a:lumMod val="50000"/>
                                    </a:schemeClr>
                                  </a:solidFill>
                                  <a:latin typeface="Cambria Math"/>
                                  <a:ea typeface="Cambria Math"/>
                                </a:rPr>
                                <m:t>∙</m:t>
                              </m:r>
                              <m:acc>
                                <m:accPr>
                                  <m:chr m:val="̂"/>
                                  <m:ctrlPr>
                                    <a:rPr lang="en-US" b="0" i="1" smtClean="0">
                                      <a:solidFill>
                                        <a:schemeClr val="accent3">
                                          <a:lumMod val="50000"/>
                                        </a:schemeClr>
                                      </a:solidFill>
                                      <a:latin typeface="Cambria Math"/>
                                      <a:ea typeface="Cambria Math"/>
                                    </a:rPr>
                                  </m:ctrlPr>
                                </m:accPr>
                                <m:e>
                                  <m:sSub>
                                    <m:sSubPr>
                                      <m:ctrlPr>
                                        <a:rPr lang="en-US" b="0" i="1" smtClean="0">
                                          <a:solidFill>
                                            <a:schemeClr val="accent3">
                                              <a:lumMod val="50000"/>
                                            </a:schemeClr>
                                          </a:solidFill>
                                          <a:latin typeface="Cambria Math"/>
                                        </a:rPr>
                                      </m:ctrlPr>
                                    </m:sSubPr>
                                    <m:e>
                                      <m:r>
                                        <a:rPr lang="en-US" b="1" i="0" smtClean="0">
                                          <a:solidFill>
                                            <a:schemeClr val="accent3">
                                              <a:lumMod val="50000"/>
                                            </a:schemeClr>
                                          </a:solidFill>
                                          <a:latin typeface="Cambria Math"/>
                                        </a:rPr>
                                        <m:t>𝐪</m:t>
                                      </m:r>
                                    </m:e>
                                    <m:sub>
                                      <m:r>
                                        <a:rPr lang="en-US" b="0" i="1" smtClean="0">
                                          <a:solidFill>
                                            <a:schemeClr val="accent3">
                                              <a:lumMod val="50000"/>
                                            </a:schemeClr>
                                          </a:solidFill>
                                          <a:latin typeface="Cambria Math"/>
                                        </a:rPr>
                                        <m:t>𝑖</m:t>
                                      </m:r>
                                    </m:sub>
                                  </m:sSub>
                                  <m:r>
                                    <a:rPr lang="en-US" b="0" i="1" smtClean="0">
                                      <a:solidFill>
                                        <a:schemeClr val="accent3">
                                          <a:lumMod val="50000"/>
                                        </a:schemeClr>
                                      </a:solidFill>
                                      <a:latin typeface="Cambria Math"/>
                                    </a:rPr>
                                    <m:t>−</m:t>
                                  </m:r>
                                  <m:r>
                                    <a:rPr lang="en-US" b="1" i="0" smtClean="0">
                                      <a:solidFill>
                                        <a:schemeClr val="accent3">
                                          <a:lumMod val="50000"/>
                                        </a:schemeClr>
                                      </a:solidFill>
                                      <a:latin typeface="Cambria Math"/>
                                    </a:rPr>
                                    <m:t>𝐩</m:t>
                                  </m:r>
                                </m:e>
                              </m:acc>
                              <m:r>
                                <a:rPr lang="en-US" b="0" i="1" smtClean="0">
                                  <a:solidFill>
                                    <a:schemeClr val="accent3">
                                      <a:lumMod val="50000"/>
                                    </a:schemeClr>
                                  </a:solidFill>
                                  <a:latin typeface="Cambria Math"/>
                                </a:rPr>
                                <m:t>)</m:t>
                              </m:r>
                            </m:e>
                          </m:acc>
                          <m:r>
                            <a:rPr lang="en-US" b="0" i="1" smtClean="0">
                              <a:latin typeface="Cambria Math"/>
                            </a:rPr>
                            <m:t> </m:t>
                          </m:r>
                        </m:e>
                      </m:nary>
                    </m:oMath>
                  </m:oMathPara>
                </a14:m>
                <a:endParaRPr lang="en-US" dirty="0" smtClean="0"/>
              </a:p>
              <a:p>
                <a:pPr marL="0" indent="0" algn="ctr">
                  <a:buNone/>
                </a:pPr>
                <a:r>
                  <a:rPr lang="en-US" dirty="0" smtClean="0"/>
                  <a:t>model after the Monte-Carlo approximation of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𝐴𝑂</m:t>
                      </m:r>
                      <m:d>
                        <m:dPr>
                          <m:ctrlPr>
                            <a:rPr lang="en-US" b="0" i="1" smtClean="0">
                              <a:latin typeface="Cambria Math"/>
                            </a:rPr>
                          </m:ctrlPr>
                        </m:dPr>
                        <m:e>
                          <m:r>
                            <a:rPr lang="en-US" b="1" i="0" smtClean="0">
                              <a:latin typeface="Cambria Math"/>
                            </a:rPr>
                            <m:t>𝐩</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𝜋</m:t>
                          </m:r>
                        </m:den>
                      </m:f>
                      <m:nary>
                        <m:naryPr>
                          <m:limLoc m:val="undOvr"/>
                          <m:ctrlPr>
                            <a:rPr lang="en-US" b="0" i="1" smtClean="0">
                              <a:latin typeface="Cambria Math"/>
                            </a:rPr>
                          </m:ctrlPr>
                        </m:naryPr>
                        <m:sub>
                          <m:r>
                            <m:rPr>
                              <m:sty m:val="p"/>
                            </m:rPr>
                            <a:rPr lang="en-US" b="0" i="0" smtClean="0">
                              <a:latin typeface="Cambria Math"/>
                            </a:rPr>
                            <m:t>Ω</m:t>
                          </m:r>
                        </m:sub>
                        <m:sup/>
                        <m:e>
                          <m:r>
                            <a:rPr lang="en-US" b="0" i="1" smtClean="0">
                              <a:solidFill>
                                <a:schemeClr val="accent1">
                                  <a:lumMod val="75000"/>
                                </a:schemeClr>
                              </a:solidFill>
                              <a:latin typeface="Cambria Math"/>
                            </a:rPr>
                            <m:t>𝜌</m:t>
                          </m:r>
                          <m:d>
                            <m:dPr>
                              <m:ctrlPr>
                                <a:rPr lang="en-US" b="0" i="1" smtClean="0">
                                  <a:solidFill>
                                    <a:schemeClr val="accent1">
                                      <a:lumMod val="75000"/>
                                    </a:schemeClr>
                                  </a:solidFill>
                                  <a:latin typeface="Cambria Math"/>
                                </a:rPr>
                              </m:ctrlPr>
                            </m:dPr>
                            <m:e>
                              <m:r>
                                <a:rPr lang="en-US" b="1" i="0" smtClean="0">
                                  <a:solidFill>
                                    <a:schemeClr val="accent1">
                                      <a:lumMod val="75000"/>
                                    </a:schemeClr>
                                  </a:solidFill>
                                  <a:latin typeface="Cambria Math"/>
                                </a:rPr>
                                <m:t>𝐩</m:t>
                              </m:r>
                              <m:r>
                                <a:rPr lang="en-US" b="0" i="1" smtClean="0">
                                  <a:solidFill>
                                    <a:schemeClr val="accent1">
                                      <a:lumMod val="75000"/>
                                    </a:schemeClr>
                                  </a:solidFill>
                                  <a:latin typeface="Cambria Math"/>
                                </a:rPr>
                                <m:t>,</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𝑑</m:t>
                                  </m:r>
                                </m:e>
                                <m:sub>
                                  <m:r>
                                    <a:rPr lang="en-US" b="0" i="1" smtClean="0">
                                      <a:solidFill>
                                        <a:schemeClr val="accent1">
                                          <a:lumMod val="75000"/>
                                        </a:schemeClr>
                                      </a:solidFill>
                                      <a:latin typeface="Cambria Math"/>
                                    </a:rPr>
                                    <m:t>𝑖</m:t>
                                  </m:r>
                                </m:sub>
                              </m:sSub>
                            </m:e>
                          </m:d>
                          <m:func>
                            <m:funcPr>
                              <m:ctrlPr>
                                <a:rPr lang="en-US" b="0" i="1" smtClean="0">
                                  <a:solidFill>
                                    <a:schemeClr val="accent3">
                                      <a:lumMod val="50000"/>
                                    </a:schemeClr>
                                  </a:solidFill>
                                  <a:latin typeface="Cambria Math"/>
                                </a:rPr>
                              </m:ctrlPr>
                            </m:funcPr>
                            <m:fName>
                              <m:r>
                                <m:rPr>
                                  <m:sty m:val="p"/>
                                </m:rPr>
                                <a:rPr lang="en-US" b="0" i="0" smtClean="0">
                                  <a:solidFill>
                                    <a:schemeClr val="accent3">
                                      <a:lumMod val="50000"/>
                                    </a:schemeClr>
                                  </a:solidFill>
                                  <a:latin typeface="Cambria Math"/>
                                </a:rPr>
                                <m:t>cos</m:t>
                              </m:r>
                            </m:fName>
                            <m:e>
                              <m:sSub>
                                <m:sSubPr>
                                  <m:ctrlPr>
                                    <a:rPr lang="en-US" b="0" i="1" smtClean="0">
                                      <a:solidFill>
                                        <a:schemeClr val="accent3">
                                          <a:lumMod val="50000"/>
                                        </a:schemeClr>
                                      </a:solidFill>
                                      <a:latin typeface="Cambria Math"/>
                                    </a:rPr>
                                  </m:ctrlPr>
                                </m:sSubPr>
                                <m:e>
                                  <m:r>
                                    <a:rPr lang="en-US" b="0" i="1" smtClean="0">
                                      <a:solidFill>
                                        <a:schemeClr val="accent3">
                                          <a:lumMod val="50000"/>
                                        </a:schemeClr>
                                      </a:solidFill>
                                      <a:latin typeface="Cambria Math"/>
                                    </a:rPr>
                                    <m:t>𝜃</m:t>
                                  </m:r>
                                </m:e>
                                <m:sub>
                                  <m:r>
                                    <a:rPr lang="en-US" b="0" i="1" smtClean="0">
                                      <a:solidFill>
                                        <a:schemeClr val="accent3">
                                          <a:lumMod val="50000"/>
                                        </a:schemeClr>
                                      </a:solidFill>
                                      <a:latin typeface="Cambria Math"/>
                                    </a:rPr>
                                    <m:t>𝑖</m:t>
                                  </m:r>
                                </m:sub>
                              </m:sSub>
                            </m:e>
                          </m:func>
                          <m:r>
                            <a:rPr lang="en-US" b="0" i="1" smtClean="0">
                              <a:solidFill>
                                <a:schemeClr val="tx1"/>
                              </a:solidFill>
                              <a:latin typeface="Cambria Math"/>
                            </a:rPr>
                            <m:t>𝑑</m:t>
                          </m:r>
                          <m:sSub>
                            <m:sSubPr>
                              <m:ctrlPr>
                                <a:rPr lang="en-US" b="0" i="1" smtClean="0">
                                  <a:solidFill>
                                    <a:schemeClr val="tx1"/>
                                  </a:solidFill>
                                  <a:latin typeface="Cambria Math"/>
                                </a:rPr>
                              </m:ctrlPr>
                            </m:sSubPr>
                            <m:e>
                              <m:r>
                                <a:rPr lang="en-US" b="0" i="1" smtClean="0">
                                  <a:solidFill>
                                    <a:schemeClr val="tx1"/>
                                  </a:solidFill>
                                  <a:latin typeface="Cambria Math"/>
                                </a:rPr>
                                <m:t>𝜔</m:t>
                              </m:r>
                            </m:e>
                            <m:sub>
                              <m:r>
                                <a:rPr lang="en-US" b="0" i="1" smtClean="0">
                                  <a:solidFill>
                                    <a:schemeClr val="tx1"/>
                                  </a:solidFill>
                                  <a:latin typeface="Cambria Math"/>
                                </a:rPr>
                                <m:t>𝑖</m:t>
                              </m:r>
                            </m:sub>
                          </m:sSub>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3241692"/>
                <a:ext cx="8229600" cy="2884471"/>
              </a:xfrm>
              <a:blipFill rotWithShape="1">
                <a:blip r:embed="rId3"/>
                <a:stretch>
                  <a:fillRect/>
                </a:stretch>
              </a:blipFill>
            </p:spPr>
            <p:txBody>
              <a:bodyPr/>
              <a:lstStyle/>
              <a:p>
                <a:r>
                  <a:rPr lang="en-US">
                    <a:noFill/>
                  </a:rPr>
                  <a:t> </a:t>
                </a:r>
              </a:p>
            </p:txBody>
          </p:sp>
        </mc:Fallback>
      </mc:AlternateContent>
      <p:sp>
        <p:nvSpPr>
          <p:cNvPr id="22" name="Content Placeholder 21"/>
          <p:cNvSpPr>
            <a:spLocks noGrp="1"/>
          </p:cNvSpPr>
          <p:nvPr>
            <p:ph sz="half" idx="2"/>
          </p:nvPr>
        </p:nvSpPr>
        <p:spPr>
          <a:xfrm>
            <a:off x="4648200" y="1600202"/>
            <a:ext cx="4038600" cy="2050356"/>
          </a:xfrm>
        </p:spPr>
        <p:txBody>
          <a:bodyPr>
            <a:normAutofit fontScale="92500" lnSpcReduction="10000"/>
          </a:bodyPr>
          <a:lstStyle/>
          <a:p>
            <a:pPr>
              <a:buBlip>
                <a:blip r:embed="rId4"/>
              </a:buBlip>
            </a:pPr>
            <a:r>
              <a:rPr lang="en-US" dirty="0" smtClean="0"/>
              <a:t>Low-variance</a:t>
            </a:r>
          </a:p>
          <a:p>
            <a:pPr>
              <a:buBlip>
                <a:blip r:embed="rId4"/>
              </a:buBlip>
            </a:pPr>
            <a:r>
              <a:rPr lang="en-US" dirty="0" smtClean="0"/>
              <a:t>Cheap</a:t>
            </a:r>
          </a:p>
          <a:p>
            <a:pPr>
              <a:buBlip>
                <a:blip r:embed="rId5"/>
              </a:buBlip>
            </a:pPr>
            <a:r>
              <a:rPr lang="en-US" dirty="0" smtClean="0"/>
              <a:t>Biased</a:t>
            </a:r>
            <a:endParaRPr lang="en-US" dirty="0"/>
          </a:p>
        </p:txBody>
      </p:sp>
      <p:sp>
        <p:nvSpPr>
          <p:cNvPr id="5" name="Oval 4"/>
          <p:cNvSpPr/>
          <p:nvPr/>
        </p:nvSpPr>
        <p:spPr>
          <a:xfrm>
            <a:off x="1905000" y="308929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3050" y="202435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37488" y="1882609"/>
            <a:ext cx="2649196" cy="1329286"/>
          </a:xfrm>
          <a:custGeom>
            <a:avLst/>
            <a:gdLst>
              <a:gd name="connsiteX0" fmla="*/ 0 w 2649196"/>
              <a:gd name="connsiteY0" fmla="*/ 811882 h 906301"/>
              <a:gd name="connsiteX1" fmla="*/ 222191 w 2649196"/>
              <a:gd name="connsiteY1" fmla="*/ 470051 h 906301"/>
              <a:gd name="connsiteX2" fmla="*/ 512748 w 2649196"/>
              <a:gd name="connsiteY2" fmla="*/ 880249 h 906301"/>
              <a:gd name="connsiteX3" fmla="*/ 854579 w 2649196"/>
              <a:gd name="connsiteY3" fmla="*/ 786245 h 906301"/>
              <a:gd name="connsiteX4" fmla="*/ 1119499 w 2649196"/>
              <a:gd name="connsiteY4" fmla="*/ 871703 h 906301"/>
              <a:gd name="connsiteX5" fmla="*/ 1452785 w 2649196"/>
              <a:gd name="connsiteY5" fmla="*/ 786245 h 906301"/>
              <a:gd name="connsiteX6" fmla="*/ 1751888 w 2649196"/>
              <a:gd name="connsiteY6" fmla="*/ 863157 h 906301"/>
              <a:gd name="connsiteX7" fmla="*/ 2144994 w 2649196"/>
              <a:gd name="connsiteY7" fmla="*/ 32 h 906301"/>
              <a:gd name="connsiteX8" fmla="*/ 2649196 w 2649196"/>
              <a:gd name="connsiteY8" fmla="*/ 897340 h 9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196" h="906301">
                <a:moveTo>
                  <a:pt x="0" y="811882"/>
                </a:moveTo>
                <a:cubicBezTo>
                  <a:pt x="68366" y="635269"/>
                  <a:pt x="136733" y="458656"/>
                  <a:pt x="222191" y="470051"/>
                </a:cubicBezTo>
                <a:cubicBezTo>
                  <a:pt x="307649" y="481445"/>
                  <a:pt x="407350" y="827550"/>
                  <a:pt x="512748" y="880249"/>
                </a:cubicBezTo>
                <a:cubicBezTo>
                  <a:pt x="618146" y="932948"/>
                  <a:pt x="753454" y="787669"/>
                  <a:pt x="854579" y="786245"/>
                </a:cubicBezTo>
                <a:cubicBezTo>
                  <a:pt x="955704" y="784821"/>
                  <a:pt x="1019798" y="871703"/>
                  <a:pt x="1119499" y="871703"/>
                </a:cubicBezTo>
                <a:cubicBezTo>
                  <a:pt x="1219200" y="871703"/>
                  <a:pt x="1347387" y="787669"/>
                  <a:pt x="1452785" y="786245"/>
                </a:cubicBezTo>
                <a:cubicBezTo>
                  <a:pt x="1558183" y="784821"/>
                  <a:pt x="1636520" y="994193"/>
                  <a:pt x="1751888" y="863157"/>
                </a:cubicBezTo>
                <a:cubicBezTo>
                  <a:pt x="1867256" y="732121"/>
                  <a:pt x="1995443" y="-5665"/>
                  <a:pt x="2144994" y="32"/>
                </a:cubicBezTo>
                <a:cubicBezTo>
                  <a:pt x="2294545" y="5729"/>
                  <a:pt x="2562314" y="747789"/>
                  <a:pt x="2649196" y="89734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a:stCxn id="5" idx="7"/>
            <a:endCxn id="7" idx="3"/>
          </p:cNvCxnSpPr>
          <p:nvPr/>
        </p:nvCxnSpPr>
        <p:spPr>
          <a:xfrm flipV="1">
            <a:off x="2035082" y="2154440"/>
            <a:ext cx="780286" cy="95717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600968" y="3089292"/>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dirty="0" smtClean="0">
                          <a:latin typeface="Cambria Math"/>
                        </a:rPr>
                        <m:t>𝐩</m:t>
                      </m:r>
                    </m:oMath>
                  </m:oMathPara>
                </a14:m>
                <a:endParaRPr lang="en-US"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600968" y="3089292"/>
                <a:ext cx="380232" cy="369332"/>
              </a:xfrm>
              <a:prstGeom prst="rect">
                <a:avLst/>
              </a:prstGeom>
              <a:blipFill rotWithShape="1">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02765" y="1697943"/>
                <a:ext cx="442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0" dirty="0" smtClean="0">
                              <a:latin typeface="Cambria Math"/>
                            </a:rPr>
                            <m:t>𝐪</m:t>
                          </m:r>
                        </m:e>
                        <m:sub>
                          <m:r>
                            <m:rPr>
                              <m:sty m:val="p"/>
                            </m:rPr>
                            <a:rPr lang="en-US" b="0" i="0" dirty="0" smtClean="0">
                              <a:latin typeface="Cambria Math"/>
                            </a:rPr>
                            <m:t>i</m:t>
                          </m:r>
                        </m:sub>
                      </m:sSub>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502765" y="1697943"/>
                <a:ext cx="442685" cy="369332"/>
              </a:xfrm>
              <a:prstGeom prst="rect">
                <a:avLst/>
              </a:prstGeom>
              <a:blipFill rotWithShape="1">
                <a:blip r:embed="rId7"/>
                <a:stretch>
                  <a:fillRect b="-6667"/>
                </a:stretch>
              </a:blipFill>
            </p:spPr>
            <p:txBody>
              <a:bodyPr/>
              <a:lstStyle/>
              <a:p>
                <a:r>
                  <a:rPr lang="en-US">
                    <a:noFill/>
                  </a:rPr>
                  <a:t> </a:t>
                </a:r>
              </a:p>
            </p:txBody>
          </p:sp>
        </mc:Fallback>
      </mc:AlternateContent>
      <p:cxnSp>
        <p:nvCxnSpPr>
          <p:cNvPr id="15" name="Straight Arrow Connector 14"/>
          <p:cNvCxnSpPr>
            <a:stCxn id="5" idx="0"/>
          </p:cNvCxnSpPr>
          <p:nvPr/>
        </p:nvCxnSpPr>
        <p:spPr>
          <a:xfrm flipV="1">
            <a:off x="1981200" y="1697943"/>
            <a:ext cx="0" cy="1391349"/>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1595327" y="1807426"/>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dirty="0" smtClean="0">
                          <a:latin typeface="Cambria Math"/>
                        </a:rPr>
                        <m:t>𝐧</m:t>
                      </m:r>
                    </m:oMath>
                  </m:oMathPara>
                </a14:m>
                <a:endParaRPr 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1595327" y="1807426"/>
                <a:ext cx="380232" cy="369332"/>
              </a:xfrm>
              <a:prstGeom prst="rect">
                <a:avLst/>
              </a:prstGeom>
              <a:blipFill rotWithShape="1">
                <a:blip r:embed="rId8"/>
                <a:stretch>
                  <a:fillRect/>
                </a:stretch>
              </a:blipFill>
            </p:spPr>
            <p:txBody>
              <a:bodyPr/>
              <a:lstStyle/>
              <a:p>
                <a:r>
                  <a:rPr lang="en-US">
                    <a:noFill/>
                  </a:rPr>
                  <a:t> </a:t>
                </a:r>
              </a:p>
            </p:txBody>
          </p:sp>
        </mc:Fallback>
      </mc:AlternateContent>
      <p:sp>
        <p:nvSpPr>
          <p:cNvPr id="17" name="Arc 16"/>
          <p:cNvSpPr/>
          <p:nvPr/>
        </p:nvSpPr>
        <p:spPr>
          <a:xfrm rot="463907">
            <a:off x="1428547" y="2678803"/>
            <a:ext cx="914400" cy="914400"/>
          </a:xfrm>
          <a:prstGeom prst="arc">
            <a:avLst>
              <a:gd name="adj1" fmla="val 16414019"/>
              <a:gd name="adj2" fmla="val 1884886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334335" y="2549912"/>
                <a:ext cx="458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1" dirty="0" smtClean="0">
                              <a:latin typeface="Cambria Math"/>
                            </a:rPr>
                            <m:t>𝒅</m:t>
                          </m:r>
                        </m:e>
                        <m:sub>
                          <m:r>
                            <a:rPr lang="en-US" b="1" i="1" dirty="0" smtClean="0">
                              <a:latin typeface="Cambria Math"/>
                            </a:rPr>
                            <m:t>𝒊</m:t>
                          </m:r>
                        </m:sub>
                      </m:sSub>
                    </m:oMath>
                  </m:oMathPara>
                </a14:m>
                <a:endParaRPr lang="en-US"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2334335" y="2549912"/>
                <a:ext cx="458715"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88477" y="2332980"/>
                <a:ext cx="4539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1" dirty="0" smtClean="0">
                              <a:latin typeface="Cambria Math"/>
                            </a:rPr>
                            <m:t>𝜽</m:t>
                          </m:r>
                        </m:e>
                        <m:sub>
                          <m:r>
                            <a:rPr lang="en-US" b="1" i="1" dirty="0" smtClean="0">
                              <a:latin typeface="Cambria Math"/>
                            </a:rPr>
                            <m:t>𝒊</m:t>
                          </m:r>
                        </m:sub>
                      </m:sSub>
                    </m:oMath>
                  </m:oMathPara>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1988477" y="2332980"/>
                <a:ext cx="453907" cy="369332"/>
              </a:xfrm>
              <a:prstGeom prst="rect">
                <a:avLst/>
              </a:prstGeom>
              <a:blipFill rotWithShape="1">
                <a:blip r:embed="rId10"/>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3B5A547-EED3-40C7-A0A5-8821F7F14651}" type="slidenum">
              <a:rPr lang="en-US" sz="2000" smtClean="0"/>
              <a:t>14</a:t>
            </a:fld>
            <a:endParaRPr lang="en-US" sz="2000" dirty="0"/>
          </a:p>
        </p:txBody>
      </p:sp>
    </p:spTree>
    <p:extLst>
      <p:ext uri="{BB962C8B-B14F-4D97-AF65-F5344CB8AC3E}">
        <p14:creationId xmlns:p14="http://schemas.microsoft.com/office/powerpoint/2010/main" val="2641639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t>MSSAO</a:t>
            </a:r>
            <a:br>
              <a:rPr lang="en-US" dirty="0" smtClean="0"/>
            </a:br>
            <a:r>
              <a:rPr lang="en-US" dirty="0" smtClean="0"/>
              <a:t>Overview</a:t>
            </a:r>
            <a:endParaRPr lang="en-US" dirty="0"/>
          </a:p>
        </p:txBody>
      </p:sp>
      <p:sp>
        <p:nvSpPr>
          <p:cNvPr id="6" name="Rectangle 5"/>
          <p:cNvSpPr/>
          <p:nvPr/>
        </p:nvSpPr>
        <p:spPr>
          <a:xfrm>
            <a:off x="838200" y="1949449"/>
            <a:ext cx="1143000"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Geometry</a:t>
            </a:r>
            <a:endParaRPr lang="en-US" b="1" dirty="0">
              <a:solidFill>
                <a:schemeClr val="bg1"/>
              </a:solidFill>
            </a:endParaRPr>
          </a:p>
        </p:txBody>
      </p:sp>
      <p:sp>
        <p:nvSpPr>
          <p:cNvPr id="7" name="Parallelogram 6"/>
          <p:cNvSpPr/>
          <p:nvPr/>
        </p:nvSpPr>
        <p:spPr>
          <a:xfrm>
            <a:off x="2294189" y="1949449"/>
            <a:ext cx="1824528" cy="533400"/>
          </a:xfrm>
          <a:prstGeom prst="parallelogram">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8" name="Rectangle 7"/>
          <p:cNvSpPr/>
          <p:nvPr/>
        </p:nvSpPr>
        <p:spPr>
          <a:xfrm>
            <a:off x="4495800" y="1949449"/>
            <a:ext cx="1609458"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Downsample</a:t>
            </a:r>
            <a:endParaRPr lang="en-US" b="1" dirty="0">
              <a:solidFill>
                <a:schemeClr val="bg1"/>
              </a:solidFill>
            </a:endParaRPr>
          </a:p>
        </p:txBody>
      </p:sp>
      <p:sp>
        <p:nvSpPr>
          <p:cNvPr id="9" name="Parallelogram 8"/>
          <p:cNvSpPr/>
          <p:nvPr/>
        </p:nvSpPr>
        <p:spPr>
          <a:xfrm>
            <a:off x="6362344"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(512x512)</a:t>
            </a:r>
            <a:endParaRPr lang="en-US" dirty="0">
              <a:solidFill>
                <a:schemeClr val="bg1"/>
              </a:solidFill>
            </a:endParaRPr>
          </a:p>
        </p:txBody>
      </p:sp>
      <p:sp>
        <p:nvSpPr>
          <p:cNvPr id="10" name="Parallelogram 9"/>
          <p:cNvSpPr/>
          <p:nvPr/>
        </p:nvSpPr>
        <p:spPr>
          <a:xfrm>
            <a:off x="6362344" y="274370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(256x256)</a:t>
            </a:r>
            <a:endParaRPr lang="en-US" dirty="0">
              <a:solidFill>
                <a:schemeClr val="bg1"/>
              </a:solidFill>
            </a:endParaRPr>
          </a:p>
        </p:txBody>
      </p:sp>
      <p:sp>
        <p:nvSpPr>
          <p:cNvPr id="12" name="Rectangle 11"/>
          <p:cNvSpPr/>
          <p:nvPr/>
        </p:nvSpPr>
        <p:spPr>
          <a:xfrm>
            <a:off x="4502565" y="591184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(1024x1024)</a:t>
            </a:r>
            <a:endParaRPr lang="en-US" dirty="0">
              <a:solidFill>
                <a:schemeClr val="bg1"/>
              </a:solidFill>
            </a:endParaRPr>
          </a:p>
        </p:txBody>
      </p:sp>
      <p:sp>
        <p:nvSpPr>
          <p:cNvPr id="13" name="Rectangle 12"/>
          <p:cNvSpPr/>
          <p:nvPr/>
        </p:nvSpPr>
        <p:spPr>
          <a:xfrm>
            <a:off x="4495800" y="432688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(512x512)</a:t>
            </a:r>
            <a:endParaRPr lang="en-US" dirty="0">
              <a:solidFill>
                <a:schemeClr val="bg1"/>
              </a:solidFill>
            </a:endParaRPr>
          </a:p>
        </p:txBody>
      </p:sp>
      <p:sp>
        <p:nvSpPr>
          <p:cNvPr id="14" name="Rectangle 13"/>
          <p:cNvSpPr/>
          <p:nvPr/>
        </p:nvSpPr>
        <p:spPr>
          <a:xfrm>
            <a:off x="4495800" y="274192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(256x256)</a:t>
            </a:r>
            <a:endParaRPr lang="en-US" dirty="0">
              <a:solidFill>
                <a:schemeClr val="bg1"/>
              </a:solidFill>
            </a:endParaRPr>
          </a:p>
        </p:txBody>
      </p:sp>
      <p:sp>
        <p:nvSpPr>
          <p:cNvPr id="15" name="Rectangle 14"/>
          <p:cNvSpPr/>
          <p:nvPr/>
        </p:nvSpPr>
        <p:spPr>
          <a:xfrm>
            <a:off x="2294189" y="353440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16" name="Parallelogram 15"/>
          <p:cNvSpPr/>
          <p:nvPr/>
        </p:nvSpPr>
        <p:spPr>
          <a:xfrm>
            <a:off x="6362344"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17" name="Parallelogram 16"/>
          <p:cNvSpPr/>
          <p:nvPr/>
        </p:nvSpPr>
        <p:spPr>
          <a:xfrm>
            <a:off x="2294189" y="274192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(256x256)</a:t>
            </a:r>
            <a:endParaRPr lang="en-US" dirty="0">
              <a:solidFill>
                <a:schemeClr val="bg1"/>
              </a:solidFill>
            </a:endParaRPr>
          </a:p>
        </p:txBody>
      </p:sp>
      <p:sp>
        <p:nvSpPr>
          <p:cNvPr id="18" name="Parallelogram 17"/>
          <p:cNvSpPr/>
          <p:nvPr/>
        </p:nvSpPr>
        <p:spPr>
          <a:xfrm>
            <a:off x="2294189"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(512x512)</a:t>
            </a:r>
            <a:endParaRPr lang="en-US" dirty="0">
              <a:solidFill>
                <a:schemeClr val="bg1"/>
              </a:solidFill>
            </a:endParaRPr>
          </a:p>
        </p:txBody>
      </p:sp>
      <p:sp>
        <p:nvSpPr>
          <p:cNvPr id="19" name="Rectangle 18"/>
          <p:cNvSpPr/>
          <p:nvPr/>
        </p:nvSpPr>
        <p:spPr>
          <a:xfrm>
            <a:off x="2294189" y="511936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20" name="Parallelogram 19"/>
          <p:cNvSpPr/>
          <p:nvPr/>
        </p:nvSpPr>
        <p:spPr>
          <a:xfrm>
            <a:off x="2294189"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(1024x1024)</a:t>
            </a:r>
            <a:endParaRPr lang="en-US" dirty="0">
              <a:solidFill>
                <a:schemeClr val="bg1"/>
              </a:solidFill>
            </a:endParaRPr>
          </a:p>
        </p:txBody>
      </p:sp>
      <p:cxnSp>
        <p:nvCxnSpPr>
          <p:cNvPr id="22" name="Straight Arrow Connector 21"/>
          <p:cNvCxnSpPr>
            <a:stCxn id="6" idx="3"/>
            <a:endCxn id="7" idx="5"/>
          </p:cNvCxnSpPr>
          <p:nvPr/>
        </p:nvCxnSpPr>
        <p:spPr>
          <a:xfrm>
            <a:off x="1981200" y="2216149"/>
            <a:ext cx="379664"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8" idx="1"/>
          </p:cNvCxnSpPr>
          <p:nvPr/>
        </p:nvCxnSpPr>
        <p:spPr>
          <a:xfrm>
            <a:off x="4052042" y="221614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a:endCxn id="10" idx="2"/>
          </p:cNvCxnSpPr>
          <p:nvPr/>
        </p:nvCxnSpPr>
        <p:spPr>
          <a:xfrm>
            <a:off x="6105258" y="2216149"/>
            <a:ext cx="2014939" cy="79426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8" idx="3"/>
            <a:endCxn id="9" idx="2"/>
          </p:cNvCxnSpPr>
          <p:nvPr/>
        </p:nvCxnSpPr>
        <p:spPr>
          <a:xfrm>
            <a:off x="6105258" y="2216149"/>
            <a:ext cx="2014939" cy="237744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3"/>
            <a:endCxn id="16" idx="2"/>
          </p:cNvCxnSpPr>
          <p:nvPr/>
        </p:nvCxnSpPr>
        <p:spPr>
          <a:xfrm>
            <a:off x="6105258" y="2216149"/>
            <a:ext cx="2014939" cy="396240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2"/>
            <a:endCxn id="14" idx="0"/>
          </p:cNvCxnSpPr>
          <p:nvPr/>
        </p:nvCxnSpPr>
        <p:spPr>
          <a:xfrm>
            <a:off x="5300529" y="2482849"/>
            <a:ext cx="0" cy="25908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0" idx="5"/>
            <a:endCxn id="14" idx="3"/>
          </p:cNvCxnSpPr>
          <p:nvPr/>
        </p:nvCxnSpPr>
        <p:spPr>
          <a:xfrm flipH="1" flipV="1">
            <a:off x="6105258" y="3008629"/>
            <a:ext cx="323761" cy="17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5"/>
            <a:endCxn id="13" idx="3"/>
          </p:cNvCxnSpPr>
          <p:nvPr/>
        </p:nvCxnSpPr>
        <p:spPr>
          <a:xfrm flipH="1">
            <a:off x="6105258" y="4593589"/>
            <a:ext cx="323761"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5"/>
            <a:endCxn id="12" idx="3"/>
          </p:cNvCxnSpPr>
          <p:nvPr/>
        </p:nvCxnSpPr>
        <p:spPr>
          <a:xfrm flipH="1">
            <a:off x="6112023" y="6178549"/>
            <a:ext cx="316996"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1"/>
            <a:endCxn id="17" idx="2"/>
          </p:cNvCxnSpPr>
          <p:nvPr/>
        </p:nvCxnSpPr>
        <p:spPr>
          <a:xfrm flipH="1">
            <a:off x="4052042" y="300862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1"/>
            <a:endCxn id="18" idx="2"/>
          </p:cNvCxnSpPr>
          <p:nvPr/>
        </p:nvCxnSpPr>
        <p:spPr>
          <a:xfrm flipH="1">
            <a:off x="4052042" y="459358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4"/>
            <a:endCxn id="15" idx="0"/>
          </p:cNvCxnSpPr>
          <p:nvPr/>
        </p:nvCxnSpPr>
        <p:spPr>
          <a:xfrm>
            <a:off x="3206453" y="327532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 idx="1"/>
            <a:endCxn id="20" idx="2"/>
          </p:cNvCxnSpPr>
          <p:nvPr/>
        </p:nvCxnSpPr>
        <p:spPr>
          <a:xfrm flipH="1">
            <a:off x="4052042" y="6178549"/>
            <a:ext cx="450523"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8" idx="4"/>
            <a:endCxn id="19" idx="0"/>
          </p:cNvCxnSpPr>
          <p:nvPr/>
        </p:nvCxnSpPr>
        <p:spPr>
          <a:xfrm>
            <a:off x="3206453" y="486028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5" idx="3"/>
            <a:endCxn id="13" idx="0"/>
          </p:cNvCxnSpPr>
          <p:nvPr/>
        </p:nvCxnSpPr>
        <p:spPr>
          <a:xfrm>
            <a:off x="4118717" y="3801109"/>
            <a:ext cx="1181812"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3"/>
            <a:endCxn id="12" idx="0"/>
          </p:cNvCxnSpPr>
          <p:nvPr/>
        </p:nvCxnSpPr>
        <p:spPr>
          <a:xfrm>
            <a:off x="4118717" y="5386069"/>
            <a:ext cx="1188577"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087443" y="3332669"/>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87443" y="4917629"/>
            <a:ext cx="2238019" cy="936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B5A547-EED3-40C7-A0A5-8821F7F14651}" type="slidenum">
              <a:rPr lang="en-US" sz="2000" smtClean="0"/>
              <a:t>15</a:t>
            </a:fld>
            <a:endParaRPr lang="en-US" sz="2000" dirty="0"/>
          </a:p>
        </p:txBody>
      </p:sp>
    </p:spTree>
    <p:extLst>
      <p:ext uri="{BB962C8B-B14F-4D97-AF65-F5344CB8AC3E}">
        <p14:creationId xmlns:p14="http://schemas.microsoft.com/office/powerpoint/2010/main" val="104142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Bilateral </a:t>
            </a:r>
            <a:r>
              <a:rPr lang="en-US" dirty="0" err="1" smtClean="0"/>
              <a:t>Upsampling</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1676400"/>
            <a:ext cx="3048000" cy="3048000"/>
          </a:xfrm>
        </p:spPr>
      </p:pic>
      <mc:AlternateContent xmlns:mc="http://schemas.openxmlformats.org/markup-compatibility/2006">
        <mc:Choice xmlns:a14="http://schemas.microsoft.com/office/drawing/2010/main" Requires="a14">
          <p:sp>
            <p:nvSpPr>
              <p:cNvPr id="5" name="Content Placeholder 4"/>
              <p:cNvSpPr>
                <a:spLocks noGrp="1"/>
              </p:cNvSpPr>
              <p:nvPr>
                <p:ph sz="half" idx="2"/>
              </p:nvPr>
            </p:nvSpPr>
            <p:spPr>
              <a:xfrm>
                <a:off x="4267200" y="1600201"/>
                <a:ext cx="4419600" cy="3200400"/>
              </a:xfrm>
            </p:spPr>
            <p:txBody>
              <a:bodyPr>
                <a:normAutofit fontScale="92500" lnSpcReduction="20000"/>
              </a:bodyPr>
              <a:lstStyle/>
              <a:p>
                <a:r>
                  <a:rPr lang="en-US" dirty="0" smtClean="0"/>
                  <a:t>Bilinear weights</a:t>
                </a:r>
                <a14:m>
                  <m:oMath xmlns:m="http://schemas.openxmlformats.org/officeDocument/2006/math">
                    <m:r>
                      <a:rPr lang="en-US" b="0" i="0" smtClean="0">
                        <a:latin typeface="Cambria Math"/>
                      </a:rPr>
                      <m:t> </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𝑤</m:t>
                        </m:r>
                      </m:e>
                      <m:sub>
                        <m:r>
                          <a:rPr lang="en-US" b="0" i="1" smtClean="0">
                            <a:solidFill>
                              <a:schemeClr val="accent1">
                                <a:lumMod val="75000"/>
                              </a:schemeClr>
                            </a:solidFill>
                            <a:latin typeface="Cambria Math"/>
                          </a:rPr>
                          <m:t>𝑏</m:t>
                        </m:r>
                      </m:sub>
                    </m:sSub>
                  </m:oMath>
                </a14:m>
                <a:endParaRPr lang="en-US" dirty="0" smtClean="0"/>
              </a:p>
              <a:p>
                <a:r>
                  <a:rPr lang="en-US" dirty="0" smtClean="0"/>
                  <a:t>Depth weights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75000"/>
                                </a:schemeClr>
                              </a:solidFill>
                              <a:latin typeface="Cambria Math"/>
                            </a:rPr>
                          </m:ctrlPr>
                        </m:sSubPr>
                        <m:e>
                          <m:r>
                            <a:rPr lang="en-US" b="0" i="1" smtClean="0">
                              <a:solidFill>
                                <a:schemeClr val="accent2">
                                  <a:lumMod val="75000"/>
                                </a:schemeClr>
                              </a:solidFill>
                              <a:latin typeface="Cambria Math"/>
                            </a:rPr>
                            <m:t>𝑤</m:t>
                          </m:r>
                        </m:e>
                        <m:sub>
                          <m:r>
                            <a:rPr lang="en-US" b="0" i="1" smtClean="0">
                              <a:solidFill>
                                <a:schemeClr val="accent2">
                                  <a:lumMod val="75000"/>
                                </a:schemeClr>
                              </a:solidFill>
                              <a:latin typeface="Cambria Math"/>
                            </a:rPr>
                            <m:t>𝑧</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e>
                      </m:d>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1+</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𝑧</m:t>
                                          </m:r>
                                        </m:e>
                                        <m:sub>
                                          <m:r>
                                            <a:rPr lang="en-US" b="0" i="1" smtClean="0">
                                              <a:latin typeface="Cambria Math"/>
                                            </a:rPr>
                                            <m:t>𝑖</m:t>
                                          </m:r>
                                        </m:sub>
                                      </m:sSub>
                                      <m:r>
                                        <a:rPr lang="en-US" b="0" i="1" smtClean="0">
                                          <a:latin typeface="Cambria Math"/>
                                        </a:rPr>
                                        <m:t>−</m:t>
                                      </m:r>
                                      <m:r>
                                        <a:rPr lang="en-US" b="0" i="1" smtClean="0">
                                          <a:latin typeface="Cambria Math"/>
                                        </a:rPr>
                                        <m:t>𝑧</m:t>
                                      </m:r>
                                    </m:e>
                                  </m:d>
                                </m:den>
                              </m:f>
                            </m:e>
                          </m:d>
                        </m:e>
                        <m:sup>
                          <m:sSub>
                            <m:sSubPr>
                              <m:ctrlPr>
                                <a:rPr lang="en-US" b="0" i="1" smtClean="0">
                                  <a:latin typeface="Cambria Math"/>
                                </a:rPr>
                              </m:ctrlPr>
                            </m:sSubPr>
                            <m:e>
                              <m:r>
                                <a:rPr lang="en-US" b="0" i="1" smtClean="0">
                                  <a:latin typeface="Cambria Math"/>
                                </a:rPr>
                                <m:t>𝑡</m:t>
                              </m:r>
                            </m:e>
                            <m:sub>
                              <m:r>
                                <a:rPr lang="en-US" b="0" i="1" smtClean="0">
                                  <a:latin typeface="Cambria Math"/>
                                </a:rPr>
                                <m:t>𝑧</m:t>
                              </m:r>
                            </m:sub>
                          </m:sSub>
                        </m:sup>
                      </m:sSup>
                    </m:oMath>
                  </m:oMathPara>
                </a14:m>
                <a:endParaRPr lang="en-US" dirty="0" smtClean="0"/>
              </a:p>
              <a:p>
                <a:r>
                  <a:rPr lang="en-US" dirty="0" smtClean="0"/>
                  <a:t>Normal weights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3">
                                  <a:lumMod val="75000"/>
                                </a:schemeClr>
                              </a:solidFill>
                              <a:latin typeface="Cambria Math"/>
                            </a:rPr>
                          </m:ctrlPr>
                        </m:sSubPr>
                        <m:e>
                          <m:r>
                            <a:rPr lang="en-US" b="0" i="1" smtClean="0">
                              <a:solidFill>
                                <a:schemeClr val="accent3">
                                  <a:lumMod val="75000"/>
                                </a:schemeClr>
                              </a:solidFill>
                              <a:latin typeface="Cambria Math"/>
                            </a:rPr>
                            <m:t>𝑤</m:t>
                          </m:r>
                        </m:e>
                        <m:sub>
                          <m:r>
                            <a:rPr lang="en-US" b="0" i="1" smtClean="0">
                              <a:solidFill>
                                <a:schemeClr val="accent3">
                                  <a:lumMod val="75000"/>
                                </a:schemeClr>
                              </a:solidFill>
                              <a:latin typeface="Cambria Math"/>
                            </a:rPr>
                            <m:t>𝑛</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e>
                      </m:d>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1">
                                      <a:latin typeface="Cambria Math"/>
                                    </a:rPr>
                                    <m:t>𝐧</m:t>
                                  </m:r>
                                  <m:r>
                                    <a:rPr lang="en-US" i="1">
                                      <a:latin typeface="Cambria Math"/>
                                      <a:ea typeface="Cambria Math"/>
                                    </a:rPr>
                                    <m:t>∙</m:t>
                                  </m:r>
                                  <m:sSub>
                                    <m:sSubPr>
                                      <m:ctrlPr>
                                        <a:rPr lang="en-US" i="1">
                                          <a:latin typeface="Cambria Math"/>
                                          <a:ea typeface="Cambria Math"/>
                                        </a:rPr>
                                      </m:ctrlPr>
                                    </m:sSubPr>
                                    <m:e>
                                      <m:r>
                                        <a:rPr lang="en-US" b="1">
                                          <a:latin typeface="Cambria Math"/>
                                          <a:ea typeface="Cambria Math"/>
                                        </a:rPr>
                                        <m:t>𝐧</m:t>
                                      </m:r>
                                    </m:e>
                                    <m:sub>
                                      <m:r>
                                        <a:rPr lang="en-US" i="1">
                                          <a:latin typeface="Cambria Math"/>
                                          <a:ea typeface="Cambria Math"/>
                                        </a:rPr>
                                        <m:t>𝑖</m:t>
                                      </m:r>
                                    </m:sub>
                                  </m:sSub>
                                  <m:r>
                                    <a:rPr lang="en-US" b="0" i="1" smtClean="0">
                                      <a:latin typeface="Cambria Math"/>
                                      <a:ea typeface="Cambria Math"/>
                                    </a:rPr>
                                    <m:t>+1</m:t>
                                  </m:r>
                                </m:num>
                                <m:den>
                                  <m:r>
                                    <a:rPr lang="en-US" b="0" i="1" smtClean="0">
                                      <a:latin typeface="Cambria Math"/>
                                    </a:rPr>
                                    <m:t>2</m:t>
                                  </m:r>
                                </m:den>
                              </m:f>
                            </m:e>
                          </m:d>
                        </m:e>
                        <m:sup>
                          <m:sSub>
                            <m:sSubPr>
                              <m:ctrlPr>
                                <a:rPr lang="en-US" b="0" i="1" smtClean="0">
                                  <a:latin typeface="Cambria Math"/>
                                </a:rPr>
                              </m:ctrlPr>
                            </m:sSubPr>
                            <m:e>
                              <m:r>
                                <a:rPr lang="en-US" b="0" i="1" smtClean="0">
                                  <a:latin typeface="Cambria Math"/>
                                </a:rPr>
                                <m:t>𝑡</m:t>
                              </m:r>
                            </m:e>
                            <m:sub>
                              <m:r>
                                <a:rPr lang="en-US" b="0" i="1" smtClean="0">
                                  <a:latin typeface="Cambria Math"/>
                                </a:rPr>
                                <m:t>𝑛</m:t>
                              </m:r>
                            </m:sub>
                          </m:sSub>
                        </m:sup>
                      </m:sSup>
                    </m:oMath>
                  </m:oMathPara>
                </a14:m>
                <a:endParaRPr lang="en-US" dirty="0" smtClean="0"/>
              </a:p>
            </p:txBody>
          </p:sp>
        </mc:Choice>
        <mc:Fallback>
          <p:sp>
            <p:nvSpPr>
              <p:cNvPr id="5" name="Content Placeholder 4"/>
              <p:cNvSpPr>
                <a:spLocks noGrp="1" noRot="1" noChangeAspect="1" noMove="1" noResize="1" noEditPoints="1" noAdjustHandles="1" noChangeArrowheads="1" noChangeShapeType="1" noTextEdit="1"/>
              </p:cNvSpPr>
              <p:nvPr>
                <p:ph sz="half" idx="2"/>
              </p:nvPr>
            </p:nvSpPr>
            <p:spPr>
              <a:xfrm>
                <a:off x="4267200" y="1600201"/>
                <a:ext cx="4419600" cy="3200400"/>
              </a:xfrm>
              <a:blipFill rotWithShape="1">
                <a:blip r:embed="rId4"/>
                <a:stretch>
                  <a:fillRect l="-2069" t="-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5029200"/>
                <a:ext cx="8153400" cy="13506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𝐴𝑂</m:t>
                      </m:r>
                      <m:d>
                        <m:dPr>
                          <m:ctrlPr>
                            <a:rPr lang="en-US" sz="2800" i="1">
                              <a:latin typeface="Cambria Math"/>
                            </a:rPr>
                          </m:ctrlPr>
                        </m:dPr>
                        <m:e>
                          <m:r>
                            <a:rPr lang="en-US" sz="2800" i="1">
                              <a:latin typeface="Cambria Math"/>
                            </a:rPr>
                            <m:t>𝑝</m:t>
                          </m:r>
                        </m:e>
                      </m:d>
                      <m:r>
                        <a:rPr lang="en-US" sz="2800" i="1">
                          <a:latin typeface="Cambria Math"/>
                        </a:rPr>
                        <m:t>=</m:t>
                      </m:r>
                      <m:nary>
                        <m:naryPr>
                          <m:chr m:val="∑"/>
                          <m:ctrlPr>
                            <a:rPr lang="en-US" sz="2800" i="1">
                              <a:latin typeface="Cambria Math"/>
                            </a:rPr>
                          </m:ctrlPr>
                        </m:naryPr>
                        <m:sub>
                          <m:r>
                            <a:rPr lang="en-US" sz="2800" b="0" i="1" smtClean="0">
                              <a:latin typeface="Cambria Math"/>
                            </a:rPr>
                            <m:t>𝑖</m:t>
                          </m:r>
                          <m:r>
                            <a:rPr lang="en-US" sz="2800" i="1">
                              <a:latin typeface="Cambria Math"/>
                            </a:rPr>
                            <m:t>=1</m:t>
                          </m:r>
                        </m:sub>
                        <m:sup>
                          <m:r>
                            <a:rPr lang="en-US" sz="2800" i="1">
                              <a:latin typeface="Cambria Math"/>
                            </a:rPr>
                            <m:t>4</m:t>
                          </m:r>
                        </m:sup>
                        <m:e>
                          <m:sSub>
                            <m:sSubPr>
                              <m:ctrlPr>
                                <a:rPr lang="en-US" sz="2800" i="1" smtClean="0">
                                  <a:solidFill>
                                    <a:schemeClr val="accent1">
                                      <a:lumMod val="75000"/>
                                    </a:schemeClr>
                                  </a:solidFill>
                                  <a:latin typeface="Cambria Math"/>
                                </a:rPr>
                              </m:ctrlPr>
                            </m:sSubPr>
                            <m:e>
                              <m:r>
                                <a:rPr lang="en-US" sz="2800" i="1">
                                  <a:solidFill>
                                    <a:schemeClr val="accent1">
                                      <a:lumMod val="75000"/>
                                    </a:schemeClr>
                                  </a:solidFill>
                                  <a:latin typeface="Cambria Math"/>
                                </a:rPr>
                                <m:t>𝑤</m:t>
                              </m:r>
                            </m:e>
                            <m:sub>
                              <m:r>
                                <a:rPr lang="en-US" sz="2800" i="1">
                                  <a:solidFill>
                                    <a:schemeClr val="accent1">
                                      <a:lumMod val="75000"/>
                                    </a:schemeClr>
                                  </a:solidFill>
                                  <a:latin typeface="Cambria Math"/>
                                </a:rPr>
                                <m:t>𝑏</m:t>
                              </m:r>
                            </m:sub>
                          </m:sSub>
                          <m:d>
                            <m:dPr>
                              <m:ctrlPr>
                                <a:rPr lang="en-US" sz="2800" i="1">
                                  <a:latin typeface="Cambria Math"/>
                                </a:rPr>
                              </m:ctrlPr>
                            </m:dPr>
                            <m:e>
                              <m:sSub>
                                <m:sSubPr>
                                  <m:ctrlPr>
                                    <a:rPr lang="en-US" sz="2800" b="0" i="1" smtClean="0">
                                      <a:latin typeface="Cambria Math"/>
                                    </a:rPr>
                                  </m:ctrlPr>
                                </m:sSubPr>
                                <m:e>
                                  <m:r>
                                    <a:rPr lang="en-US" sz="2800" b="0" i="1" smtClean="0">
                                      <a:latin typeface="Cambria Math"/>
                                    </a:rPr>
                                    <m:t>𝑝</m:t>
                                  </m:r>
                                </m:e>
                                <m:sub>
                                  <m:r>
                                    <a:rPr lang="en-US" sz="2800" b="0" i="1" smtClean="0">
                                      <a:latin typeface="Cambria Math"/>
                                    </a:rPr>
                                    <m:t>𝑖</m:t>
                                  </m:r>
                                </m:sub>
                              </m:sSub>
                            </m:e>
                          </m:d>
                          <m:sSub>
                            <m:sSubPr>
                              <m:ctrlPr>
                                <a:rPr lang="en-US" sz="2800" i="1" smtClean="0">
                                  <a:solidFill>
                                    <a:schemeClr val="accent2">
                                      <a:lumMod val="75000"/>
                                    </a:schemeClr>
                                  </a:solidFill>
                                  <a:latin typeface="Cambria Math"/>
                                </a:rPr>
                              </m:ctrlPr>
                            </m:sSubPr>
                            <m:e>
                              <m:r>
                                <a:rPr lang="en-US" sz="2800" i="1">
                                  <a:solidFill>
                                    <a:schemeClr val="accent2">
                                      <a:lumMod val="75000"/>
                                    </a:schemeClr>
                                  </a:solidFill>
                                  <a:latin typeface="Cambria Math"/>
                                </a:rPr>
                                <m:t>𝑤</m:t>
                              </m:r>
                            </m:e>
                            <m:sub>
                              <m:r>
                                <a:rPr lang="en-US" sz="2800" i="1">
                                  <a:solidFill>
                                    <a:schemeClr val="accent2">
                                      <a:lumMod val="75000"/>
                                    </a:schemeClr>
                                  </a:solidFill>
                                  <a:latin typeface="Cambria Math"/>
                                </a:rPr>
                                <m:t>𝑧</m:t>
                              </m:r>
                            </m:sub>
                          </m:sSub>
                          <m:d>
                            <m:dPr>
                              <m:ctrlPr>
                                <a:rPr lang="en-US" sz="2800" i="1">
                                  <a:latin typeface="Cambria Math"/>
                                </a:rPr>
                              </m:ctrlPr>
                            </m:dPr>
                            <m:e>
                              <m:sSub>
                                <m:sSubPr>
                                  <m:ctrlPr>
                                    <a:rPr lang="en-US" sz="2800" b="0" i="1" smtClean="0">
                                      <a:latin typeface="Cambria Math"/>
                                    </a:rPr>
                                  </m:ctrlPr>
                                </m:sSubPr>
                                <m:e>
                                  <m:r>
                                    <a:rPr lang="en-US" sz="2800" b="0" i="1" smtClean="0">
                                      <a:latin typeface="Cambria Math"/>
                                    </a:rPr>
                                    <m:t>𝑝</m:t>
                                  </m:r>
                                </m:e>
                                <m:sub>
                                  <m:r>
                                    <a:rPr lang="en-US" sz="2800" b="0" i="1" smtClean="0">
                                      <a:latin typeface="Cambria Math"/>
                                    </a:rPr>
                                    <m:t>𝑖</m:t>
                                  </m:r>
                                </m:sub>
                              </m:sSub>
                            </m:e>
                          </m:d>
                          <m:sSub>
                            <m:sSubPr>
                              <m:ctrlPr>
                                <a:rPr lang="en-US" sz="2800" i="1" smtClean="0">
                                  <a:solidFill>
                                    <a:schemeClr val="accent3">
                                      <a:lumMod val="75000"/>
                                    </a:schemeClr>
                                  </a:solidFill>
                                  <a:latin typeface="Cambria Math"/>
                                </a:rPr>
                              </m:ctrlPr>
                            </m:sSubPr>
                            <m:e>
                              <m:r>
                                <a:rPr lang="en-US" sz="2800" i="1">
                                  <a:solidFill>
                                    <a:schemeClr val="accent3">
                                      <a:lumMod val="75000"/>
                                    </a:schemeClr>
                                  </a:solidFill>
                                  <a:latin typeface="Cambria Math"/>
                                </a:rPr>
                                <m:t>𝑤</m:t>
                              </m:r>
                            </m:e>
                            <m:sub>
                              <m:r>
                                <a:rPr lang="en-US" sz="2800" i="1">
                                  <a:solidFill>
                                    <a:schemeClr val="accent3">
                                      <a:lumMod val="75000"/>
                                    </a:schemeClr>
                                  </a:solidFill>
                                  <a:latin typeface="Cambria Math"/>
                                </a:rPr>
                                <m:t>𝑛</m:t>
                              </m:r>
                            </m:sub>
                          </m:sSub>
                          <m:d>
                            <m:dPr>
                              <m:ctrlPr>
                                <a:rPr lang="en-US" sz="2800" i="1">
                                  <a:latin typeface="Cambria Math"/>
                                </a:rPr>
                              </m:ctrlPr>
                            </m:dPr>
                            <m:e>
                              <m:sSub>
                                <m:sSubPr>
                                  <m:ctrlPr>
                                    <a:rPr lang="en-US" sz="2800" b="0" i="1" smtClean="0">
                                      <a:latin typeface="Cambria Math"/>
                                    </a:rPr>
                                  </m:ctrlPr>
                                </m:sSubPr>
                                <m:e>
                                  <m:r>
                                    <a:rPr lang="en-US" sz="2800" b="0" i="1" smtClean="0">
                                      <a:latin typeface="Cambria Math"/>
                                    </a:rPr>
                                    <m:t>𝑝</m:t>
                                  </m:r>
                                </m:e>
                                <m:sub>
                                  <m:r>
                                    <a:rPr lang="en-US" sz="2800" b="0" i="1" smtClean="0">
                                      <a:latin typeface="Cambria Math"/>
                                    </a:rPr>
                                    <m:t>𝑖</m:t>
                                  </m:r>
                                </m:sub>
                              </m:sSub>
                            </m:e>
                          </m:d>
                          <m:r>
                            <a:rPr lang="en-US" sz="2800" i="1">
                              <a:latin typeface="Cambria Math"/>
                            </a:rPr>
                            <m:t>𝐴𝑂</m:t>
                          </m:r>
                          <m:d>
                            <m:dPr>
                              <m:ctrlPr>
                                <a:rPr lang="en-US" sz="2800" i="1">
                                  <a:latin typeface="Cambria Math"/>
                                </a:rPr>
                              </m:ctrlPr>
                            </m:dPr>
                            <m:e>
                              <m:sSub>
                                <m:sSubPr>
                                  <m:ctrlPr>
                                    <a:rPr lang="en-US" sz="2800" i="1">
                                      <a:latin typeface="Cambria Math"/>
                                    </a:rPr>
                                  </m:ctrlPr>
                                </m:sSubPr>
                                <m:e>
                                  <m:r>
                                    <a:rPr lang="en-US" sz="2800" i="1">
                                      <a:latin typeface="Cambria Math"/>
                                    </a:rPr>
                                    <m:t>𝑝</m:t>
                                  </m:r>
                                </m:e>
                                <m:sub>
                                  <m:r>
                                    <a:rPr lang="en-US" sz="2800" b="0" i="1" smtClean="0">
                                      <a:latin typeface="Cambria Math"/>
                                    </a:rPr>
                                    <m:t>𝑖</m:t>
                                  </m:r>
                                </m:sub>
                              </m:sSub>
                            </m:e>
                          </m:d>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5029200"/>
                <a:ext cx="8153400" cy="135062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14400" y="2438400"/>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accent1">
                                  <a:lumMod val="75000"/>
                                </a:schemeClr>
                              </a:solidFill>
                              <a:latin typeface="Cambria Math"/>
                            </a:rPr>
                          </m:ctrlPr>
                        </m:fPr>
                        <m:num>
                          <m:r>
                            <a:rPr lang="en-US" b="0" i="1" smtClean="0">
                              <a:solidFill>
                                <a:schemeClr val="accent1">
                                  <a:lumMod val="75000"/>
                                </a:schemeClr>
                              </a:solidFill>
                              <a:latin typeface="Cambria Math"/>
                            </a:rPr>
                            <m:t>9</m:t>
                          </m:r>
                        </m:num>
                        <m:den>
                          <m:r>
                            <a:rPr lang="en-US" b="0" i="1" smtClean="0">
                              <a:solidFill>
                                <a:schemeClr val="accent1">
                                  <a:lumMod val="75000"/>
                                </a:schemeClr>
                              </a:solidFill>
                              <a:latin typeface="Cambria Math"/>
                            </a:rPr>
                            <m:t>16</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14400" y="2438400"/>
                <a:ext cx="494046" cy="6127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67000" y="2448370"/>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accent1">
                                  <a:lumMod val="75000"/>
                                </a:schemeClr>
                              </a:solidFill>
                              <a:latin typeface="Cambria Math"/>
                            </a:rPr>
                          </m:ctrlPr>
                        </m:fPr>
                        <m:num>
                          <m:r>
                            <a:rPr lang="en-US" b="0" i="1" smtClean="0">
                              <a:solidFill>
                                <a:schemeClr val="accent1">
                                  <a:lumMod val="75000"/>
                                </a:schemeClr>
                              </a:solidFill>
                              <a:latin typeface="Cambria Math"/>
                            </a:rPr>
                            <m:t>3</m:t>
                          </m:r>
                        </m:num>
                        <m:den>
                          <m:r>
                            <a:rPr lang="en-US" b="0" i="1" smtClean="0">
                              <a:solidFill>
                                <a:schemeClr val="accent1">
                                  <a:lumMod val="75000"/>
                                </a:schemeClr>
                              </a:solidFill>
                              <a:latin typeface="Cambria Math"/>
                            </a:rPr>
                            <m:t>16</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67000" y="2448370"/>
                <a:ext cx="494046"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14400" y="3962400"/>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accent1">
                                  <a:lumMod val="75000"/>
                                </a:schemeClr>
                              </a:solidFill>
                              <a:latin typeface="Cambria Math"/>
                            </a:rPr>
                          </m:ctrlPr>
                        </m:fPr>
                        <m:num>
                          <m:r>
                            <a:rPr lang="en-US" b="0" i="1" smtClean="0">
                              <a:solidFill>
                                <a:schemeClr val="accent1">
                                  <a:lumMod val="75000"/>
                                </a:schemeClr>
                              </a:solidFill>
                              <a:latin typeface="Cambria Math"/>
                            </a:rPr>
                            <m:t>3</m:t>
                          </m:r>
                        </m:num>
                        <m:den>
                          <m:r>
                            <a:rPr lang="en-US" b="0" i="1" smtClean="0">
                              <a:solidFill>
                                <a:schemeClr val="accent1">
                                  <a:lumMod val="75000"/>
                                </a:schemeClr>
                              </a:solidFill>
                              <a:latin typeface="Cambria Math"/>
                            </a:rPr>
                            <m:t>16</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914400" y="3962400"/>
                <a:ext cx="494046" cy="6127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7000" y="3962400"/>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accent1">
                                  <a:lumMod val="75000"/>
                                </a:schemeClr>
                              </a:solidFill>
                              <a:latin typeface="Cambria Math"/>
                            </a:rPr>
                          </m:ctrlPr>
                        </m:fPr>
                        <m:num>
                          <m:r>
                            <a:rPr lang="en-US" b="0" i="1" smtClean="0">
                              <a:solidFill>
                                <a:schemeClr val="accent1">
                                  <a:lumMod val="75000"/>
                                </a:schemeClr>
                              </a:solidFill>
                              <a:latin typeface="Cambria Math"/>
                            </a:rPr>
                            <m:t>1</m:t>
                          </m:r>
                        </m:num>
                        <m:den>
                          <m:r>
                            <a:rPr lang="en-US" b="0" i="1" smtClean="0">
                              <a:solidFill>
                                <a:schemeClr val="accent1">
                                  <a:lumMod val="75000"/>
                                </a:schemeClr>
                              </a:solidFill>
                              <a:latin typeface="Cambria Math"/>
                            </a:rPr>
                            <m:t>16</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667000" y="3962400"/>
                <a:ext cx="494046" cy="612732"/>
              </a:xfrm>
              <a:prstGeom prst="rect">
                <a:avLst/>
              </a:prstGeom>
              <a:blipFill rotWithShape="1">
                <a:blip r:embed="rId9"/>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E3B5A547-EED3-40C7-A0A5-8821F7F14651}" type="slidenum">
              <a:rPr lang="en-US" sz="2000" smtClean="0"/>
              <a:t>16</a:t>
            </a:fld>
            <a:endParaRPr lang="en-US" sz="2000" dirty="0"/>
          </a:p>
        </p:txBody>
      </p:sp>
    </p:spTree>
    <p:extLst>
      <p:ext uri="{BB962C8B-B14F-4D97-AF65-F5344CB8AC3E}">
        <p14:creationId xmlns:p14="http://schemas.microsoft.com/office/powerpoint/2010/main" val="242008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Combining </a:t>
            </a:r>
            <a:r>
              <a:rPr lang="en-US" smtClean="0"/>
              <a:t>AO 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en-US" b="0" i="1" smtClean="0">
                          <a:latin typeface="Cambria Math"/>
                        </a:rPr>
                        <m:t>𝐴</m:t>
                      </m:r>
                      <m:sSub>
                        <m:sSubPr>
                          <m:ctrlPr>
                            <a:rPr lang="en-US" b="0" i="1" smtClean="0">
                              <a:latin typeface="Cambria Math"/>
                            </a:rPr>
                          </m:ctrlPr>
                        </m:sSubPr>
                        <m:e>
                          <m:r>
                            <a:rPr lang="en-US" b="0" i="1" smtClean="0">
                              <a:latin typeface="Cambria Math"/>
                            </a:rPr>
                            <m:t>𝑂</m:t>
                          </m:r>
                        </m:e>
                        <m:sub>
                          <m:r>
                            <a:rPr lang="en-US" b="0" i="1" smtClean="0">
                              <a:latin typeface="Cambria Math"/>
                            </a:rPr>
                            <m:t>𝑓𝑖𝑛𝑎𝑙</m:t>
                          </m:r>
                        </m:sub>
                      </m:sSub>
                      <m:r>
                        <a:rPr lang="en-US" b="0" i="1" smtClean="0">
                          <a:latin typeface="Cambria Math"/>
                        </a:rPr>
                        <m:t>=1−</m:t>
                      </m:r>
                      <m:d>
                        <m:dPr>
                          <m:ctrlPr>
                            <a:rPr lang="en-US" b="0" i="1" smtClean="0">
                              <a:latin typeface="Cambria Math"/>
                            </a:rPr>
                          </m:ctrlPr>
                        </m:dPr>
                        <m:e>
                          <m:r>
                            <a:rPr lang="en-US" b="0" i="1" smtClean="0">
                              <a:latin typeface="Cambria Math"/>
                            </a:rPr>
                            <m:t>1−</m:t>
                          </m:r>
                          <m:func>
                            <m:funcPr>
                              <m:ctrlPr>
                                <a:rPr lang="en-US" b="0" i="1" smtClean="0">
                                  <a:solidFill>
                                    <a:schemeClr val="accent1">
                                      <a:lumMod val="75000"/>
                                    </a:schemeClr>
                                  </a:solidFill>
                                  <a:latin typeface="Cambria Math"/>
                                </a:rPr>
                              </m:ctrlPr>
                            </m:funcPr>
                            <m:fName>
                              <m:r>
                                <m:rPr>
                                  <m:sty m:val="p"/>
                                </m:rPr>
                                <a:rPr lang="en-US" b="0" i="0" smtClean="0">
                                  <a:solidFill>
                                    <a:schemeClr val="accent1">
                                      <a:lumMod val="75000"/>
                                    </a:schemeClr>
                                  </a:solidFill>
                                  <a:latin typeface="Cambria Math"/>
                                </a:rPr>
                                <m:t>max</m:t>
                              </m:r>
                            </m:fName>
                            <m:e>
                              <m:d>
                                <m:dPr>
                                  <m:ctrlPr>
                                    <a:rPr lang="en-US" b="0" i="1" smtClean="0">
                                      <a:solidFill>
                                        <a:schemeClr val="accent1">
                                          <a:lumMod val="75000"/>
                                        </a:schemeClr>
                                      </a:solidFill>
                                      <a:latin typeface="Cambria Math"/>
                                    </a:rPr>
                                  </m:ctrlPr>
                                </m:dPr>
                                <m:e>
                                  <m:r>
                                    <a:rPr lang="en-US" b="0" i="1" smtClean="0">
                                      <a:solidFill>
                                        <a:schemeClr val="accent1">
                                          <a:lumMod val="75000"/>
                                        </a:schemeClr>
                                      </a:solidFill>
                                      <a:latin typeface="Cambria Math"/>
                                    </a:rPr>
                                    <m:t>𝐴</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𝑂</m:t>
                                      </m:r>
                                    </m:e>
                                    <m:sub>
                                      <m:r>
                                        <a:rPr lang="en-US" b="0" i="1" smtClean="0">
                                          <a:solidFill>
                                            <a:schemeClr val="accent1">
                                              <a:lumMod val="75000"/>
                                            </a:schemeClr>
                                          </a:solidFill>
                                          <a:latin typeface="Cambria Math"/>
                                        </a:rPr>
                                        <m:t>𝑖</m:t>
                                      </m:r>
                                    </m:sub>
                                  </m:sSub>
                                </m:e>
                              </m:d>
                            </m:e>
                          </m:func>
                        </m:e>
                      </m:d>
                      <m:d>
                        <m:dPr>
                          <m:ctrlPr>
                            <a:rPr lang="en-US" b="0" i="1" smtClean="0">
                              <a:latin typeface="Cambria Math"/>
                            </a:rPr>
                          </m:ctrlPr>
                        </m:dPr>
                        <m:e>
                          <m:r>
                            <a:rPr lang="en-US" b="0" i="1" smtClean="0">
                              <a:latin typeface="Cambria Math"/>
                            </a:rPr>
                            <m:t>1−</m:t>
                          </m:r>
                          <m:r>
                            <m:rPr>
                              <m:sty m:val="p"/>
                            </m:rPr>
                            <a:rPr lang="en-US" b="0" i="0" smtClean="0">
                              <a:solidFill>
                                <a:schemeClr val="accent3">
                                  <a:lumMod val="75000"/>
                                </a:schemeClr>
                              </a:solidFill>
                              <a:latin typeface="Cambria Math"/>
                            </a:rPr>
                            <m:t>avg</m:t>
                          </m:r>
                          <m:d>
                            <m:dPr>
                              <m:ctrlPr>
                                <a:rPr lang="en-US" b="0" i="1" smtClean="0">
                                  <a:solidFill>
                                    <a:schemeClr val="accent3">
                                      <a:lumMod val="75000"/>
                                    </a:schemeClr>
                                  </a:solidFill>
                                  <a:latin typeface="Cambria Math"/>
                                </a:rPr>
                              </m:ctrlPr>
                            </m:dPr>
                            <m:e>
                              <m:r>
                                <a:rPr lang="en-US" b="0" i="1" smtClean="0">
                                  <a:solidFill>
                                    <a:schemeClr val="accent3">
                                      <a:lumMod val="75000"/>
                                    </a:schemeClr>
                                  </a:solidFill>
                                  <a:latin typeface="Cambria Math"/>
                                </a:rPr>
                                <m:t>𝐴</m:t>
                              </m:r>
                              <m:sSub>
                                <m:sSubPr>
                                  <m:ctrlPr>
                                    <a:rPr lang="en-US" b="0" i="1" smtClean="0">
                                      <a:solidFill>
                                        <a:schemeClr val="accent3">
                                          <a:lumMod val="75000"/>
                                        </a:schemeClr>
                                      </a:solidFill>
                                      <a:latin typeface="Cambria Math"/>
                                    </a:rPr>
                                  </m:ctrlPr>
                                </m:sSubPr>
                                <m:e>
                                  <m:r>
                                    <a:rPr lang="en-US" b="0" i="1" smtClean="0">
                                      <a:solidFill>
                                        <a:schemeClr val="accent3">
                                          <a:lumMod val="75000"/>
                                        </a:schemeClr>
                                      </a:solidFill>
                                      <a:latin typeface="Cambria Math"/>
                                    </a:rPr>
                                    <m:t>𝑂</m:t>
                                  </m:r>
                                </m:e>
                                <m:sub>
                                  <m:r>
                                    <a:rPr lang="en-US" b="0" i="1" smtClean="0">
                                      <a:solidFill>
                                        <a:schemeClr val="accent3">
                                          <a:lumMod val="75000"/>
                                        </a:schemeClr>
                                      </a:solidFill>
                                      <a:latin typeface="Cambria Math"/>
                                    </a:rPr>
                                    <m:t>𝑖</m:t>
                                  </m:r>
                                </m:sub>
                              </m:sSub>
                            </m:e>
                          </m:d>
                        </m:e>
                      </m:d>
                    </m:oMath>
                  </m:oMathPara>
                </a14:m>
                <a:endParaRPr lang="en-US" b="0" dirty="0" smtClean="0"/>
              </a:p>
              <a:p>
                <a14:m>
                  <m:oMath xmlns:m="http://schemas.openxmlformats.org/officeDocument/2006/math">
                    <m:func>
                      <m:funcPr>
                        <m:ctrlPr>
                          <a:rPr lang="en-US" b="0" i="1" smtClean="0">
                            <a:solidFill>
                              <a:schemeClr val="accent1">
                                <a:lumMod val="75000"/>
                              </a:schemeClr>
                            </a:solidFill>
                            <a:latin typeface="Cambria Math"/>
                          </a:rPr>
                        </m:ctrlPr>
                      </m:funcPr>
                      <m:fName>
                        <m:r>
                          <m:rPr>
                            <m:sty m:val="p"/>
                          </m:rPr>
                          <a:rPr lang="en-US" b="0" i="0" smtClean="0">
                            <a:solidFill>
                              <a:schemeClr val="accent1">
                                <a:lumMod val="75000"/>
                              </a:schemeClr>
                            </a:solidFill>
                            <a:latin typeface="Cambria Math"/>
                          </a:rPr>
                          <m:t>max</m:t>
                        </m:r>
                      </m:fName>
                      <m:e>
                        <m:d>
                          <m:dPr>
                            <m:ctrlPr>
                              <a:rPr lang="en-US" b="0" i="1" smtClean="0">
                                <a:solidFill>
                                  <a:schemeClr val="accent1">
                                    <a:lumMod val="75000"/>
                                  </a:schemeClr>
                                </a:solidFill>
                                <a:latin typeface="Cambria Math"/>
                              </a:rPr>
                            </m:ctrlPr>
                          </m:dPr>
                          <m:e>
                            <m:r>
                              <a:rPr lang="en-US" b="0" i="1" smtClean="0">
                                <a:solidFill>
                                  <a:schemeClr val="accent1">
                                    <a:lumMod val="75000"/>
                                  </a:schemeClr>
                                </a:solidFill>
                                <a:latin typeface="Cambria Math"/>
                              </a:rPr>
                              <m:t>𝐴</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𝑂</m:t>
                                </m:r>
                              </m:e>
                              <m:sub>
                                <m:r>
                                  <a:rPr lang="en-US" b="0" i="1" smtClean="0">
                                    <a:solidFill>
                                      <a:schemeClr val="accent1">
                                        <a:lumMod val="75000"/>
                                      </a:schemeClr>
                                    </a:solidFill>
                                    <a:latin typeface="Cambria Math"/>
                                  </a:rPr>
                                  <m:t>𝑖</m:t>
                                </m:r>
                              </m:sub>
                            </m:sSub>
                          </m:e>
                        </m:d>
                      </m:e>
                    </m:func>
                  </m:oMath>
                </a14:m>
                <a:r>
                  <a:rPr lang="en-US" b="0" dirty="0" smtClean="0">
                    <a:solidFill>
                      <a:schemeClr val="accent1">
                        <a:lumMod val="75000"/>
                      </a:schemeClr>
                    </a:solidFill>
                  </a:rPr>
                  <a:t> </a:t>
                </a:r>
                <a:r>
                  <a:rPr lang="en-US" b="0" dirty="0" smtClean="0"/>
                  <a:t>and </a:t>
                </a:r>
                <a14:m>
                  <m:oMath xmlns:m="http://schemas.openxmlformats.org/officeDocument/2006/math">
                    <m:r>
                      <m:rPr>
                        <m:sty m:val="p"/>
                      </m:rPr>
                      <a:rPr lang="en-US" b="0" i="0" smtClean="0">
                        <a:solidFill>
                          <a:schemeClr val="accent3">
                            <a:lumMod val="75000"/>
                          </a:schemeClr>
                        </a:solidFill>
                        <a:latin typeface="Cambria Math"/>
                      </a:rPr>
                      <m:t>avg</m:t>
                    </m:r>
                    <m:d>
                      <m:dPr>
                        <m:ctrlPr>
                          <a:rPr lang="en-US" b="0" i="1" smtClean="0">
                            <a:solidFill>
                              <a:schemeClr val="accent3">
                                <a:lumMod val="75000"/>
                              </a:schemeClr>
                            </a:solidFill>
                            <a:latin typeface="Cambria Math"/>
                          </a:rPr>
                        </m:ctrlPr>
                      </m:dPr>
                      <m:e>
                        <m:r>
                          <a:rPr lang="en-US" b="0" i="1" smtClean="0">
                            <a:solidFill>
                              <a:schemeClr val="accent3">
                                <a:lumMod val="75000"/>
                              </a:schemeClr>
                            </a:solidFill>
                            <a:latin typeface="Cambria Math"/>
                          </a:rPr>
                          <m:t>𝐴</m:t>
                        </m:r>
                        <m:sSub>
                          <m:sSubPr>
                            <m:ctrlPr>
                              <a:rPr lang="en-US" b="0" i="1" smtClean="0">
                                <a:solidFill>
                                  <a:schemeClr val="accent3">
                                    <a:lumMod val="75000"/>
                                  </a:schemeClr>
                                </a:solidFill>
                                <a:latin typeface="Cambria Math"/>
                              </a:rPr>
                            </m:ctrlPr>
                          </m:sSubPr>
                          <m:e>
                            <m:r>
                              <a:rPr lang="en-US" b="0" i="1" smtClean="0">
                                <a:solidFill>
                                  <a:schemeClr val="accent3">
                                    <a:lumMod val="75000"/>
                                  </a:schemeClr>
                                </a:solidFill>
                                <a:latin typeface="Cambria Math"/>
                              </a:rPr>
                              <m:t>𝑂</m:t>
                            </m:r>
                          </m:e>
                          <m:sub>
                            <m:r>
                              <a:rPr lang="en-US" b="0" i="1" smtClean="0">
                                <a:solidFill>
                                  <a:schemeClr val="accent3">
                                    <a:lumMod val="75000"/>
                                  </a:schemeClr>
                                </a:solidFill>
                                <a:latin typeface="Cambria Math"/>
                              </a:rPr>
                              <m:t>𝑖</m:t>
                            </m:r>
                          </m:sub>
                        </m:sSub>
                      </m:e>
                    </m:d>
                  </m:oMath>
                </a14:m>
                <a:r>
                  <a:rPr lang="en-US" b="0" dirty="0" smtClean="0">
                    <a:solidFill>
                      <a:srgbClr val="00B050"/>
                    </a:solidFill>
                  </a:rPr>
                  <a:t> </a:t>
                </a:r>
                <a:r>
                  <a:rPr lang="en-US" b="0" dirty="0" smtClean="0"/>
                  <a:t>are computed by “propagating” appropriate values across resolutions</a:t>
                </a:r>
              </a:p>
              <a:p>
                <a:r>
                  <a:rPr lang="en-US" dirty="0" smtClean="0"/>
                  <a:t>Avoid underestimating AO by ensuring</a:t>
                </a:r>
                <a:r>
                  <a:rPr lang="en-US" b="0" dirty="0" smtClean="0"/>
                  <a:t/>
                </a:r>
                <a:br>
                  <a:rPr lang="en-US" b="0" dirty="0" smtClean="0"/>
                </a:br>
                <a14:m>
                  <m:oMath xmlns:m="http://schemas.openxmlformats.org/officeDocument/2006/math">
                    <m:r>
                      <a:rPr lang="en-US" b="0" i="1" smtClean="0">
                        <a:latin typeface="Cambria Math"/>
                      </a:rPr>
                      <m:t>𝐴</m:t>
                    </m:r>
                    <m:sSub>
                      <m:sSubPr>
                        <m:ctrlPr>
                          <a:rPr lang="en-US" b="0" i="1" smtClean="0">
                            <a:latin typeface="Cambria Math"/>
                          </a:rPr>
                        </m:ctrlPr>
                      </m:sSubPr>
                      <m:e>
                        <m:r>
                          <a:rPr lang="en-US" b="0" i="1" smtClean="0">
                            <a:latin typeface="Cambria Math"/>
                          </a:rPr>
                          <m:t>𝑂</m:t>
                        </m:r>
                      </m:e>
                      <m:sub>
                        <m:r>
                          <a:rPr lang="en-US" b="0" i="1" smtClean="0">
                            <a:latin typeface="Cambria Math"/>
                          </a:rPr>
                          <m:t>𝑓𝑖𝑛𝑎𝑙</m:t>
                        </m:r>
                      </m:sub>
                    </m:sSub>
                    <m:r>
                      <a:rPr lang="en-US" b="0" i="1" smtClean="0">
                        <a:latin typeface="Cambria Math"/>
                      </a:rPr>
                      <m:t>≥</m:t>
                    </m:r>
                    <m:func>
                      <m:funcPr>
                        <m:ctrlPr>
                          <a:rPr lang="en-US" b="0" i="1" smtClean="0">
                            <a:solidFill>
                              <a:schemeClr val="accent1">
                                <a:lumMod val="75000"/>
                              </a:schemeClr>
                            </a:solidFill>
                            <a:latin typeface="Cambria Math"/>
                          </a:rPr>
                        </m:ctrlPr>
                      </m:funcPr>
                      <m:fName>
                        <m:r>
                          <m:rPr>
                            <m:sty m:val="p"/>
                          </m:rPr>
                          <a:rPr lang="en-US" b="0" i="0" smtClean="0">
                            <a:solidFill>
                              <a:schemeClr val="accent1">
                                <a:lumMod val="75000"/>
                              </a:schemeClr>
                            </a:solidFill>
                            <a:latin typeface="Cambria Math"/>
                          </a:rPr>
                          <m:t>max</m:t>
                        </m:r>
                      </m:fName>
                      <m:e>
                        <m:d>
                          <m:dPr>
                            <m:ctrlPr>
                              <a:rPr lang="en-US" b="0" i="1" smtClean="0">
                                <a:solidFill>
                                  <a:schemeClr val="accent1">
                                    <a:lumMod val="75000"/>
                                  </a:schemeClr>
                                </a:solidFill>
                                <a:latin typeface="Cambria Math"/>
                              </a:rPr>
                            </m:ctrlPr>
                          </m:dPr>
                          <m:e>
                            <m:r>
                              <a:rPr lang="en-US" b="0" i="1" smtClean="0">
                                <a:solidFill>
                                  <a:schemeClr val="accent1">
                                    <a:lumMod val="75000"/>
                                  </a:schemeClr>
                                </a:solidFill>
                                <a:latin typeface="Cambria Math"/>
                              </a:rPr>
                              <m:t>𝐴</m:t>
                            </m:r>
                            <m:sSub>
                              <m:sSubPr>
                                <m:ctrlPr>
                                  <a:rPr lang="en-US" b="0"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𝑂</m:t>
                                </m:r>
                              </m:e>
                              <m:sub>
                                <m:r>
                                  <a:rPr lang="en-US" b="0" i="1" smtClean="0">
                                    <a:solidFill>
                                      <a:schemeClr val="accent1">
                                        <a:lumMod val="75000"/>
                                      </a:schemeClr>
                                    </a:solidFill>
                                    <a:latin typeface="Cambria Math"/>
                                  </a:rPr>
                                  <m:t>𝑖</m:t>
                                </m:r>
                              </m:sub>
                            </m:sSub>
                          </m:e>
                        </m:d>
                      </m:e>
                    </m:func>
                  </m:oMath>
                </a14:m>
                <a:endParaRPr lang="en-US" b="0" dirty="0" smtClean="0"/>
              </a:p>
              <a:p>
                <a:r>
                  <a:rPr lang="en-US" b="0" dirty="0" smtClean="0"/>
                  <a:t>And a plausible heuristic</a:t>
                </a:r>
                <a:br>
                  <a:rPr lang="en-US" b="0" dirty="0" smtClean="0"/>
                </a:br>
                <a14:m>
                  <m:oMath xmlns:m="http://schemas.openxmlformats.org/officeDocument/2006/math">
                    <m:r>
                      <a:rPr lang="en-US" i="1">
                        <a:latin typeface="Cambria Math"/>
                      </a:rPr>
                      <m:t>𝐴</m:t>
                    </m:r>
                    <m:sSub>
                      <m:sSubPr>
                        <m:ctrlPr>
                          <a:rPr lang="en-US" i="1">
                            <a:latin typeface="Cambria Math"/>
                          </a:rPr>
                        </m:ctrlPr>
                      </m:sSubPr>
                      <m:e>
                        <m:r>
                          <a:rPr lang="en-US" i="1">
                            <a:latin typeface="Cambria Math"/>
                          </a:rPr>
                          <m:t>𝑂</m:t>
                        </m:r>
                      </m:e>
                      <m:sub>
                        <m:r>
                          <a:rPr lang="en-US" i="1">
                            <a:latin typeface="Cambria Math"/>
                          </a:rPr>
                          <m:t>𝑓𝑖𝑛𝑎𝑙</m:t>
                        </m:r>
                      </m:sub>
                    </m:sSub>
                    <m:r>
                      <a:rPr lang="en-US" i="1">
                        <a:latin typeface="Cambria Math"/>
                      </a:rPr>
                      <m:t>∝</m:t>
                    </m:r>
                    <m:r>
                      <m:rPr>
                        <m:sty m:val="p"/>
                      </m:rPr>
                      <a:rPr lang="en-US" i="0" smtClean="0">
                        <a:solidFill>
                          <a:schemeClr val="accent3">
                            <a:lumMod val="75000"/>
                          </a:schemeClr>
                        </a:solidFill>
                        <a:latin typeface="Cambria Math"/>
                      </a:rPr>
                      <m:t>av</m:t>
                    </m:r>
                    <m:r>
                      <m:rPr>
                        <m:sty m:val="p"/>
                      </m:rPr>
                      <a:rPr lang="en-US" b="0" i="0" smtClean="0">
                        <a:solidFill>
                          <a:schemeClr val="accent3">
                            <a:lumMod val="75000"/>
                          </a:schemeClr>
                        </a:solidFill>
                        <a:latin typeface="Cambria Math"/>
                      </a:rPr>
                      <m:t>g</m:t>
                    </m:r>
                    <m:d>
                      <m:dPr>
                        <m:ctrlPr>
                          <a:rPr lang="en-US" i="1">
                            <a:solidFill>
                              <a:schemeClr val="accent3">
                                <a:lumMod val="75000"/>
                              </a:schemeClr>
                            </a:solidFill>
                            <a:latin typeface="Cambria Math"/>
                          </a:rPr>
                        </m:ctrlPr>
                      </m:dPr>
                      <m:e>
                        <m:r>
                          <a:rPr lang="en-US" i="1">
                            <a:solidFill>
                              <a:schemeClr val="accent3">
                                <a:lumMod val="75000"/>
                              </a:schemeClr>
                            </a:solidFill>
                            <a:latin typeface="Cambria Math"/>
                          </a:rPr>
                          <m:t>𝐴</m:t>
                        </m:r>
                        <m:sSub>
                          <m:sSubPr>
                            <m:ctrlPr>
                              <a:rPr lang="en-US" i="1">
                                <a:solidFill>
                                  <a:schemeClr val="accent3">
                                    <a:lumMod val="75000"/>
                                  </a:schemeClr>
                                </a:solidFill>
                                <a:latin typeface="Cambria Math"/>
                              </a:rPr>
                            </m:ctrlPr>
                          </m:sSubPr>
                          <m:e>
                            <m:r>
                              <a:rPr lang="en-US" i="1">
                                <a:solidFill>
                                  <a:schemeClr val="accent3">
                                    <a:lumMod val="75000"/>
                                  </a:schemeClr>
                                </a:solidFill>
                                <a:latin typeface="Cambria Math"/>
                              </a:rPr>
                              <m:t>𝑂</m:t>
                            </m:r>
                          </m:e>
                          <m:sub>
                            <m:r>
                              <a:rPr lang="en-US" i="1">
                                <a:solidFill>
                                  <a:schemeClr val="accent3">
                                    <a:lumMod val="75000"/>
                                  </a:schemeClr>
                                </a:solidFill>
                                <a:latin typeface="Cambria Math"/>
                              </a:rPr>
                              <m:t>𝑖</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3B5A547-EED3-40C7-A0A5-8821F7F14651}" type="slidenum">
              <a:rPr lang="en-US" sz="2000" smtClean="0"/>
              <a:t>17</a:t>
            </a:fld>
            <a:endParaRPr lang="en-US" sz="2000" dirty="0"/>
          </a:p>
        </p:txBody>
      </p:sp>
    </p:spTree>
    <p:extLst>
      <p:ext uri="{BB962C8B-B14F-4D97-AF65-F5344CB8AC3E}">
        <p14:creationId xmlns:p14="http://schemas.microsoft.com/office/powerpoint/2010/main" val="1605079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Temporal Filtering</a:t>
            </a:r>
            <a:endParaRPr lang="en-US" dirty="0"/>
          </a:p>
        </p:txBody>
      </p:sp>
      <p:sp>
        <p:nvSpPr>
          <p:cNvPr id="4" name="Rectangle 3"/>
          <p:cNvSpPr/>
          <p:nvPr/>
        </p:nvSpPr>
        <p:spPr>
          <a:xfrm>
            <a:off x="762000" y="2819400"/>
            <a:ext cx="1981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3009900"/>
            <a:ext cx="957943" cy="4191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7400" y="3203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150550" y="2476500"/>
            <a:ext cx="1219200" cy="533400"/>
          </a:xfrm>
          <a:prstGeom prst="triangle">
            <a:avLst/>
          </a:prstGeom>
          <a:noFill/>
          <a:ln>
            <a:solidFill>
              <a:schemeClr val="tx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12550" y="27902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4289313">
            <a:off x="4685906" y="3581399"/>
            <a:ext cx="1219200" cy="533400"/>
          </a:xfrm>
          <a:prstGeom prst="triangle">
            <a:avLst/>
          </a:prstGeom>
          <a:noFill/>
          <a:ln>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289313">
            <a:off x="5203350" y="3512704"/>
            <a:ext cx="152400" cy="15240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95833" y="1799601"/>
            <a:ext cx="1981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4377438">
            <a:off x="6490171" y="2232437"/>
            <a:ext cx="957943" cy="41910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95833" y="3247401"/>
            <a:ext cx="1981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4377438">
            <a:off x="6490171" y="3680237"/>
            <a:ext cx="957943" cy="41910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5499" y="3818901"/>
            <a:ext cx="619534" cy="495300"/>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95833" y="4619001"/>
            <a:ext cx="1981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21078567">
            <a:off x="5833542" y="5105158"/>
            <a:ext cx="957943" cy="41910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77438">
            <a:off x="7023571" y="24510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377438">
            <a:off x="6124072" y="53427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7204042" y="2065607"/>
                <a:ext cx="12350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=0.5</m:t>
                      </m:r>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204042" y="2065607"/>
                <a:ext cx="1235082"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204042" y="3360795"/>
                <a:ext cx="10026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204042" y="3360795"/>
                <a:ext cx="1002647"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204043" y="4821169"/>
                <a:ext cx="10026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204043" y="4821169"/>
                <a:ext cx="1002647" cy="461665"/>
              </a:xfrm>
              <a:prstGeom prst="rect">
                <a:avLst/>
              </a:prstGeom>
              <a:blipFill rotWithShape="1">
                <a:blip r:embed="rId5"/>
                <a:stretch>
                  <a:fillRect/>
                </a:stretch>
              </a:blipFill>
            </p:spPr>
            <p:txBody>
              <a:bodyPr/>
              <a:lstStyle/>
              <a:p>
                <a:r>
                  <a:rPr lang="en-US">
                    <a:noFill/>
                  </a:rPr>
                  <a:t> </a:t>
                </a:r>
              </a:p>
            </p:txBody>
          </p:sp>
        </mc:Fallback>
      </mc:AlternateContent>
      <p:cxnSp>
        <p:nvCxnSpPr>
          <p:cNvPr id="38" name="Straight Arrow Connector 37"/>
          <p:cNvCxnSpPr/>
          <p:nvPr/>
        </p:nvCxnSpPr>
        <p:spPr>
          <a:xfrm flipV="1">
            <a:off x="2819400" y="3124202"/>
            <a:ext cx="940750" cy="266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88750" y="3124200"/>
            <a:ext cx="1040450" cy="4647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843700" y="2248476"/>
            <a:ext cx="468813" cy="14453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43700" y="3693840"/>
            <a:ext cx="4688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843700" y="3693840"/>
            <a:ext cx="460844" cy="12591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762000" y="4751758"/>
                <a:ext cx="4953000"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𝐴</m:t>
                      </m:r>
                      <m:sSub>
                        <m:sSubPr>
                          <m:ctrlPr>
                            <a:rPr lang="en-US" sz="2400" i="1">
                              <a:latin typeface="Cambria Math"/>
                            </a:rPr>
                          </m:ctrlPr>
                        </m:sSubPr>
                        <m:e>
                          <m:r>
                            <a:rPr lang="en-US" sz="2400" i="1">
                              <a:latin typeface="Cambria Math"/>
                            </a:rPr>
                            <m:t>𝑂</m:t>
                          </m:r>
                        </m:e>
                        <m:sub>
                          <m:r>
                            <a:rPr lang="en-US" sz="2400" i="1" smtClean="0">
                              <a:solidFill>
                                <a:schemeClr val="tx2"/>
                              </a:solidFill>
                              <a:latin typeface="Cambria Math"/>
                            </a:rPr>
                            <m:t>𝑐𝑢𝑟𝑟</m:t>
                          </m:r>
                        </m:sub>
                      </m:sSub>
                      <m:r>
                        <a:rPr lang="en-US" sz="2400" i="1">
                          <a:latin typeface="Cambria Math"/>
                        </a:rPr>
                        <m:t>=</m:t>
                      </m:r>
                      <m:r>
                        <a:rPr lang="en-US" sz="2400" i="1">
                          <a:latin typeface="Cambria Math"/>
                        </a:rPr>
                        <m:t>𝑘</m:t>
                      </m:r>
                      <m:r>
                        <a:rPr lang="en-US" sz="2400" i="1">
                          <a:latin typeface="Cambria Math"/>
                        </a:rPr>
                        <m:t> </m:t>
                      </m:r>
                      <m:r>
                        <a:rPr lang="en-US" sz="2400" i="1">
                          <a:latin typeface="Cambria Math"/>
                        </a:rPr>
                        <m:t>𝐴</m:t>
                      </m:r>
                      <m:sSub>
                        <m:sSubPr>
                          <m:ctrlPr>
                            <a:rPr lang="en-US" sz="2400" i="1">
                              <a:latin typeface="Cambria Math"/>
                            </a:rPr>
                          </m:ctrlPr>
                        </m:sSubPr>
                        <m:e>
                          <m:r>
                            <a:rPr lang="en-US" sz="2400" i="1">
                              <a:latin typeface="Cambria Math"/>
                            </a:rPr>
                            <m:t>𝑂</m:t>
                          </m:r>
                        </m:e>
                        <m:sub>
                          <m:r>
                            <a:rPr lang="en-US" sz="2400" i="1" smtClean="0">
                              <a:solidFill>
                                <a:schemeClr val="accent2"/>
                              </a:solidFill>
                              <a:latin typeface="Cambria Math"/>
                            </a:rPr>
                            <m:t>𝑝𝑟𝑒𝑣</m:t>
                          </m:r>
                        </m:sub>
                      </m:sSub>
                      <m:r>
                        <a:rPr lang="en-US" sz="2400" i="1">
                          <a:latin typeface="Cambria Math"/>
                        </a:rPr>
                        <m:t>+</m:t>
                      </m:r>
                      <m:d>
                        <m:dPr>
                          <m:ctrlPr>
                            <a:rPr lang="en-US" sz="2400" i="1">
                              <a:latin typeface="Cambria Math"/>
                            </a:rPr>
                          </m:ctrlPr>
                        </m:dPr>
                        <m:e>
                          <m:r>
                            <a:rPr lang="en-US" sz="2400" i="1">
                              <a:latin typeface="Cambria Math"/>
                            </a:rPr>
                            <m:t>1−</m:t>
                          </m:r>
                          <m:r>
                            <a:rPr lang="en-US" sz="2400" i="1">
                              <a:latin typeface="Cambria Math"/>
                            </a:rPr>
                            <m:t>𝑘</m:t>
                          </m:r>
                        </m:e>
                      </m:d>
                      <m:r>
                        <a:rPr lang="en-US" sz="2400" i="1">
                          <a:latin typeface="Cambria Math"/>
                        </a:rPr>
                        <m:t>𝐴</m:t>
                      </m:r>
                      <m:sSub>
                        <m:sSubPr>
                          <m:ctrlPr>
                            <a:rPr lang="en-US" sz="2400" b="0" i="1" smtClean="0">
                              <a:latin typeface="Cambria Math"/>
                            </a:rPr>
                          </m:ctrlPr>
                        </m:sSubPr>
                        <m:e>
                          <m:r>
                            <a:rPr lang="en-US" sz="2400" i="1">
                              <a:latin typeface="Cambria Math"/>
                            </a:rPr>
                            <m:t>𝑂</m:t>
                          </m:r>
                        </m:e>
                        <m:sub>
                          <m:r>
                            <a:rPr lang="en-US" sz="2400" b="0" i="1" smtClean="0">
                              <a:latin typeface="Cambria Math"/>
                            </a:rPr>
                            <m:t>𝑓𝑖𝑛𝑎𝑙</m:t>
                          </m:r>
                        </m:sub>
                      </m:sSub>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762000" y="4751758"/>
                <a:ext cx="4953000" cy="491288"/>
              </a:xfrm>
              <a:prstGeom prst="rect">
                <a:avLst/>
              </a:prstGeom>
              <a:blipFill rotWithShape="1">
                <a:blip r:embed="rId6"/>
                <a:stretch>
                  <a:fillRect b="-111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E3B5A547-EED3-40C7-A0A5-8821F7F14651}" type="slidenum">
              <a:rPr lang="en-US" sz="2000" smtClean="0"/>
              <a:t>18</a:t>
            </a:fld>
            <a:endParaRPr lang="en-US" sz="2000" dirty="0"/>
          </a:p>
        </p:txBody>
      </p:sp>
    </p:spTree>
    <p:extLst>
      <p:ext uri="{BB962C8B-B14F-4D97-AF65-F5344CB8AC3E}">
        <p14:creationId xmlns:p14="http://schemas.microsoft.com/office/powerpoint/2010/main" val="798928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Quality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81200"/>
            <a:ext cx="4096000" cy="4096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981200"/>
            <a:ext cx="4096512" cy="4096512"/>
          </a:xfrm>
          <a:prstGeom prst="rect">
            <a:avLst/>
          </a:prstGeom>
        </p:spPr>
      </p:pic>
      <p:sp>
        <p:nvSpPr>
          <p:cNvPr id="12" name="TextBox 11"/>
          <p:cNvSpPr txBox="1"/>
          <p:nvPr/>
        </p:nvSpPr>
        <p:spPr>
          <a:xfrm>
            <a:off x="1295400" y="6224680"/>
            <a:ext cx="2116541" cy="461665"/>
          </a:xfrm>
          <a:prstGeom prst="rect">
            <a:avLst/>
          </a:prstGeom>
          <a:noFill/>
        </p:spPr>
        <p:txBody>
          <a:bodyPr wrap="none" rtlCol="0">
            <a:spAutoFit/>
          </a:bodyPr>
          <a:lstStyle/>
          <a:p>
            <a:r>
              <a:rPr lang="en-US" sz="2400" dirty="0" smtClean="0"/>
              <a:t>Blizzard [FM08]</a:t>
            </a:r>
            <a:endParaRPr lang="en-US" sz="2400" dirty="0"/>
          </a:p>
        </p:txBody>
      </p:sp>
      <p:sp>
        <p:nvSpPr>
          <p:cNvPr id="13" name="TextBox 12"/>
          <p:cNvSpPr txBox="1"/>
          <p:nvPr/>
        </p:nvSpPr>
        <p:spPr>
          <a:xfrm>
            <a:off x="6335388" y="6224680"/>
            <a:ext cx="1105495" cy="461665"/>
          </a:xfrm>
          <a:prstGeom prst="rect">
            <a:avLst/>
          </a:prstGeom>
          <a:noFill/>
        </p:spPr>
        <p:txBody>
          <a:bodyPr wrap="none" rtlCol="0">
            <a:spAutoFit/>
          </a:bodyPr>
          <a:lstStyle/>
          <a:p>
            <a:r>
              <a:rPr lang="en-US" sz="2400" dirty="0" smtClean="0"/>
              <a:t>MSSAO</a:t>
            </a:r>
            <a:endParaRPr lang="en-US" sz="2400"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19</a:t>
            </a:fld>
            <a:endParaRPr lang="en-US" sz="2000" dirty="0"/>
          </a:p>
        </p:txBody>
      </p:sp>
    </p:spTree>
    <p:extLst>
      <p:ext uri="{BB962C8B-B14F-4D97-AF65-F5344CB8AC3E}">
        <p14:creationId xmlns:p14="http://schemas.microsoft.com/office/powerpoint/2010/main" val="296195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Occlusion (AO)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68408"/>
            <a:ext cx="5572784" cy="4525963"/>
          </a:xfrm>
        </p:spPr>
      </p:pic>
      <p:sp>
        <p:nvSpPr>
          <p:cNvPr id="6" name="Oval 5"/>
          <p:cNvSpPr/>
          <p:nvPr/>
        </p:nvSpPr>
        <p:spPr>
          <a:xfrm>
            <a:off x="5591903" y="3124200"/>
            <a:ext cx="3048000" cy="3048000"/>
          </a:xfrm>
          <a:prstGeom prst="ellipse">
            <a:avLst/>
          </a:prstGeom>
          <a:noFill/>
          <a:ln>
            <a:solidFill>
              <a:schemeClr val="accent6">
                <a:lumMod val="40000"/>
                <a:lumOff val="60000"/>
              </a:schemeClr>
            </a:solidFill>
          </a:ln>
          <a:effectLst>
            <a:glow rad="228600">
              <a:schemeClr val="accent6">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242671" y="3970524"/>
            <a:ext cx="1746465" cy="1682470"/>
          </a:xfrm>
          <a:custGeom>
            <a:avLst/>
            <a:gdLst>
              <a:gd name="connsiteX0" fmla="*/ 1519759 w 1746465"/>
              <a:gd name="connsiteY0" fmla="*/ 237043 h 1682470"/>
              <a:gd name="connsiteX1" fmla="*/ 981374 w 1746465"/>
              <a:gd name="connsiteY1" fmla="*/ 6307 h 1682470"/>
              <a:gd name="connsiteX2" fmla="*/ 596813 w 1746465"/>
              <a:gd name="connsiteY2" fmla="*/ 493417 h 1682470"/>
              <a:gd name="connsiteX3" fmla="*/ 15699 w 1746465"/>
              <a:gd name="connsiteY3" fmla="*/ 578875 h 1682470"/>
              <a:gd name="connsiteX4" fmla="*/ 169523 w 1746465"/>
              <a:gd name="connsiteY4" fmla="*/ 1014710 h 1682470"/>
              <a:gd name="connsiteX5" fmla="*/ 212252 w 1746465"/>
              <a:gd name="connsiteY5" fmla="*/ 1501821 h 1682470"/>
              <a:gd name="connsiteX6" fmla="*/ 562630 w 1746465"/>
              <a:gd name="connsiteY6" fmla="*/ 1399271 h 1682470"/>
              <a:gd name="connsiteX7" fmla="*/ 972828 w 1746465"/>
              <a:gd name="connsiteY7" fmla="*/ 1681282 h 1682470"/>
              <a:gd name="connsiteX8" fmla="*/ 1101015 w 1746465"/>
              <a:gd name="connsiteY8" fmla="*/ 1271084 h 1682470"/>
              <a:gd name="connsiteX9" fmla="*/ 1741950 w 1746465"/>
              <a:gd name="connsiteY9" fmla="*/ 1194172 h 1682470"/>
              <a:gd name="connsiteX10" fmla="*/ 1391572 w 1746465"/>
              <a:gd name="connsiteY10" fmla="*/ 852340 h 1682470"/>
              <a:gd name="connsiteX11" fmla="*/ 1485576 w 1746465"/>
              <a:gd name="connsiteY11" fmla="*/ 536146 h 1682470"/>
              <a:gd name="connsiteX12" fmla="*/ 1519759 w 1746465"/>
              <a:gd name="connsiteY12" fmla="*/ 237043 h 16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465" h="1682470">
                <a:moveTo>
                  <a:pt x="1519759" y="237043"/>
                </a:moveTo>
                <a:cubicBezTo>
                  <a:pt x="1435725" y="148737"/>
                  <a:pt x="1135198" y="-36422"/>
                  <a:pt x="981374" y="6307"/>
                </a:cubicBezTo>
                <a:cubicBezTo>
                  <a:pt x="827550" y="49036"/>
                  <a:pt x="757759" y="397989"/>
                  <a:pt x="596813" y="493417"/>
                </a:cubicBezTo>
                <a:cubicBezTo>
                  <a:pt x="435867" y="588845"/>
                  <a:pt x="86914" y="491993"/>
                  <a:pt x="15699" y="578875"/>
                </a:cubicBezTo>
                <a:cubicBezTo>
                  <a:pt x="-55516" y="665757"/>
                  <a:pt x="136764" y="860886"/>
                  <a:pt x="169523" y="1014710"/>
                </a:cubicBezTo>
                <a:cubicBezTo>
                  <a:pt x="202282" y="1168534"/>
                  <a:pt x="146734" y="1437728"/>
                  <a:pt x="212252" y="1501821"/>
                </a:cubicBezTo>
                <a:cubicBezTo>
                  <a:pt x="277770" y="1565915"/>
                  <a:pt x="435867" y="1369361"/>
                  <a:pt x="562630" y="1399271"/>
                </a:cubicBezTo>
                <a:cubicBezTo>
                  <a:pt x="689393" y="1429181"/>
                  <a:pt x="883097" y="1702647"/>
                  <a:pt x="972828" y="1681282"/>
                </a:cubicBezTo>
                <a:cubicBezTo>
                  <a:pt x="1062559" y="1659917"/>
                  <a:pt x="972828" y="1352269"/>
                  <a:pt x="1101015" y="1271084"/>
                </a:cubicBezTo>
                <a:cubicBezTo>
                  <a:pt x="1229202" y="1189899"/>
                  <a:pt x="1693524" y="1263963"/>
                  <a:pt x="1741950" y="1194172"/>
                </a:cubicBezTo>
                <a:cubicBezTo>
                  <a:pt x="1790376" y="1124381"/>
                  <a:pt x="1434301" y="962011"/>
                  <a:pt x="1391572" y="852340"/>
                </a:cubicBezTo>
                <a:cubicBezTo>
                  <a:pt x="1348843" y="742669"/>
                  <a:pt x="1459939" y="638696"/>
                  <a:pt x="1485576" y="536146"/>
                </a:cubicBezTo>
                <a:cubicBezTo>
                  <a:pt x="1511213" y="433597"/>
                  <a:pt x="1603793" y="325349"/>
                  <a:pt x="1519759" y="237043"/>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87967" y="389432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41849" y="5192759"/>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0"/>
          </p:cNvCxnSpPr>
          <p:nvPr/>
        </p:nvCxnSpPr>
        <p:spPr>
          <a:xfrm flipV="1">
            <a:off x="7264167" y="3516359"/>
            <a:ext cx="0" cy="3779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flipV="1">
            <a:off x="6858000" y="3581400"/>
            <a:ext cx="352285" cy="3352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7"/>
          </p:cNvCxnSpPr>
          <p:nvPr/>
        </p:nvCxnSpPr>
        <p:spPr>
          <a:xfrm flipV="1">
            <a:off x="7318049" y="3682290"/>
            <a:ext cx="244986" cy="2343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p:cNvCxnSpPr>
          <p:nvPr/>
        </p:nvCxnSpPr>
        <p:spPr>
          <a:xfrm flipH="1">
            <a:off x="7086600" y="5322841"/>
            <a:ext cx="177567" cy="1747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7"/>
          </p:cNvCxnSpPr>
          <p:nvPr/>
        </p:nvCxnSpPr>
        <p:spPr>
          <a:xfrm flipV="1">
            <a:off x="7371931" y="5040359"/>
            <a:ext cx="191104" cy="1747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4"/>
          </p:cNvCxnSpPr>
          <p:nvPr/>
        </p:nvCxnSpPr>
        <p:spPr>
          <a:xfrm>
            <a:off x="7318049" y="5345159"/>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5"/>
          </p:cNvCxnSpPr>
          <p:nvPr/>
        </p:nvCxnSpPr>
        <p:spPr>
          <a:xfrm>
            <a:off x="7371931" y="5322841"/>
            <a:ext cx="324269" cy="3301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6"/>
          </p:cNvCxnSpPr>
          <p:nvPr/>
        </p:nvCxnSpPr>
        <p:spPr>
          <a:xfrm>
            <a:off x="7394249" y="5268959"/>
            <a:ext cx="53055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a:off x="7340367" y="3970524"/>
            <a:ext cx="4453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p:cNvCxnSpPr>
          <p:nvPr/>
        </p:nvCxnSpPr>
        <p:spPr>
          <a:xfrm flipH="1">
            <a:off x="6698831" y="3970524"/>
            <a:ext cx="4891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129905" y="4046724"/>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rPr>
                        <m:t>𝐩</m:t>
                      </m:r>
                    </m:oMath>
                  </m:oMathPara>
                </a14:m>
                <a:endParaRPr lang="en-US"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7129905" y="4046724"/>
                <a:ext cx="380232" cy="369332"/>
              </a:xfrm>
              <a:prstGeom prst="rect">
                <a:avLst/>
              </a:prstGeom>
              <a:blipFill rotWithShape="1">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035951" y="4811759"/>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rPr>
                        <m:t>𝐪</m:t>
                      </m:r>
                    </m:oMath>
                  </m:oMathPara>
                </a14:m>
                <a:endParaRPr lang="en-US"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7035951" y="4811759"/>
                <a:ext cx="380232" cy="369332"/>
              </a:xfrm>
              <a:prstGeom prst="rect">
                <a:avLst/>
              </a:prstGeom>
              <a:blipFill rotWithShape="1">
                <a:blip r:embed="rId5"/>
                <a:stretch>
                  <a:fillRect b="-4918"/>
                </a:stretch>
              </a:blipFill>
            </p:spPr>
            <p:txBody>
              <a:bodyPr/>
              <a:lstStyle/>
              <a:p>
                <a:r>
                  <a:rPr lang="en-US">
                    <a:noFill/>
                  </a:rPr>
                  <a:t> </a:t>
                </a:r>
              </a:p>
            </p:txBody>
          </p:sp>
        </mc:Fallback>
      </mc:AlternateContent>
      <p:cxnSp>
        <p:nvCxnSpPr>
          <p:cNvPr id="48" name="Straight Arrow Connector 47"/>
          <p:cNvCxnSpPr/>
          <p:nvPr/>
        </p:nvCxnSpPr>
        <p:spPr>
          <a:xfrm flipV="1">
            <a:off x="1981200" y="4046724"/>
            <a:ext cx="5054751" cy="2966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81400" y="4811759"/>
            <a:ext cx="3548505" cy="4033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3B5A547-EED3-40C7-A0A5-8821F7F14651}" type="slidenum">
              <a:rPr lang="en-US" sz="2000" smtClean="0"/>
              <a:t>2</a:t>
            </a:fld>
            <a:endParaRPr lang="en-US" sz="2000" dirty="0"/>
          </a:p>
        </p:txBody>
      </p:sp>
    </p:spTree>
    <p:extLst>
      <p:ext uri="{BB962C8B-B14F-4D97-AF65-F5344CB8AC3E}">
        <p14:creationId xmlns:p14="http://schemas.microsoft.com/office/powerpoint/2010/main" val="3951856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Quality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05000"/>
            <a:ext cx="4116223" cy="411622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905711"/>
            <a:ext cx="4114800" cy="4114800"/>
          </a:xfrm>
          <a:prstGeom prst="rect">
            <a:avLst/>
          </a:prstGeom>
        </p:spPr>
      </p:pic>
      <p:sp>
        <p:nvSpPr>
          <p:cNvPr id="6" name="TextBox 5"/>
          <p:cNvSpPr txBox="1"/>
          <p:nvPr/>
        </p:nvSpPr>
        <p:spPr>
          <a:xfrm>
            <a:off x="1219200" y="6224680"/>
            <a:ext cx="1984774" cy="461665"/>
          </a:xfrm>
          <a:prstGeom prst="rect">
            <a:avLst/>
          </a:prstGeom>
          <a:noFill/>
        </p:spPr>
        <p:txBody>
          <a:bodyPr wrap="none" rtlCol="0">
            <a:spAutoFit/>
          </a:bodyPr>
          <a:lstStyle/>
          <a:p>
            <a:r>
              <a:rPr lang="en-US" sz="2400" dirty="0" smtClean="0"/>
              <a:t>HBAO [BSD08]</a:t>
            </a:r>
            <a:endParaRPr lang="en-US" sz="2400" dirty="0"/>
          </a:p>
        </p:txBody>
      </p:sp>
      <p:sp>
        <p:nvSpPr>
          <p:cNvPr id="7" name="TextBox 6"/>
          <p:cNvSpPr txBox="1"/>
          <p:nvPr/>
        </p:nvSpPr>
        <p:spPr>
          <a:xfrm>
            <a:off x="6335388" y="6224680"/>
            <a:ext cx="1105495" cy="461665"/>
          </a:xfrm>
          <a:prstGeom prst="rect">
            <a:avLst/>
          </a:prstGeom>
          <a:noFill/>
        </p:spPr>
        <p:txBody>
          <a:bodyPr wrap="none" rtlCol="0">
            <a:spAutoFit/>
          </a:bodyPr>
          <a:lstStyle/>
          <a:p>
            <a:r>
              <a:rPr lang="en-US" sz="2400" dirty="0" smtClean="0"/>
              <a:t>MSSAO</a:t>
            </a:r>
            <a:endParaRPr lang="en-US" sz="2400"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20</a:t>
            </a:fld>
            <a:endParaRPr lang="en-US" sz="2000" dirty="0"/>
          </a:p>
        </p:txBody>
      </p:sp>
    </p:spTree>
    <p:extLst>
      <p:ext uri="{BB962C8B-B14F-4D97-AF65-F5344CB8AC3E}">
        <p14:creationId xmlns:p14="http://schemas.microsoft.com/office/powerpoint/2010/main" val="2541917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Quality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088" y="1905000"/>
            <a:ext cx="4096512" cy="409651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688" y="1923288"/>
            <a:ext cx="4096512" cy="4096512"/>
          </a:xfrm>
          <a:prstGeom prst="rect">
            <a:avLst/>
          </a:prstGeom>
        </p:spPr>
      </p:pic>
      <p:sp>
        <p:nvSpPr>
          <p:cNvPr id="10" name="TextBox 9"/>
          <p:cNvSpPr txBox="1"/>
          <p:nvPr/>
        </p:nvSpPr>
        <p:spPr>
          <a:xfrm>
            <a:off x="1371600" y="6224679"/>
            <a:ext cx="1936941" cy="461665"/>
          </a:xfrm>
          <a:prstGeom prst="rect">
            <a:avLst/>
          </a:prstGeom>
          <a:noFill/>
        </p:spPr>
        <p:txBody>
          <a:bodyPr wrap="none" rtlCol="0">
            <a:spAutoFit/>
          </a:bodyPr>
          <a:lstStyle/>
          <a:p>
            <a:r>
              <a:rPr lang="en-US" sz="2400" dirty="0" smtClean="0"/>
              <a:t>VAO [SKUT10]</a:t>
            </a:r>
            <a:endParaRPr lang="en-US" sz="2400" dirty="0"/>
          </a:p>
        </p:txBody>
      </p:sp>
      <p:sp>
        <p:nvSpPr>
          <p:cNvPr id="11" name="TextBox 10"/>
          <p:cNvSpPr txBox="1"/>
          <p:nvPr/>
        </p:nvSpPr>
        <p:spPr>
          <a:xfrm>
            <a:off x="6324600" y="6224678"/>
            <a:ext cx="1105495" cy="461665"/>
          </a:xfrm>
          <a:prstGeom prst="rect">
            <a:avLst/>
          </a:prstGeom>
          <a:noFill/>
        </p:spPr>
        <p:txBody>
          <a:bodyPr wrap="none" rtlCol="0">
            <a:spAutoFit/>
          </a:bodyPr>
          <a:lstStyle/>
          <a:p>
            <a:r>
              <a:rPr lang="en-US" sz="2400" dirty="0" smtClean="0"/>
              <a:t>MSSAO</a:t>
            </a:r>
            <a:endParaRPr lang="en-US" sz="2400"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21</a:t>
            </a:fld>
            <a:endParaRPr lang="en-US" sz="2000" dirty="0"/>
          </a:p>
        </p:txBody>
      </p:sp>
    </p:spTree>
    <p:extLst>
      <p:ext uri="{BB962C8B-B14F-4D97-AF65-F5344CB8AC3E}">
        <p14:creationId xmlns:p14="http://schemas.microsoft.com/office/powerpoint/2010/main" val="1128350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Ground-truth Comparison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81200"/>
            <a:ext cx="4096512" cy="4096512"/>
          </a:xfrm>
        </p:spPr>
      </p:pic>
      <p:sp>
        <p:nvSpPr>
          <p:cNvPr id="4" name="Slide Number Placeholder 3"/>
          <p:cNvSpPr>
            <a:spLocks noGrp="1"/>
          </p:cNvSpPr>
          <p:nvPr>
            <p:ph type="sldNum" sz="quarter" idx="12"/>
          </p:nvPr>
        </p:nvSpPr>
        <p:spPr/>
        <p:txBody>
          <a:bodyPr/>
          <a:lstStyle/>
          <a:p>
            <a:fld id="{E3B5A547-EED3-40C7-A0A5-8821F7F14651}" type="slidenum">
              <a:rPr lang="en-US" smtClean="0"/>
              <a:t>22</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488" y="1981200"/>
            <a:ext cx="4096512" cy="4096512"/>
          </a:xfrm>
          <a:prstGeom prst="rect">
            <a:avLst/>
          </a:prstGeom>
        </p:spPr>
      </p:pic>
      <p:sp>
        <p:nvSpPr>
          <p:cNvPr id="7" name="TextBox 6"/>
          <p:cNvSpPr txBox="1"/>
          <p:nvPr/>
        </p:nvSpPr>
        <p:spPr>
          <a:xfrm>
            <a:off x="1524000" y="6096001"/>
            <a:ext cx="1160895" cy="461665"/>
          </a:xfrm>
          <a:prstGeom prst="rect">
            <a:avLst/>
          </a:prstGeom>
          <a:noFill/>
        </p:spPr>
        <p:txBody>
          <a:bodyPr wrap="none" rtlCol="0">
            <a:spAutoFit/>
          </a:bodyPr>
          <a:lstStyle/>
          <a:p>
            <a:r>
              <a:rPr lang="en-US" sz="2400" dirty="0" smtClean="0"/>
              <a:t>Blender</a:t>
            </a:r>
            <a:endParaRPr lang="en-US" sz="2400" dirty="0"/>
          </a:p>
        </p:txBody>
      </p:sp>
      <p:sp>
        <p:nvSpPr>
          <p:cNvPr id="8" name="TextBox 7"/>
          <p:cNvSpPr txBox="1"/>
          <p:nvPr/>
        </p:nvSpPr>
        <p:spPr>
          <a:xfrm>
            <a:off x="6324600" y="6096000"/>
            <a:ext cx="1105495" cy="461665"/>
          </a:xfrm>
          <a:prstGeom prst="rect">
            <a:avLst/>
          </a:prstGeom>
          <a:noFill/>
        </p:spPr>
        <p:txBody>
          <a:bodyPr wrap="none" rtlCol="0">
            <a:spAutoFit/>
          </a:bodyPr>
          <a:lstStyle/>
          <a:p>
            <a:r>
              <a:rPr lang="en-US" sz="2400" dirty="0" smtClean="0"/>
              <a:t>MSSAO</a:t>
            </a:r>
            <a:endParaRPr lang="en-US" sz="2400" dirty="0"/>
          </a:p>
        </p:txBody>
      </p:sp>
    </p:spTree>
    <p:extLst>
      <p:ext uri="{BB962C8B-B14F-4D97-AF65-F5344CB8AC3E}">
        <p14:creationId xmlns:p14="http://schemas.microsoft.com/office/powerpoint/2010/main" val="89586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Results</a:t>
            </a:r>
            <a:br>
              <a:rPr lang="en-US" dirty="0" smtClean="0"/>
            </a:br>
            <a:r>
              <a:rPr lang="en-US" dirty="0" smtClean="0"/>
              <a:t>Noise/Blur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4235" y="1600200"/>
            <a:ext cx="6795529" cy="4525963"/>
          </a:xfrm>
        </p:spPr>
      </p:pic>
      <p:sp>
        <p:nvSpPr>
          <p:cNvPr id="2" name="TextBox 1"/>
          <p:cNvSpPr txBox="1"/>
          <p:nvPr/>
        </p:nvSpPr>
        <p:spPr>
          <a:xfrm>
            <a:off x="1295400" y="6118790"/>
            <a:ext cx="2116541" cy="461665"/>
          </a:xfrm>
          <a:prstGeom prst="rect">
            <a:avLst/>
          </a:prstGeom>
          <a:noFill/>
        </p:spPr>
        <p:txBody>
          <a:bodyPr wrap="none" rtlCol="0">
            <a:spAutoFit/>
          </a:bodyPr>
          <a:lstStyle/>
          <a:p>
            <a:r>
              <a:rPr lang="en-US" sz="2400" dirty="0"/>
              <a:t>Blizzard [FM08]</a:t>
            </a:r>
          </a:p>
        </p:txBody>
      </p:sp>
      <p:sp>
        <p:nvSpPr>
          <p:cNvPr id="6" name="TextBox 5"/>
          <p:cNvSpPr txBox="1"/>
          <p:nvPr/>
        </p:nvSpPr>
        <p:spPr>
          <a:xfrm>
            <a:off x="3581400" y="6118789"/>
            <a:ext cx="2048831" cy="461665"/>
          </a:xfrm>
          <a:prstGeom prst="rect">
            <a:avLst/>
          </a:prstGeom>
          <a:noFill/>
        </p:spPr>
        <p:txBody>
          <a:bodyPr wrap="none" rtlCol="0">
            <a:spAutoFit/>
          </a:bodyPr>
          <a:lstStyle/>
          <a:p>
            <a:r>
              <a:rPr lang="en-US" sz="2400" dirty="0"/>
              <a:t>HBAO [BSD08]</a:t>
            </a:r>
          </a:p>
        </p:txBody>
      </p:sp>
      <p:sp>
        <p:nvSpPr>
          <p:cNvPr id="8" name="TextBox 7"/>
          <p:cNvSpPr txBox="1"/>
          <p:nvPr/>
        </p:nvSpPr>
        <p:spPr>
          <a:xfrm>
            <a:off x="6335378" y="6096000"/>
            <a:ext cx="1105495" cy="461665"/>
          </a:xfrm>
          <a:prstGeom prst="rect">
            <a:avLst/>
          </a:prstGeom>
          <a:noFill/>
        </p:spPr>
        <p:txBody>
          <a:bodyPr wrap="none" rtlCol="0">
            <a:spAutoFit/>
          </a:bodyPr>
          <a:lstStyle/>
          <a:p>
            <a:r>
              <a:rPr lang="en-US" sz="2400" dirty="0" smtClean="0"/>
              <a:t>MSSAO</a:t>
            </a:r>
            <a:endParaRPr lang="en-US" sz="2400"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23</a:t>
            </a:fld>
            <a:endParaRPr lang="en-US" sz="2000" dirty="0"/>
          </a:p>
        </p:txBody>
      </p:sp>
    </p:spTree>
    <p:extLst>
      <p:ext uri="{BB962C8B-B14F-4D97-AF65-F5344CB8AC3E}">
        <p14:creationId xmlns:p14="http://schemas.microsoft.com/office/powerpoint/2010/main" val="127389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Multiple AO Scales</a:t>
            </a:r>
            <a:endParaRPr lang="en-US" dirty="0"/>
          </a:p>
        </p:txBody>
      </p:sp>
      <p:sp>
        <p:nvSpPr>
          <p:cNvPr id="10" name="TextBox 9"/>
          <p:cNvSpPr txBox="1"/>
          <p:nvPr/>
        </p:nvSpPr>
        <p:spPr>
          <a:xfrm>
            <a:off x="838200" y="5181600"/>
            <a:ext cx="1652119" cy="369332"/>
          </a:xfrm>
          <a:prstGeom prst="rect">
            <a:avLst/>
          </a:prstGeom>
          <a:noFill/>
        </p:spPr>
        <p:txBody>
          <a:bodyPr wrap="none" rtlCol="0">
            <a:spAutoFit/>
          </a:bodyPr>
          <a:lstStyle/>
          <a:p>
            <a:r>
              <a:rPr lang="en-US" dirty="0" smtClean="0"/>
              <a:t>Small AO radius</a:t>
            </a:r>
            <a:endParaRPr lang="en-US" dirty="0"/>
          </a:p>
        </p:txBody>
      </p:sp>
      <p:sp>
        <p:nvSpPr>
          <p:cNvPr id="11" name="TextBox 10"/>
          <p:cNvSpPr txBox="1"/>
          <p:nvPr/>
        </p:nvSpPr>
        <p:spPr>
          <a:xfrm>
            <a:off x="6934200" y="5181600"/>
            <a:ext cx="874535" cy="369332"/>
          </a:xfrm>
          <a:prstGeom prst="rect">
            <a:avLst/>
          </a:prstGeom>
          <a:noFill/>
        </p:spPr>
        <p:txBody>
          <a:bodyPr wrap="none" rtlCol="0">
            <a:spAutoFit/>
          </a:bodyPr>
          <a:lstStyle/>
          <a:p>
            <a:r>
              <a:rPr lang="en-US" dirty="0" smtClean="0"/>
              <a:t>MSSAO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89800"/>
            <a:ext cx="8229600" cy="2746762"/>
          </a:xfrm>
        </p:spPr>
      </p:pic>
      <p:sp>
        <p:nvSpPr>
          <p:cNvPr id="9" name="TextBox 8"/>
          <p:cNvSpPr txBox="1"/>
          <p:nvPr/>
        </p:nvSpPr>
        <p:spPr>
          <a:xfrm>
            <a:off x="3581400" y="5181600"/>
            <a:ext cx="1653466" cy="369332"/>
          </a:xfrm>
          <a:prstGeom prst="rect">
            <a:avLst/>
          </a:prstGeom>
          <a:noFill/>
        </p:spPr>
        <p:txBody>
          <a:bodyPr wrap="none" rtlCol="0">
            <a:spAutoFit/>
          </a:bodyPr>
          <a:lstStyle/>
          <a:p>
            <a:r>
              <a:rPr lang="en-US" dirty="0" smtClean="0"/>
              <a:t>Large AO radius</a:t>
            </a:r>
            <a:endParaRPr lang="en-US"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24</a:t>
            </a:fld>
            <a:endParaRPr lang="en-US" sz="2000" dirty="0"/>
          </a:p>
        </p:txBody>
      </p:sp>
    </p:spTree>
    <p:extLst>
      <p:ext uri="{BB962C8B-B14F-4D97-AF65-F5344CB8AC3E}">
        <p14:creationId xmlns:p14="http://schemas.microsoft.com/office/powerpoint/2010/main" val="71159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018752"/>
              </p:ext>
            </p:extLst>
          </p:nvPr>
        </p:nvGraphicFramePr>
        <p:xfrm>
          <a:off x="485775" y="3505200"/>
          <a:ext cx="8229600" cy="2926080"/>
        </p:xfrm>
        <a:graphic>
          <a:graphicData uri="http://schemas.openxmlformats.org/drawingml/2006/table">
            <a:tbl>
              <a:tblPr firstRow="1" bandRow="1">
                <a:tableStyleId>{5C22544A-7EE6-4342-B048-85BDC9FD1C3A}</a:tableStyleId>
              </a:tblPr>
              <a:tblGrid>
                <a:gridCol w="1905000"/>
                <a:gridCol w="1386840"/>
                <a:gridCol w="1645920"/>
                <a:gridCol w="1645920"/>
                <a:gridCol w="1645920"/>
              </a:tblGrid>
              <a:tr h="370840">
                <a:tc>
                  <a:txBody>
                    <a:bodyPr/>
                    <a:lstStyle/>
                    <a:p>
                      <a:endParaRPr lang="en-US" sz="2400" dirty="0"/>
                    </a:p>
                  </a:txBody>
                  <a:tcPr/>
                </a:tc>
                <a:tc>
                  <a:txBody>
                    <a:bodyPr/>
                    <a:lstStyle/>
                    <a:p>
                      <a:r>
                        <a:rPr lang="en-US" sz="2400" dirty="0" smtClean="0"/>
                        <a:t>MSSAO</a:t>
                      </a:r>
                      <a:endParaRPr lang="en-US" sz="2400" dirty="0"/>
                    </a:p>
                  </a:txBody>
                  <a:tcPr/>
                </a:tc>
                <a:tc>
                  <a:txBody>
                    <a:bodyPr/>
                    <a:lstStyle/>
                    <a:p>
                      <a:r>
                        <a:rPr lang="en-US" sz="2400" dirty="0" smtClean="0"/>
                        <a:t>VAO</a:t>
                      </a:r>
                      <a:endParaRPr lang="en-US" sz="2400" dirty="0"/>
                    </a:p>
                  </a:txBody>
                  <a:tcPr/>
                </a:tc>
                <a:tc>
                  <a:txBody>
                    <a:bodyPr/>
                    <a:lstStyle/>
                    <a:p>
                      <a:r>
                        <a:rPr lang="en-US" sz="2400" dirty="0" smtClean="0"/>
                        <a:t>Blizzard</a:t>
                      </a:r>
                      <a:endParaRPr lang="en-US" sz="2400" dirty="0"/>
                    </a:p>
                  </a:txBody>
                  <a:tcPr/>
                </a:tc>
                <a:tc>
                  <a:txBody>
                    <a:bodyPr/>
                    <a:lstStyle/>
                    <a:p>
                      <a:r>
                        <a:rPr lang="en-US" sz="2400" dirty="0" smtClean="0"/>
                        <a:t>HBAO</a:t>
                      </a:r>
                    </a:p>
                  </a:txBody>
                  <a:tcPr/>
                </a:tc>
              </a:tr>
              <a:tr h="370840">
                <a:tc>
                  <a:txBody>
                    <a:bodyPr/>
                    <a:lstStyle/>
                    <a:p>
                      <a:r>
                        <a:rPr lang="en-US" sz="2400" dirty="0" err="1" smtClean="0"/>
                        <a:t>Sibenik</a:t>
                      </a:r>
                      <a:r>
                        <a:rPr lang="en-US" sz="2400" dirty="0" smtClean="0"/>
                        <a:t> Cathedral</a:t>
                      </a:r>
                    </a:p>
                  </a:txBody>
                  <a:tcPr/>
                </a:tc>
                <a:tc>
                  <a:txBody>
                    <a:bodyPr/>
                    <a:lstStyle/>
                    <a:p>
                      <a:r>
                        <a:rPr lang="en-US" sz="2400" dirty="0" smtClean="0">
                          <a:solidFill>
                            <a:srgbClr val="FF0000"/>
                          </a:solidFill>
                        </a:rPr>
                        <a:t>21.9 </a:t>
                      </a:r>
                      <a:r>
                        <a:rPr lang="en-US" sz="2400" dirty="0" err="1" smtClean="0">
                          <a:solidFill>
                            <a:schemeClr val="tx1"/>
                          </a:solidFill>
                        </a:rPr>
                        <a:t>ms</a:t>
                      </a:r>
                      <a:endParaRPr lang="en-US" sz="2400" dirty="0">
                        <a:solidFill>
                          <a:schemeClr val="tx1"/>
                        </a:solidFill>
                      </a:endParaRPr>
                    </a:p>
                  </a:txBody>
                  <a:tcPr/>
                </a:tc>
                <a:tc>
                  <a:txBody>
                    <a:bodyPr/>
                    <a:lstStyle/>
                    <a:p>
                      <a:r>
                        <a:rPr lang="en-US" sz="2400" dirty="0" smtClean="0"/>
                        <a:t>22.9</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25.7</a:t>
                      </a:r>
                    </a:p>
                  </a:txBody>
                  <a:tcPr/>
                </a:tc>
                <a:tc>
                  <a:txBody>
                    <a:bodyPr/>
                    <a:lstStyle/>
                    <a:p>
                      <a:r>
                        <a:rPr lang="en-US" sz="2400" dirty="0" smtClean="0"/>
                        <a:t>50.1</a:t>
                      </a:r>
                      <a:endParaRPr lang="en-US" sz="2400" dirty="0"/>
                    </a:p>
                  </a:txBody>
                  <a:tcPr/>
                </a:tc>
              </a:tr>
              <a:tr h="370840">
                <a:tc>
                  <a:txBody>
                    <a:bodyPr/>
                    <a:lstStyle/>
                    <a:p>
                      <a:r>
                        <a:rPr lang="en-US" sz="2400" dirty="0" smtClean="0"/>
                        <a:t>Conference Room</a:t>
                      </a:r>
                      <a:endParaRPr lang="en-US" sz="2400" dirty="0"/>
                    </a:p>
                  </a:txBody>
                  <a:tcPr/>
                </a:tc>
                <a:tc>
                  <a:txBody>
                    <a:bodyPr/>
                    <a:lstStyle/>
                    <a:p>
                      <a:r>
                        <a:rPr lang="en-US" sz="2400" dirty="0" smtClean="0">
                          <a:solidFill>
                            <a:srgbClr val="FF0000"/>
                          </a:solidFill>
                        </a:rPr>
                        <a:t>24.0 </a:t>
                      </a:r>
                      <a:r>
                        <a:rPr lang="en-US" sz="2400" dirty="0" err="1" smtClean="0">
                          <a:solidFill>
                            <a:schemeClr val="tx1"/>
                          </a:solidFill>
                        </a:rPr>
                        <a:t>ms</a:t>
                      </a:r>
                      <a:endParaRPr lang="en-US" sz="2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24.8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24.9</a:t>
                      </a:r>
                    </a:p>
                  </a:txBody>
                  <a:tcPr/>
                </a:tc>
                <a:tc>
                  <a:txBody>
                    <a:bodyPr/>
                    <a:lstStyle/>
                    <a:p>
                      <a:r>
                        <a:rPr lang="en-US" sz="2400" dirty="0" smtClean="0"/>
                        <a:t>49.5</a:t>
                      </a:r>
                      <a:endParaRPr lang="en-US" sz="2400" dirty="0"/>
                    </a:p>
                  </a:txBody>
                  <a:tcPr/>
                </a:tc>
              </a:tr>
              <a:tr h="370840">
                <a:tc>
                  <a:txBody>
                    <a:bodyPr/>
                    <a:lstStyle/>
                    <a:p>
                      <a:r>
                        <a:rPr lang="en-US" sz="2400" dirty="0" err="1" smtClean="0"/>
                        <a:t>Sponza</a:t>
                      </a:r>
                      <a:r>
                        <a:rPr lang="en-US" sz="2400" dirty="0" smtClean="0"/>
                        <a:t> Atrium</a:t>
                      </a:r>
                      <a:endParaRPr lang="en-US" sz="2400" dirty="0"/>
                    </a:p>
                  </a:txBody>
                  <a:tcPr/>
                </a:tc>
                <a:tc>
                  <a:txBody>
                    <a:bodyPr/>
                    <a:lstStyle/>
                    <a:p>
                      <a:r>
                        <a:rPr lang="en-US" sz="2400" dirty="0" smtClean="0">
                          <a:solidFill>
                            <a:srgbClr val="FF0000"/>
                          </a:solidFill>
                        </a:rPr>
                        <a:t>22.2 </a:t>
                      </a:r>
                      <a:r>
                        <a:rPr lang="en-US" sz="2400" dirty="0" err="1" smtClean="0">
                          <a:solidFill>
                            <a:schemeClr val="tx1"/>
                          </a:solidFill>
                        </a:rPr>
                        <a:t>ms</a:t>
                      </a:r>
                      <a:endParaRPr lang="en-US" sz="2400" dirty="0">
                        <a:solidFill>
                          <a:schemeClr val="tx1"/>
                        </a:solidFill>
                      </a:endParaRPr>
                    </a:p>
                  </a:txBody>
                  <a:tcPr/>
                </a:tc>
                <a:tc>
                  <a:txBody>
                    <a:bodyPr/>
                    <a:lstStyle/>
                    <a:p>
                      <a:r>
                        <a:rPr lang="en-US" sz="2400" dirty="0" smtClean="0"/>
                        <a:t>24.0</a:t>
                      </a:r>
                      <a:endParaRPr lang="en-US" sz="2400" dirty="0"/>
                    </a:p>
                  </a:txBody>
                  <a:tcPr/>
                </a:tc>
                <a:tc>
                  <a:txBody>
                    <a:bodyPr/>
                    <a:lstStyle/>
                    <a:p>
                      <a:r>
                        <a:rPr lang="en-US" sz="2400" dirty="0" smtClean="0"/>
                        <a:t>28.9</a:t>
                      </a:r>
                      <a:endParaRPr lang="en-US" sz="2400" dirty="0"/>
                    </a:p>
                  </a:txBody>
                  <a:tcPr/>
                </a:tc>
                <a:tc>
                  <a:txBody>
                    <a:bodyPr/>
                    <a:lstStyle/>
                    <a:p>
                      <a:r>
                        <a:rPr lang="en-US" sz="2400" dirty="0" smtClean="0"/>
                        <a:t>54.3</a:t>
                      </a:r>
                      <a:endParaRPr lang="en-US" sz="2400" dirty="0"/>
                    </a:p>
                  </a:txBody>
                  <a:tcPr/>
                </a:tc>
              </a:tr>
            </a:tbl>
          </a:graphicData>
        </a:graphic>
      </p:graphicFrame>
      <p:sp>
        <p:nvSpPr>
          <p:cNvPr id="5" name="TextBox 4"/>
          <p:cNvSpPr txBox="1"/>
          <p:nvPr/>
        </p:nvSpPr>
        <p:spPr>
          <a:xfrm>
            <a:off x="457200" y="1676400"/>
            <a:ext cx="8153400" cy="1200329"/>
          </a:xfrm>
          <a:prstGeom prst="rect">
            <a:avLst/>
          </a:prstGeom>
          <a:noFill/>
        </p:spPr>
        <p:txBody>
          <a:bodyPr wrap="square" rtlCol="0">
            <a:spAutoFit/>
          </a:bodyPr>
          <a:lstStyle/>
          <a:p>
            <a:pPr marL="285750" indent="-285750">
              <a:buFont typeface="Arial" pitchFamily="34" charset="0"/>
              <a:buChar char="•"/>
            </a:pPr>
            <a:r>
              <a:rPr lang="en-US" sz="2400" dirty="0" smtClean="0"/>
              <a:t>Scenes rendered at 1024x1024 on GeForce GTX 460M</a:t>
            </a:r>
          </a:p>
          <a:p>
            <a:pPr marL="285750" indent="-285750">
              <a:buFont typeface="Arial" pitchFamily="34" charset="0"/>
              <a:buChar char="•"/>
            </a:pPr>
            <a:r>
              <a:rPr lang="en-US" sz="2400" dirty="0" smtClean="0"/>
              <a:t>Exclusive of geometry pass</a:t>
            </a:r>
          </a:p>
          <a:p>
            <a:pPr marL="285750" indent="-285750">
              <a:buFont typeface="Arial" pitchFamily="34" charset="0"/>
              <a:buChar char="•"/>
            </a:pPr>
            <a:r>
              <a:rPr lang="en-US" sz="2400" dirty="0" smtClean="0"/>
              <a:t>The same parameters used to produce the shown images</a:t>
            </a:r>
            <a:endParaRPr lang="en-US" sz="2400" dirty="0"/>
          </a:p>
        </p:txBody>
      </p:sp>
      <p:sp>
        <p:nvSpPr>
          <p:cNvPr id="3" name="Slide Number Placeholder 2"/>
          <p:cNvSpPr>
            <a:spLocks noGrp="1"/>
          </p:cNvSpPr>
          <p:nvPr>
            <p:ph type="sldNum" sz="quarter" idx="12"/>
          </p:nvPr>
        </p:nvSpPr>
        <p:spPr/>
        <p:txBody>
          <a:bodyPr/>
          <a:lstStyle/>
          <a:p>
            <a:fld id="{E3B5A547-EED3-40C7-A0A5-8821F7F14651}" type="slidenum">
              <a:rPr lang="en-US" sz="2000" smtClean="0"/>
              <a:t>25</a:t>
            </a:fld>
            <a:endParaRPr lang="en-US" sz="2000" dirty="0"/>
          </a:p>
        </p:txBody>
      </p:sp>
    </p:spTree>
    <p:extLst>
      <p:ext uri="{BB962C8B-B14F-4D97-AF65-F5344CB8AC3E}">
        <p14:creationId xmlns:p14="http://schemas.microsoft.com/office/powerpoint/2010/main" val="63340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Conclusions</a:t>
            </a:r>
            <a:endParaRPr lang="en-US" dirty="0"/>
          </a:p>
        </p:txBody>
      </p:sp>
      <p:sp>
        <p:nvSpPr>
          <p:cNvPr id="3" name="Content Placeholder 2"/>
          <p:cNvSpPr>
            <a:spLocks noGrp="1"/>
          </p:cNvSpPr>
          <p:nvPr>
            <p:ph sz="half" idx="1"/>
          </p:nvPr>
        </p:nvSpPr>
        <p:spPr/>
        <p:txBody>
          <a:bodyPr>
            <a:normAutofit fontScale="85000" lnSpcReduction="20000"/>
          </a:bodyPr>
          <a:lstStyle/>
          <a:p>
            <a:pPr>
              <a:buBlip>
                <a:blip r:embed="rId3"/>
              </a:buBlip>
            </a:pPr>
            <a:r>
              <a:rPr lang="en-US" dirty="0"/>
              <a:t>Inaccurate</a:t>
            </a:r>
          </a:p>
          <a:p>
            <a:pPr lvl="1">
              <a:buBlip>
                <a:blip r:embed="rId3"/>
              </a:buBlip>
            </a:pPr>
            <a:r>
              <a:rPr lang="en-US" strike="sngStrike" dirty="0" smtClean="0"/>
              <a:t>Local AO</a:t>
            </a:r>
            <a:endParaRPr lang="en-US" strike="sngStrike" dirty="0"/>
          </a:p>
          <a:p>
            <a:pPr lvl="1">
              <a:buBlip>
                <a:blip r:embed="rId3"/>
              </a:buBlip>
            </a:pPr>
            <a:r>
              <a:rPr lang="en-US" dirty="0" smtClean="0"/>
              <a:t>Over/underestimated AO</a:t>
            </a:r>
            <a:endParaRPr lang="en-US" dirty="0"/>
          </a:p>
          <a:p>
            <a:pPr>
              <a:buBlip>
                <a:blip r:embed="rId3"/>
              </a:buBlip>
            </a:pPr>
            <a:r>
              <a:rPr lang="en-US" strike="sngStrike" dirty="0"/>
              <a:t>Low quality</a:t>
            </a:r>
          </a:p>
          <a:p>
            <a:pPr lvl="1">
              <a:buBlip>
                <a:blip r:embed="rId3"/>
              </a:buBlip>
            </a:pPr>
            <a:r>
              <a:rPr lang="en-US" strike="sngStrike" dirty="0"/>
              <a:t>Noise</a:t>
            </a:r>
          </a:p>
          <a:p>
            <a:pPr lvl="1">
              <a:buBlip>
                <a:blip r:embed="rId3"/>
              </a:buBlip>
            </a:pPr>
            <a:r>
              <a:rPr lang="en-US" strike="sngStrike" dirty="0" smtClean="0"/>
              <a:t>Blur</a:t>
            </a:r>
          </a:p>
          <a:p>
            <a:pPr>
              <a:buBlip>
                <a:blip r:embed="rId3"/>
              </a:buBlip>
            </a:pPr>
            <a:r>
              <a:rPr lang="en-US" dirty="0" smtClean="0"/>
              <a:t>Use more memory</a:t>
            </a:r>
          </a:p>
          <a:p>
            <a:pPr>
              <a:buBlip>
                <a:blip r:embed="rId3"/>
              </a:buBlip>
            </a:pPr>
            <a:r>
              <a:rPr lang="en-US" dirty="0" smtClean="0"/>
              <a:t>Poor temporal coherence on very thin geometry</a:t>
            </a:r>
          </a:p>
          <a:p>
            <a:pPr lvl="1">
              <a:buBlip>
                <a:blip r:embed="rId4"/>
              </a:buBlip>
            </a:pPr>
            <a:r>
              <a:rPr lang="en-US" dirty="0" smtClean="0"/>
              <a:t>Not too noticeable</a:t>
            </a:r>
          </a:p>
          <a:p>
            <a:pPr>
              <a:buBlip>
                <a:blip r:embed="rId3"/>
              </a:buBlip>
            </a:pPr>
            <a:r>
              <a:rPr lang="en-US" dirty="0" smtClean="0"/>
              <a:t>Errors due to the use of coarse resolutions</a:t>
            </a:r>
          </a:p>
          <a:p>
            <a:pPr lvl="1">
              <a:buBlip>
                <a:blip r:embed="rId4"/>
              </a:buBlip>
            </a:pPr>
            <a:r>
              <a:rPr lang="en-US" dirty="0" smtClean="0"/>
              <a:t>Not too noticeable unless compared with ground-truths</a:t>
            </a:r>
          </a:p>
        </p:txBody>
      </p:sp>
      <p:sp>
        <p:nvSpPr>
          <p:cNvPr id="4" name="Content Placeholder 3"/>
          <p:cNvSpPr>
            <a:spLocks noGrp="1"/>
          </p:cNvSpPr>
          <p:nvPr>
            <p:ph sz="half" idx="2"/>
          </p:nvPr>
        </p:nvSpPr>
        <p:spPr/>
        <p:txBody>
          <a:bodyPr>
            <a:normAutofit fontScale="85000" lnSpcReduction="20000"/>
          </a:bodyPr>
          <a:lstStyle/>
          <a:p>
            <a:pPr>
              <a:buBlip>
                <a:blip r:embed="rId4"/>
              </a:buBlip>
            </a:pPr>
            <a:r>
              <a:rPr lang="en-US" dirty="0"/>
              <a:t>Simple</a:t>
            </a:r>
          </a:p>
          <a:p>
            <a:pPr>
              <a:buBlip>
                <a:blip r:embed="rId4"/>
              </a:buBlip>
            </a:pPr>
            <a:r>
              <a:rPr lang="en-US" dirty="0"/>
              <a:t>Fast</a:t>
            </a:r>
          </a:p>
          <a:p>
            <a:pPr>
              <a:buBlip>
                <a:blip r:embed="rId4"/>
              </a:buBlip>
            </a:pPr>
            <a:r>
              <a:rPr lang="en-US" dirty="0"/>
              <a:t>General</a:t>
            </a:r>
          </a:p>
          <a:p>
            <a:pPr>
              <a:buBlip>
                <a:blip r:embed="rId4"/>
              </a:buBlip>
            </a:pPr>
            <a:r>
              <a:rPr lang="en-US" dirty="0"/>
              <a:t>Easy to </a:t>
            </a:r>
            <a:r>
              <a:rPr lang="en-US" dirty="0" smtClean="0"/>
              <a:t>integrate</a:t>
            </a:r>
          </a:p>
          <a:p>
            <a:pPr>
              <a:buBlip>
                <a:blip r:embed="rId4"/>
              </a:buBlip>
            </a:pPr>
            <a:r>
              <a:rPr lang="en-US" dirty="0" smtClean="0"/>
              <a:t>Capture multiple shadow frequencies</a:t>
            </a:r>
            <a:endParaRPr lang="en-US" dirty="0"/>
          </a:p>
          <a:p>
            <a:endParaRPr lang="en-US" dirty="0"/>
          </a:p>
        </p:txBody>
      </p:sp>
      <p:sp>
        <p:nvSpPr>
          <p:cNvPr id="5" name="Slide Number Placeholder 4"/>
          <p:cNvSpPr>
            <a:spLocks noGrp="1"/>
          </p:cNvSpPr>
          <p:nvPr>
            <p:ph type="sldNum" sz="quarter" idx="12"/>
          </p:nvPr>
        </p:nvSpPr>
        <p:spPr/>
        <p:txBody>
          <a:bodyPr/>
          <a:lstStyle/>
          <a:p>
            <a:fld id="{E3B5A547-EED3-40C7-A0A5-8821F7F14651}" type="slidenum">
              <a:rPr lang="en-US" sz="2000" smtClean="0"/>
              <a:t>26</a:t>
            </a:fld>
            <a:endParaRPr lang="en-US" sz="2000" dirty="0"/>
          </a:p>
        </p:txBody>
      </p:sp>
    </p:spTree>
    <p:extLst>
      <p:ext uri="{BB962C8B-B14F-4D97-AF65-F5344CB8AC3E}">
        <p14:creationId xmlns:p14="http://schemas.microsoft.com/office/powerpoint/2010/main" val="303400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Additional Results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
        <p:nvSpPr>
          <p:cNvPr id="6" name="Slide Number Placeholder 5"/>
          <p:cNvSpPr>
            <a:spLocks noGrp="1"/>
          </p:cNvSpPr>
          <p:nvPr>
            <p:ph type="sldNum" sz="quarter" idx="12"/>
          </p:nvPr>
        </p:nvSpPr>
        <p:spPr/>
        <p:txBody>
          <a:bodyPr/>
          <a:lstStyle/>
          <a:p>
            <a:fld id="{E3B5A547-EED3-40C7-A0A5-8821F7F14651}" type="slidenum">
              <a:rPr lang="en-US" smtClean="0"/>
              <a:t>27</a:t>
            </a:fld>
            <a:endParaRPr lang="en-US"/>
          </a:p>
        </p:txBody>
      </p:sp>
    </p:spTree>
    <p:extLst>
      <p:ext uri="{BB962C8B-B14F-4D97-AF65-F5344CB8AC3E}">
        <p14:creationId xmlns:p14="http://schemas.microsoft.com/office/powerpoint/2010/main" val="9997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Additional 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
        <p:nvSpPr>
          <p:cNvPr id="5" name="Slide Number Placeholder 4"/>
          <p:cNvSpPr>
            <a:spLocks noGrp="1"/>
          </p:cNvSpPr>
          <p:nvPr>
            <p:ph type="sldNum" sz="quarter" idx="12"/>
          </p:nvPr>
        </p:nvSpPr>
        <p:spPr/>
        <p:txBody>
          <a:bodyPr/>
          <a:lstStyle/>
          <a:p>
            <a:fld id="{E3B5A547-EED3-40C7-A0A5-8821F7F14651}" type="slidenum">
              <a:rPr lang="en-US" sz="2000" smtClean="0"/>
              <a:t>28</a:t>
            </a:fld>
            <a:endParaRPr lang="en-US" sz="2000" dirty="0"/>
          </a:p>
        </p:txBody>
      </p:sp>
    </p:spTree>
    <p:extLst>
      <p:ext uri="{BB962C8B-B14F-4D97-AF65-F5344CB8AC3E}">
        <p14:creationId xmlns:p14="http://schemas.microsoft.com/office/powerpoint/2010/main" val="30834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Additional Results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
        <p:nvSpPr>
          <p:cNvPr id="6" name="Slide Number Placeholder 5"/>
          <p:cNvSpPr>
            <a:spLocks noGrp="1"/>
          </p:cNvSpPr>
          <p:nvPr>
            <p:ph type="sldNum" sz="quarter" idx="12"/>
          </p:nvPr>
        </p:nvSpPr>
        <p:spPr/>
        <p:txBody>
          <a:bodyPr/>
          <a:lstStyle/>
          <a:p>
            <a:fld id="{E3B5A547-EED3-40C7-A0A5-8821F7F14651}" type="slidenum">
              <a:rPr lang="en-US" sz="2000" smtClean="0"/>
              <a:t>29</a:t>
            </a:fld>
            <a:endParaRPr lang="en-US" sz="2000" dirty="0"/>
          </a:p>
        </p:txBody>
      </p:sp>
    </p:spTree>
    <p:extLst>
      <p:ext uri="{BB962C8B-B14F-4D97-AF65-F5344CB8AC3E}">
        <p14:creationId xmlns:p14="http://schemas.microsoft.com/office/powerpoint/2010/main" val="408837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a:t>
            </a:r>
            <a:endParaRPr lang="en-US" dirty="0"/>
          </a:p>
        </p:txBody>
      </p:sp>
      <p:sp>
        <p:nvSpPr>
          <p:cNvPr id="4" name="Oval 3"/>
          <p:cNvSpPr/>
          <p:nvPr/>
        </p:nvSpPr>
        <p:spPr>
          <a:xfrm>
            <a:off x="1905000" y="3528477"/>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93050" y="246354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37488" y="2321794"/>
            <a:ext cx="2649196" cy="1329286"/>
          </a:xfrm>
          <a:custGeom>
            <a:avLst/>
            <a:gdLst>
              <a:gd name="connsiteX0" fmla="*/ 0 w 2649196"/>
              <a:gd name="connsiteY0" fmla="*/ 811882 h 906301"/>
              <a:gd name="connsiteX1" fmla="*/ 222191 w 2649196"/>
              <a:gd name="connsiteY1" fmla="*/ 470051 h 906301"/>
              <a:gd name="connsiteX2" fmla="*/ 512748 w 2649196"/>
              <a:gd name="connsiteY2" fmla="*/ 880249 h 906301"/>
              <a:gd name="connsiteX3" fmla="*/ 854579 w 2649196"/>
              <a:gd name="connsiteY3" fmla="*/ 786245 h 906301"/>
              <a:gd name="connsiteX4" fmla="*/ 1119499 w 2649196"/>
              <a:gd name="connsiteY4" fmla="*/ 871703 h 906301"/>
              <a:gd name="connsiteX5" fmla="*/ 1452785 w 2649196"/>
              <a:gd name="connsiteY5" fmla="*/ 786245 h 906301"/>
              <a:gd name="connsiteX6" fmla="*/ 1751888 w 2649196"/>
              <a:gd name="connsiteY6" fmla="*/ 863157 h 906301"/>
              <a:gd name="connsiteX7" fmla="*/ 2144994 w 2649196"/>
              <a:gd name="connsiteY7" fmla="*/ 32 h 906301"/>
              <a:gd name="connsiteX8" fmla="*/ 2649196 w 2649196"/>
              <a:gd name="connsiteY8" fmla="*/ 897340 h 9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196" h="906301">
                <a:moveTo>
                  <a:pt x="0" y="811882"/>
                </a:moveTo>
                <a:cubicBezTo>
                  <a:pt x="68366" y="635269"/>
                  <a:pt x="136733" y="458656"/>
                  <a:pt x="222191" y="470051"/>
                </a:cubicBezTo>
                <a:cubicBezTo>
                  <a:pt x="307649" y="481445"/>
                  <a:pt x="407350" y="827550"/>
                  <a:pt x="512748" y="880249"/>
                </a:cubicBezTo>
                <a:cubicBezTo>
                  <a:pt x="618146" y="932948"/>
                  <a:pt x="753454" y="787669"/>
                  <a:pt x="854579" y="786245"/>
                </a:cubicBezTo>
                <a:cubicBezTo>
                  <a:pt x="955704" y="784821"/>
                  <a:pt x="1019798" y="871703"/>
                  <a:pt x="1119499" y="871703"/>
                </a:cubicBezTo>
                <a:cubicBezTo>
                  <a:pt x="1219200" y="871703"/>
                  <a:pt x="1347387" y="787669"/>
                  <a:pt x="1452785" y="786245"/>
                </a:cubicBezTo>
                <a:cubicBezTo>
                  <a:pt x="1558183" y="784821"/>
                  <a:pt x="1636520" y="994193"/>
                  <a:pt x="1751888" y="863157"/>
                </a:cubicBezTo>
                <a:cubicBezTo>
                  <a:pt x="1867256" y="732121"/>
                  <a:pt x="1995443" y="-5665"/>
                  <a:pt x="2144994" y="32"/>
                </a:cubicBezTo>
                <a:cubicBezTo>
                  <a:pt x="2294545" y="5729"/>
                  <a:pt x="2562314" y="747789"/>
                  <a:pt x="2649196" y="89734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a:stCxn id="4" idx="7"/>
            <a:endCxn id="5" idx="3"/>
          </p:cNvCxnSpPr>
          <p:nvPr/>
        </p:nvCxnSpPr>
        <p:spPr>
          <a:xfrm flipV="1">
            <a:off x="2035082" y="2593625"/>
            <a:ext cx="780286" cy="95717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600968" y="3528477"/>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dirty="0" smtClean="0">
                          <a:latin typeface="Cambria Math"/>
                        </a:rPr>
                        <m:t>𝐩</m:t>
                      </m:r>
                    </m:oMath>
                  </m:oMathPara>
                </a14:m>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1600968" y="3528477"/>
                <a:ext cx="380232" cy="369332"/>
              </a:xfrm>
              <a:prstGeom prst="rect">
                <a:avLst/>
              </a:prstGeom>
              <a:blipFill rotWithShape="1">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02765" y="2137128"/>
                <a:ext cx="442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0" dirty="0" smtClean="0">
                              <a:latin typeface="Cambria Math"/>
                            </a:rPr>
                            <m:t>𝐪</m:t>
                          </m:r>
                        </m:e>
                        <m:sub>
                          <m:r>
                            <m:rPr>
                              <m:sty m:val="p"/>
                            </m:rPr>
                            <a:rPr lang="en-US" b="0" i="0" dirty="0" smtClean="0">
                              <a:latin typeface="Cambria Math"/>
                            </a:rPr>
                            <m:t>i</m:t>
                          </m:r>
                        </m:sub>
                      </m:sSub>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2502765" y="2137128"/>
                <a:ext cx="442685" cy="369332"/>
              </a:xfrm>
              <a:prstGeom prst="rect">
                <a:avLst/>
              </a:prstGeom>
              <a:blipFill rotWithShape="1">
                <a:blip r:embed="rId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95327" y="2246611"/>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dirty="0" smtClean="0">
                          <a:latin typeface="Cambria Math"/>
                        </a:rPr>
                        <m:t>𝐧</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595327" y="2246611"/>
                <a:ext cx="380232"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4335" y="2989097"/>
                <a:ext cx="458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1" dirty="0" smtClean="0">
                              <a:latin typeface="Cambria Math"/>
                            </a:rPr>
                            <m:t>𝒅</m:t>
                          </m:r>
                        </m:e>
                        <m:sub>
                          <m:r>
                            <a:rPr lang="en-US" b="1" i="1" dirty="0" smtClean="0">
                              <a:latin typeface="Cambria Math"/>
                            </a:rPr>
                            <m:t>𝒊</m:t>
                          </m:r>
                        </m:sub>
                      </m:sSub>
                    </m:oMath>
                  </m:oMathPara>
                </a14:m>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334335" y="2989097"/>
                <a:ext cx="458715"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88477" y="2772165"/>
                <a:ext cx="4539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a:rPr>
                          </m:ctrlPr>
                        </m:sSubPr>
                        <m:e>
                          <m:r>
                            <a:rPr lang="en-US" b="1" i="1" dirty="0" smtClean="0">
                              <a:latin typeface="Cambria Math"/>
                            </a:rPr>
                            <m:t>𝜽</m:t>
                          </m:r>
                        </m:e>
                        <m:sub>
                          <m:r>
                            <a:rPr lang="en-US" b="1" i="1" dirty="0" smtClean="0">
                              <a:latin typeface="Cambria Math"/>
                            </a:rPr>
                            <m:t>𝒊</m:t>
                          </m:r>
                        </m:sub>
                      </m:sSub>
                    </m:oMath>
                  </m:oMathPara>
                </a14:m>
                <a:endParaRPr lang="en-US"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988477" y="2772165"/>
                <a:ext cx="453907" cy="369332"/>
              </a:xfrm>
              <a:prstGeom prst="rect">
                <a:avLst/>
              </a:prstGeom>
              <a:blipFill rotWithShape="1">
                <a:blip r:embed="rId7"/>
                <a:stretch>
                  <a:fillRect/>
                </a:stretch>
              </a:blipFill>
            </p:spPr>
            <p:txBody>
              <a:bodyPr/>
              <a:lstStyle/>
              <a:p>
                <a:r>
                  <a:rPr lang="en-US">
                    <a:noFill/>
                  </a:rPr>
                  <a:t> </a:t>
                </a:r>
              </a:p>
            </p:txBody>
          </p:sp>
        </mc:Fallback>
      </mc:AlternateContent>
      <p:cxnSp>
        <p:nvCxnSpPr>
          <p:cNvPr id="13" name="Straight Arrow Connector 12"/>
          <p:cNvCxnSpPr/>
          <p:nvPr/>
        </p:nvCxnSpPr>
        <p:spPr>
          <a:xfrm flipV="1">
            <a:off x="1981200" y="2137128"/>
            <a:ext cx="0" cy="1391349"/>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463907">
            <a:off x="1428547" y="3117988"/>
            <a:ext cx="914400" cy="914400"/>
          </a:xfrm>
          <a:prstGeom prst="arc">
            <a:avLst>
              <a:gd name="adj1" fmla="val 16414019"/>
              <a:gd name="adj2" fmla="val 1884886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837488" y="4020207"/>
                <a:ext cx="5178149" cy="1426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𝐴𝑂</m:t>
                      </m:r>
                      <m:d>
                        <m:dPr>
                          <m:ctrlPr>
                            <a:rPr lang="en-US" sz="2800" i="1">
                              <a:latin typeface="Cambria Math"/>
                            </a:rPr>
                          </m:ctrlPr>
                        </m:dPr>
                        <m:e>
                          <m:r>
                            <a:rPr lang="en-US" sz="2800" b="1">
                              <a:latin typeface="Cambria Math"/>
                            </a:rPr>
                            <m:t>𝐩</m:t>
                          </m:r>
                        </m:e>
                      </m:d>
                      <m:r>
                        <a:rPr lang="en-US" sz="2800" i="1">
                          <a:latin typeface="Cambria Math"/>
                        </a:rPr>
                        <m:t>=</m:t>
                      </m:r>
                      <m:f>
                        <m:fPr>
                          <m:ctrlPr>
                            <a:rPr lang="en-US" sz="2800" i="1">
                              <a:latin typeface="Cambria Math"/>
                            </a:rPr>
                          </m:ctrlPr>
                        </m:fPr>
                        <m:num>
                          <m:r>
                            <a:rPr lang="en-US" sz="2800" i="1">
                              <a:latin typeface="Cambria Math"/>
                            </a:rPr>
                            <m:t>1</m:t>
                          </m:r>
                        </m:num>
                        <m:den>
                          <m:r>
                            <a:rPr lang="en-US" sz="2800" i="1" smtClean="0">
                              <a:solidFill>
                                <a:srgbClr val="FF0000"/>
                              </a:solidFill>
                              <a:latin typeface="Cambria Math"/>
                            </a:rPr>
                            <m:t>𝜋</m:t>
                          </m:r>
                        </m:den>
                      </m:f>
                      <m:nary>
                        <m:naryPr>
                          <m:limLoc m:val="undOvr"/>
                          <m:ctrlPr>
                            <a:rPr lang="en-US" sz="2800" i="1" smtClean="0">
                              <a:latin typeface="Cambria Math"/>
                            </a:rPr>
                          </m:ctrlPr>
                        </m:naryPr>
                        <m:sub>
                          <m:r>
                            <m:rPr>
                              <m:sty m:val="p"/>
                            </m:rPr>
                            <a:rPr lang="en-US" sz="2800" smtClean="0">
                              <a:solidFill>
                                <a:schemeClr val="accent6">
                                  <a:lumMod val="50000"/>
                                </a:schemeClr>
                              </a:solidFill>
                              <a:latin typeface="Cambria Math"/>
                            </a:rPr>
                            <m:t>Ω</m:t>
                          </m:r>
                        </m:sub>
                        <m:sup/>
                        <m:e>
                          <m:r>
                            <a:rPr lang="en-US" sz="2800" i="1" smtClean="0">
                              <a:solidFill>
                                <a:schemeClr val="accent1">
                                  <a:lumMod val="75000"/>
                                </a:schemeClr>
                              </a:solidFill>
                              <a:latin typeface="Cambria Math"/>
                            </a:rPr>
                            <m:t>𝜌</m:t>
                          </m:r>
                          <m:d>
                            <m:dPr>
                              <m:ctrlPr>
                                <a:rPr lang="en-US" sz="2800" i="1">
                                  <a:solidFill>
                                    <a:schemeClr val="accent1">
                                      <a:lumMod val="75000"/>
                                    </a:schemeClr>
                                  </a:solidFill>
                                  <a:latin typeface="Cambria Math"/>
                                </a:rPr>
                              </m:ctrlPr>
                            </m:dPr>
                            <m:e>
                              <m:r>
                                <a:rPr lang="en-US" sz="2800" b="1">
                                  <a:solidFill>
                                    <a:schemeClr val="accent1">
                                      <a:lumMod val="75000"/>
                                    </a:schemeClr>
                                  </a:solidFill>
                                  <a:latin typeface="Cambria Math"/>
                                </a:rPr>
                                <m:t>𝐩</m:t>
                              </m:r>
                              <m:r>
                                <a:rPr lang="en-US" sz="2800" i="1">
                                  <a:solidFill>
                                    <a:schemeClr val="accent1">
                                      <a:lumMod val="75000"/>
                                    </a:schemeClr>
                                  </a:solidFill>
                                  <a:latin typeface="Cambria Math"/>
                                </a:rPr>
                                <m:t>,</m:t>
                              </m:r>
                              <m:sSub>
                                <m:sSubPr>
                                  <m:ctrlPr>
                                    <a:rPr lang="en-US" sz="2800" i="1">
                                      <a:solidFill>
                                        <a:schemeClr val="accent1">
                                          <a:lumMod val="75000"/>
                                        </a:schemeClr>
                                      </a:solidFill>
                                      <a:latin typeface="Cambria Math"/>
                                    </a:rPr>
                                  </m:ctrlPr>
                                </m:sSubPr>
                                <m:e>
                                  <m:r>
                                    <a:rPr lang="en-US" sz="2800" i="1">
                                      <a:solidFill>
                                        <a:schemeClr val="accent1">
                                          <a:lumMod val="75000"/>
                                        </a:schemeClr>
                                      </a:solidFill>
                                      <a:latin typeface="Cambria Math"/>
                                    </a:rPr>
                                    <m:t>𝑑</m:t>
                                  </m:r>
                                </m:e>
                                <m:sub>
                                  <m:r>
                                    <a:rPr lang="en-US" sz="2800" i="1">
                                      <a:solidFill>
                                        <a:schemeClr val="accent1">
                                          <a:lumMod val="75000"/>
                                        </a:schemeClr>
                                      </a:solidFill>
                                      <a:latin typeface="Cambria Math"/>
                                    </a:rPr>
                                    <m:t>𝑖</m:t>
                                  </m:r>
                                </m:sub>
                              </m:sSub>
                            </m:e>
                          </m:d>
                          <m:func>
                            <m:funcPr>
                              <m:ctrlPr>
                                <a:rPr lang="en-US" sz="2800" i="1" smtClean="0">
                                  <a:solidFill>
                                    <a:schemeClr val="accent3">
                                      <a:lumMod val="75000"/>
                                    </a:schemeClr>
                                  </a:solidFill>
                                  <a:latin typeface="Cambria Math"/>
                                </a:rPr>
                              </m:ctrlPr>
                            </m:funcPr>
                            <m:fName>
                              <m:r>
                                <m:rPr>
                                  <m:sty m:val="p"/>
                                </m:rPr>
                                <a:rPr lang="en-US" sz="2800" i="0" smtClean="0">
                                  <a:solidFill>
                                    <a:schemeClr val="accent3">
                                      <a:lumMod val="75000"/>
                                    </a:schemeClr>
                                  </a:solidFill>
                                  <a:latin typeface="Cambria Math"/>
                                </a:rPr>
                                <m:t>cos</m:t>
                              </m:r>
                            </m:fName>
                            <m:e>
                              <m:sSub>
                                <m:sSubPr>
                                  <m:ctrlPr>
                                    <a:rPr lang="en-US" sz="2800" b="0" i="1" smtClean="0">
                                      <a:solidFill>
                                        <a:schemeClr val="accent3">
                                          <a:lumMod val="75000"/>
                                        </a:schemeClr>
                                      </a:solidFill>
                                      <a:latin typeface="Cambria Math"/>
                                    </a:rPr>
                                  </m:ctrlPr>
                                </m:sSubPr>
                                <m:e>
                                  <m:r>
                                    <a:rPr lang="en-US" sz="2800" b="0" i="1" smtClean="0">
                                      <a:solidFill>
                                        <a:schemeClr val="accent3">
                                          <a:lumMod val="75000"/>
                                        </a:schemeClr>
                                      </a:solidFill>
                                      <a:latin typeface="Cambria Math"/>
                                    </a:rPr>
                                    <m:t>𝜃</m:t>
                                  </m:r>
                                </m:e>
                                <m:sub>
                                  <m:r>
                                    <a:rPr lang="en-US" sz="2800" b="0" i="1" smtClean="0">
                                      <a:solidFill>
                                        <a:schemeClr val="accent3">
                                          <a:lumMod val="75000"/>
                                        </a:schemeClr>
                                      </a:solidFill>
                                      <a:latin typeface="Cambria Math"/>
                                    </a:rPr>
                                    <m:t>𝑖</m:t>
                                  </m:r>
                                </m:sub>
                              </m:sSub>
                            </m:e>
                          </m:func>
                          <m:r>
                            <a:rPr lang="en-US" sz="2800" b="0" i="1" smtClean="0">
                              <a:solidFill>
                                <a:srgbClr val="FF0000"/>
                              </a:solidFill>
                              <a:latin typeface="Cambria Math"/>
                            </a:rPr>
                            <m:t>𝑑</m:t>
                          </m:r>
                          <m:sSub>
                            <m:sSubPr>
                              <m:ctrlPr>
                                <a:rPr lang="en-US" sz="2800" b="0" i="1" smtClean="0">
                                  <a:solidFill>
                                    <a:srgbClr val="FF0000"/>
                                  </a:solidFill>
                                  <a:latin typeface="Cambria Math"/>
                                </a:rPr>
                              </m:ctrlPr>
                            </m:sSubPr>
                            <m:e>
                              <m:r>
                                <a:rPr lang="en-US" sz="2800" b="0" i="1" smtClean="0">
                                  <a:solidFill>
                                    <a:srgbClr val="FF0000"/>
                                  </a:solidFill>
                                  <a:latin typeface="Cambria Math"/>
                                </a:rPr>
                                <m:t>𝑤</m:t>
                              </m:r>
                            </m:e>
                            <m:sub>
                              <m:r>
                                <a:rPr lang="en-US" sz="2800" b="0" i="1" smtClean="0">
                                  <a:solidFill>
                                    <a:srgbClr val="FF0000"/>
                                  </a:solidFill>
                                  <a:latin typeface="Cambria Math"/>
                                </a:rPr>
                                <m:t>𝑖</m:t>
                              </m:r>
                            </m:sub>
                          </m:sSub>
                        </m:e>
                      </m:nary>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837488" y="4020207"/>
                <a:ext cx="5178149" cy="1426288"/>
              </a:xfrm>
              <a:prstGeom prst="rect">
                <a:avLst/>
              </a:prstGeom>
              <a:blipFill rotWithShape="1">
                <a:blip r:embed="rId8"/>
                <a:stretch>
                  <a:fillRect/>
                </a:stretch>
              </a:blipFill>
            </p:spPr>
            <p:txBody>
              <a:bodyPr/>
              <a:lstStyle/>
              <a:p>
                <a:r>
                  <a:rPr lang="en-US">
                    <a:noFill/>
                  </a:rPr>
                  <a:t> </a:t>
                </a:r>
              </a:p>
            </p:txBody>
          </p:sp>
        </mc:Fallback>
      </mc:AlternateContent>
      <p:sp>
        <p:nvSpPr>
          <p:cNvPr id="16" name="TextBox 15"/>
          <p:cNvSpPr txBox="1"/>
          <p:nvPr/>
        </p:nvSpPr>
        <p:spPr>
          <a:xfrm>
            <a:off x="4038600" y="2024358"/>
            <a:ext cx="4572000" cy="1384995"/>
          </a:xfrm>
          <a:prstGeom prst="rect">
            <a:avLst/>
          </a:prstGeom>
          <a:noFill/>
        </p:spPr>
        <p:txBody>
          <a:bodyPr wrap="square" rtlCol="0">
            <a:spAutoFit/>
          </a:bodyPr>
          <a:lstStyle/>
          <a:p>
            <a:r>
              <a:rPr lang="en-US" sz="2800" dirty="0" smtClean="0">
                <a:solidFill>
                  <a:schemeClr val="accent3">
                    <a:lumMod val="75000"/>
                  </a:schemeClr>
                </a:solidFill>
              </a:rPr>
              <a:t>Cosine-weighted</a:t>
            </a:r>
            <a:r>
              <a:rPr lang="en-US" sz="2800" dirty="0" smtClean="0"/>
              <a:t> </a:t>
            </a:r>
            <a:r>
              <a:rPr lang="en-US" sz="2800" dirty="0" smtClean="0">
                <a:solidFill>
                  <a:srgbClr val="FF0000"/>
                </a:solidFill>
              </a:rPr>
              <a:t>fraction</a:t>
            </a:r>
            <a:r>
              <a:rPr lang="en-US" sz="2800" dirty="0" smtClean="0"/>
              <a:t> of a tangent</a:t>
            </a:r>
            <a:r>
              <a:rPr lang="en-US" sz="2800" dirty="0" smtClean="0">
                <a:solidFill>
                  <a:schemeClr val="accent6">
                    <a:lumMod val="50000"/>
                  </a:schemeClr>
                </a:solidFill>
              </a:rPr>
              <a:t> hemisphere </a:t>
            </a:r>
            <a:r>
              <a:rPr lang="en-US" sz="2800" dirty="0" smtClean="0"/>
              <a:t>that is </a:t>
            </a:r>
            <a:r>
              <a:rPr lang="en-US" sz="2800" dirty="0" smtClean="0">
                <a:solidFill>
                  <a:schemeClr val="accent1">
                    <a:lumMod val="75000"/>
                  </a:schemeClr>
                </a:solidFill>
              </a:rPr>
              <a:t>occluded</a:t>
            </a:r>
            <a:endParaRPr lang="en-US" sz="2800" dirty="0">
              <a:solidFill>
                <a:schemeClr val="accent1">
                  <a:lumMod val="75000"/>
                </a:schemeClr>
              </a:solidFill>
            </a:endParaRPr>
          </a:p>
        </p:txBody>
      </p:sp>
      <p:sp>
        <p:nvSpPr>
          <p:cNvPr id="18" name="Chord 17"/>
          <p:cNvSpPr/>
          <p:nvPr/>
        </p:nvSpPr>
        <p:spPr>
          <a:xfrm rot="7000878">
            <a:off x="472373" y="1773401"/>
            <a:ext cx="3170055" cy="3170055"/>
          </a:xfrm>
          <a:prstGeom prst="chord">
            <a:avLst>
              <a:gd name="adj1" fmla="val 3369428"/>
              <a:gd name="adj2" fmla="val 15034006"/>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361331" y="3713143"/>
                <a:ext cx="9344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𝑚𝑎𝑥</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361331" y="3713143"/>
                <a:ext cx="934423" cy="461665"/>
              </a:xfrm>
              <a:prstGeom prst="rect">
                <a:avLst/>
              </a:prstGeom>
              <a:blipFill rotWithShape="1">
                <a:blip r:embed="rId9"/>
                <a:stretch>
                  <a:fillRect/>
                </a:stretch>
              </a:blipFill>
            </p:spPr>
            <p:txBody>
              <a:bodyPr/>
              <a:lstStyle/>
              <a:p>
                <a:r>
                  <a:rPr lang="en-US">
                    <a:noFill/>
                  </a:rPr>
                  <a:t> </a:t>
                </a:r>
              </a:p>
            </p:txBody>
          </p:sp>
        </mc:Fallback>
      </mc:AlternateContent>
      <p:cxnSp>
        <p:nvCxnSpPr>
          <p:cNvPr id="21" name="Straight Arrow Connector 20"/>
          <p:cNvCxnSpPr>
            <a:stCxn id="8" idx="3"/>
          </p:cNvCxnSpPr>
          <p:nvPr/>
        </p:nvCxnSpPr>
        <p:spPr>
          <a:xfrm>
            <a:off x="1981200" y="3713143"/>
            <a:ext cx="16764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9428" y="5028331"/>
            <a:ext cx="527772"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267200" y="5161746"/>
                <a:ext cx="3023905"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𝑖</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𝑚𝑎𝑥</m:t>
                          </m:r>
                        </m:sub>
                      </m:sSub>
                      <m:r>
                        <a:rPr lang="en-US" sz="2800" b="0" i="0" smtClean="0">
                          <a:latin typeface="Cambria Math"/>
                        </a:rPr>
                        <m:t>:</m:t>
                      </m:r>
                      <m:r>
                        <a:rPr lang="en-US" sz="2800" b="0" i="1" smtClean="0">
                          <a:solidFill>
                            <a:schemeClr val="accent1">
                              <a:lumMod val="75000"/>
                            </a:schemeClr>
                          </a:solidFill>
                          <a:latin typeface="Cambria Math"/>
                        </a:rPr>
                        <m:t>𝜌</m:t>
                      </m:r>
                      <m:r>
                        <a:rPr lang="en-US" sz="2800" b="0" i="1" smtClean="0">
                          <a:latin typeface="Cambria Math"/>
                        </a:rPr>
                        <m:t>=0</m:t>
                      </m:r>
                    </m:oMath>
                  </m:oMathPara>
                </a14:m>
                <a:r>
                  <a:rPr lang="en-US" sz="2800" b="0" dirty="0" smtClean="0"/>
                  <a:t/>
                </a:r>
                <a:br>
                  <a:rPr lang="en-US" sz="2800" b="0" dirty="0" smtClean="0"/>
                </a:br>
                <a:r>
                  <a:rPr lang="en-US" sz="2800" b="0" dirty="0" smtClean="0"/>
                  <a:t> </a:t>
                </a:r>
                <a14:m>
                  <m:oMath xmlns:m="http://schemas.openxmlformats.org/officeDocument/2006/math">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𝑖</m:t>
                        </m:r>
                      </m:sub>
                    </m:sSub>
                    <m:r>
                      <a:rPr lang="en-US" sz="2800" b="0" i="1" smtClean="0">
                        <a:latin typeface="Cambria Math"/>
                      </a:rPr>
                      <m:t>=0        </m:t>
                    </m:r>
                  </m:oMath>
                </a14:m>
                <a:r>
                  <a:rPr lang="en-US" sz="2800" dirty="0" smtClean="0"/>
                  <a:t>: </a:t>
                </a:r>
                <a14:m>
                  <m:oMath xmlns:m="http://schemas.openxmlformats.org/officeDocument/2006/math">
                    <m:r>
                      <a:rPr lang="en-US" sz="2800" b="0" i="1" dirty="0" smtClean="0">
                        <a:solidFill>
                          <a:schemeClr val="accent1">
                            <a:lumMod val="75000"/>
                          </a:schemeClr>
                        </a:solidFill>
                        <a:latin typeface="Cambria Math"/>
                      </a:rPr>
                      <m:t>𝜌</m:t>
                    </m:r>
                    <m:r>
                      <a:rPr lang="en-US" sz="2800" b="0" i="1" dirty="0" smtClean="0">
                        <a:latin typeface="Cambria Math"/>
                      </a:rPr>
                      <m:t>=1</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267200" y="5161746"/>
                <a:ext cx="3023905" cy="954107"/>
              </a:xfrm>
              <a:prstGeom prst="rect">
                <a:avLst/>
              </a:prstGeom>
              <a:blipFill rotWithShape="1">
                <a:blip r:embed="rId10"/>
                <a:stretch>
                  <a:fillRect b="-17949"/>
                </a:stretch>
              </a:blipFill>
            </p:spPr>
            <p:txBody>
              <a:bodyPr/>
              <a:lstStyle/>
              <a:p>
                <a:r>
                  <a:rPr lang="en-US">
                    <a:noFill/>
                  </a:rPr>
                  <a:t> </a:t>
                </a:r>
              </a:p>
            </p:txBody>
          </p:sp>
        </mc:Fallback>
      </mc:AlternateContent>
      <p:sp>
        <p:nvSpPr>
          <p:cNvPr id="27" name="Slide Number Placeholder 26"/>
          <p:cNvSpPr>
            <a:spLocks noGrp="1"/>
          </p:cNvSpPr>
          <p:nvPr>
            <p:ph type="sldNum" sz="quarter" idx="12"/>
          </p:nvPr>
        </p:nvSpPr>
        <p:spPr/>
        <p:txBody>
          <a:bodyPr/>
          <a:lstStyle/>
          <a:p>
            <a:fld id="{E3B5A547-EED3-40C7-A0A5-8821F7F14651}" type="slidenum">
              <a:rPr lang="en-US" sz="2000" smtClean="0"/>
              <a:t>3</a:t>
            </a:fld>
            <a:endParaRPr lang="en-US" sz="2000" dirty="0"/>
          </a:p>
        </p:txBody>
      </p:sp>
    </p:spTree>
    <p:extLst>
      <p:ext uri="{BB962C8B-B14F-4D97-AF65-F5344CB8AC3E}">
        <p14:creationId xmlns:p14="http://schemas.microsoft.com/office/powerpoint/2010/main" val="119298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Additional 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
        <p:nvSpPr>
          <p:cNvPr id="6" name="Slide Number Placeholder 5"/>
          <p:cNvSpPr>
            <a:spLocks noGrp="1"/>
          </p:cNvSpPr>
          <p:nvPr>
            <p:ph type="sldNum" sz="quarter" idx="12"/>
          </p:nvPr>
        </p:nvSpPr>
        <p:spPr/>
        <p:txBody>
          <a:bodyPr/>
          <a:lstStyle/>
          <a:p>
            <a:fld id="{E3B5A547-EED3-40C7-A0A5-8821F7F14651}" type="slidenum">
              <a:rPr lang="en-US" sz="2000" smtClean="0"/>
              <a:t>30</a:t>
            </a:fld>
            <a:endParaRPr lang="en-US" sz="2000" dirty="0"/>
          </a:p>
        </p:txBody>
      </p:sp>
    </p:spTree>
    <p:extLst>
      <p:ext uri="{BB962C8B-B14F-4D97-AF65-F5344CB8AC3E}">
        <p14:creationId xmlns:p14="http://schemas.microsoft.com/office/powerpoint/2010/main" val="220311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3B5A547-EED3-40C7-A0A5-8821F7F14651}" type="slidenum">
              <a:rPr lang="en-US" sz="2000" smtClean="0"/>
              <a:t>31</a:t>
            </a:fld>
            <a:endParaRPr lang="en-US" sz="2000" dirty="0"/>
          </a:p>
        </p:txBody>
      </p:sp>
    </p:spTree>
    <p:extLst>
      <p:ext uri="{BB962C8B-B14F-4D97-AF65-F5344CB8AC3E}">
        <p14:creationId xmlns:p14="http://schemas.microsoft.com/office/powerpoint/2010/main" val="41338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Screen-Space AO (SSAO)</a:t>
            </a:r>
            <a:endParaRPr lang="en-US" dirty="0"/>
          </a:p>
        </p:txBody>
      </p:sp>
      <p:sp>
        <p:nvSpPr>
          <p:cNvPr id="8" name="Oval 7"/>
          <p:cNvSpPr/>
          <p:nvPr/>
        </p:nvSpPr>
        <p:spPr>
          <a:xfrm rot="13746825">
            <a:off x="1893326" y="528158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1633579" y="5421047"/>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rPr>
                        <m:t>𝐩</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633579" y="5421047"/>
                <a:ext cx="380232" cy="369332"/>
              </a:xfrm>
              <a:prstGeom prst="rect">
                <a:avLst/>
              </a:prstGeom>
              <a:blipFill rotWithShape="1">
                <a:blip r:embed="rId3"/>
                <a:stretch>
                  <a:fillRect b="-6557"/>
                </a:stretch>
              </a:blipFill>
            </p:spPr>
            <p:txBody>
              <a:bodyPr/>
              <a:lstStyle/>
              <a:p>
                <a:r>
                  <a:rPr lang="en-US">
                    <a:noFill/>
                  </a:rPr>
                  <a:t> </a:t>
                </a:r>
              </a:p>
            </p:txBody>
          </p:sp>
        </mc:Fallback>
      </mc:AlternateContent>
      <p:sp>
        <p:nvSpPr>
          <p:cNvPr id="15" name="Chord 14"/>
          <p:cNvSpPr/>
          <p:nvPr/>
        </p:nvSpPr>
        <p:spPr>
          <a:xfrm rot="10562764">
            <a:off x="484258" y="3526044"/>
            <a:ext cx="3185506" cy="3637317"/>
          </a:xfrm>
          <a:prstGeom prst="chord">
            <a:avLst>
              <a:gd name="adj1" fmla="val 177813"/>
              <a:gd name="adj2" fmla="val 11068792"/>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3746825">
            <a:off x="3354744" y="4908456"/>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3746825">
            <a:off x="2560359" y="5022666"/>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3746825">
            <a:off x="870556" y="4770254"/>
            <a:ext cx="170715" cy="1707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3746825">
            <a:off x="1373743" y="4281805"/>
            <a:ext cx="170715" cy="1707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3746825">
            <a:off x="2654261" y="4295563"/>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2391114" y="2135520"/>
            <a:ext cx="188814"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79928" y="2135520"/>
            <a:ext cx="106765"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5"/>
          </p:cNvCxnSpPr>
          <p:nvPr/>
        </p:nvCxnSpPr>
        <p:spPr>
          <a:xfrm flipH="1" flipV="1">
            <a:off x="2558733" y="2512368"/>
            <a:ext cx="88401" cy="2510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9" idx="5"/>
          </p:cNvCxnSpPr>
          <p:nvPr/>
        </p:nvCxnSpPr>
        <p:spPr>
          <a:xfrm flipV="1">
            <a:off x="1465224" y="2498163"/>
            <a:ext cx="1093510" cy="1783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8" idx="5"/>
          </p:cNvCxnSpPr>
          <p:nvPr/>
        </p:nvCxnSpPr>
        <p:spPr>
          <a:xfrm flipV="1">
            <a:off x="962037" y="2498162"/>
            <a:ext cx="1596697" cy="22723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5"/>
          </p:cNvCxnSpPr>
          <p:nvPr/>
        </p:nvCxnSpPr>
        <p:spPr>
          <a:xfrm flipH="1" flipV="1">
            <a:off x="2558734" y="2512368"/>
            <a:ext cx="182302" cy="178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6" idx="5"/>
          </p:cNvCxnSpPr>
          <p:nvPr/>
        </p:nvCxnSpPr>
        <p:spPr>
          <a:xfrm flipH="1" flipV="1">
            <a:off x="2558734" y="2498162"/>
            <a:ext cx="882785" cy="24105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rot="9175336">
            <a:off x="2418274" y="1983838"/>
            <a:ext cx="430070" cy="3048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rot="13746825">
            <a:off x="2297313" y="4439906"/>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5"/>
          </p:cNvCxnSpPr>
          <p:nvPr/>
        </p:nvCxnSpPr>
        <p:spPr>
          <a:xfrm flipV="1">
            <a:off x="2384088" y="2512368"/>
            <a:ext cx="174645" cy="19277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62400" y="1676400"/>
            <a:ext cx="4877481" cy="4877481"/>
          </a:xfrm>
        </p:spPr>
      </p:pic>
      <p:cxnSp>
        <p:nvCxnSpPr>
          <p:cNvPr id="13" name="Elbow Connector 12"/>
          <p:cNvCxnSpPr/>
          <p:nvPr/>
        </p:nvCxnSpPr>
        <p:spPr>
          <a:xfrm flipV="1">
            <a:off x="362644" y="3962400"/>
            <a:ext cx="3591404" cy="1411113"/>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3746825">
            <a:off x="579611" y="4964970"/>
            <a:ext cx="170715" cy="1707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5"/>
          </p:cNvCxnSpPr>
          <p:nvPr/>
        </p:nvCxnSpPr>
        <p:spPr>
          <a:xfrm flipV="1">
            <a:off x="671092" y="2512368"/>
            <a:ext cx="1887641" cy="245282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rot="13746825">
            <a:off x="1411904" y="4691104"/>
            <a:ext cx="170715" cy="1707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5"/>
          </p:cNvCxnSpPr>
          <p:nvPr/>
        </p:nvCxnSpPr>
        <p:spPr>
          <a:xfrm flipV="1">
            <a:off x="1503385" y="2498162"/>
            <a:ext cx="1055349" cy="219316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rot="13746825">
            <a:off x="1537227" y="4976758"/>
            <a:ext cx="170715" cy="1707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5"/>
          </p:cNvCxnSpPr>
          <p:nvPr/>
        </p:nvCxnSpPr>
        <p:spPr>
          <a:xfrm flipV="1">
            <a:off x="1628708" y="2498162"/>
            <a:ext cx="930026" cy="24788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13746825">
            <a:off x="3029584" y="4815897"/>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51" idx="5"/>
          </p:cNvCxnSpPr>
          <p:nvPr/>
        </p:nvCxnSpPr>
        <p:spPr>
          <a:xfrm flipH="1" flipV="1">
            <a:off x="2558733" y="2512368"/>
            <a:ext cx="557626" cy="23037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rot="13746825">
            <a:off x="1931011" y="4660434"/>
            <a:ext cx="161934" cy="1619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72" idx="5"/>
          </p:cNvCxnSpPr>
          <p:nvPr/>
        </p:nvCxnSpPr>
        <p:spPr>
          <a:xfrm flipV="1">
            <a:off x="2017786" y="2518560"/>
            <a:ext cx="540948" cy="2142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572000" y="5874692"/>
            <a:ext cx="3209533" cy="461665"/>
          </a:xfrm>
          <a:prstGeom prst="rect">
            <a:avLst/>
          </a:prstGeom>
          <a:noFill/>
        </p:spPr>
        <p:txBody>
          <a:bodyPr wrap="none" rtlCol="0">
            <a:spAutoFit/>
          </a:bodyPr>
          <a:lstStyle/>
          <a:p>
            <a:r>
              <a:rPr lang="en-US" sz="2400" dirty="0" smtClean="0"/>
              <a:t>Volumetric AO [SKUT10]</a:t>
            </a:r>
            <a:endParaRPr lang="en-US" sz="2400" dirty="0"/>
          </a:p>
        </p:txBody>
      </p:sp>
      <p:cxnSp>
        <p:nvCxnSpPr>
          <p:cNvPr id="100" name="Curved Connector 99"/>
          <p:cNvCxnSpPr/>
          <p:nvPr/>
        </p:nvCxnSpPr>
        <p:spPr>
          <a:xfrm flipV="1">
            <a:off x="2093721" y="4191000"/>
            <a:ext cx="3561789" cy="1491771"/>
          </a:xfrm>
          <a:prstGeom prst="curvedConnector3">
            <a:avLst>
              <a:gd name="adj1" fmla="val 50000"/>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 name="Slide Number Placeholder 109"/>
          <p:cNvSpPr>
            <a:spLocks noGrp="1"/>
          </p:cNvSpPr>
          <p:nvPr>
            <p:ph type="sldNum" sz="quarter" idx="12"/>
          </p:nvPr>
        </p:nvSpPr>
        <p:spPr/>
        <p:txBody>
          <a:bodyPr/>
          <a:lstStyle/>
          <a:p>
            <a:fld id="{E3B5A547-EED3-40C7-A0A5-8821F7F14651}" type="slidenum">
              <a:rPr lang="en-US" sz="2000" smtClean="0"/>
              <a:t>4</a:t>
            </a:fld>
            <a:endParaRPr lang="en-US" sz="2000" dirty="0"/>
          </a:p>
        </p:txBody>
      </p:sp>
    </p:spTree>
    <p:extLst>
      <p:ext uri="{BB962C8B-B14F-4D97-AF65-F5344CB8AC3E}">
        <p14:creationId xmlns:p14="http://schemas.microsoft.com/office/powerpoint/2010/main" val="3382539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SSAO</a:t>
            </a:r>
            <a:br>
              <a:rPr lang="en-US" dirty="0" smtClean="0"/>
            </a:br>
            <a:r>
              <a:rPr lang="en-US" dirty="0" smtClean="0"/>
              <a:t>(Dis)Advantages</a:t>
            </a:r>
            <a:endParaRPr lang="en-US" dirty="0"/>
          </a:p>
        </p:txBody>
      </p:sp>
      <p:sp>
        <p:nvSpPr>
          <p:cNvPr id="3" name="Content Placeholder 2"/>
          <p:cNvSpPr>
            <a:spLocks noGrp="1"/>
          </p:cNvSpPr>
          <p:nvPr>
            <p:ph sz="half" idx="1"/>
          </p:nvPr>
        </p:nvSpPr>
        <p:spPr/>
        <p:txBody>
          <a:bodyPr/>
          <a:lstStyle/>
          <a:p>
            <a:pPr>
              <a:buBlip>
                <a:blip r:embed="rId3"/>
              </a:buBlip>
            </a:pPr>
            <a:r>
              <a:rPr lang="en-US" dirty="0" smtClean="0"/>
              <a:t>Inaccurate</a:t>
            </a:r>
          </a:p>
          <a:p>
            <a:pPr lvl="1">
              <a:buBlip>
                <a:blip r:embed="rId3"/>
              </a:buBlip>
            </a:pPr>
            <a:r>
              <a:rPr lang="en-US" dirty="0" smtClean="0"/>
              <a:t>Local AO</a:t>
            </a:r>
          </a:p>
          <a:p>
            <a:pPr lvl="1">
              <a:buBlip>
                <a:blip r:embed="rId3"/>
              </a:buBlip>
            </a:pPr>
            <a:r>
              <a:rPr lang="en-US" dirty="0" smtClean="0"/>
              <a:t>Over/underestimated AO</a:t>
            </a:r>
          </a:p>
          <a:p>
            <a:pPr>
              <a:buBlip>
                <a:blip r:embed="rId3"/>
              </a:buBlip>
            </a:pPr>
            <a:r>
              <a:rPr lang="en-US" dirty="0" smtClean="0"/>
              <a:t>Low quality</a:t>
            </a:r>
          </a:p>
          <a:p>
            <a:pPr lvl="1">
              <a:buBlip>
                <a:blip r:embed="rId3"/>
              </a:buBlip>
            </a:pPr>
            <a:r>
              <a:rPr lang="en-US" dirty="0" smtClean="0"/>
              <a:t>Noise</a:t>
            </a:r>
          </a:p>
          <a:p>
            <a:pPr lvl="1">
              <a:buBlip>
                <a:blip r:embed="rId3"/>
              </a:buBlip>
            </a:pPr>
            <a:r>
              <a:rPr lang="en-US" dirty="0" smtClean="0"/>
              <a:t>Blur</a:t>
            </a:r>
            <a:endParaRPr lang="en-US" dirty="0"/>
          </a:p>
        </p:txBody>
      </p:sp>
      <p:sp>
        <p:nvSpPr>
          <p:cNvPr id="9" name="Content Placeholder 8"/>
          <p:cNvSpPr>
            <a:spLocks noGrp="1"/>
          </p:cNvSpPr>
          <p:nvPr>
            <p:ph sz="half" idx="2"/>
          </p:nvPr>
        </p:nvSpPr>
        <p:spPr/>
        <p:txBody>
          <a:bodyPr/>
          <a:lstStyle/>
          <a:p>
            <a:pPr>
              <a:buBlip>
                <a:blip r:embed="rId4"/>
              </a:buBlip>
            </a:pPr>
            <a:r>
              <a:rPr lang="en-US" dirty="0" smtClean="0"/>
              <a:t>Simple</a:t>
            </a:r>
          </a:p>
          <a:p>
            <a:pPr>
              <a:buBlip>
                <a:blip r:embed="rId4"/>
              </a:buBlip>
            </a:pPr>
            <a:r>
              <a:rPr lang="en-US" dirty="0" smtClean="0"/>
              <a:t>Fast</a:t>
            </a:r>
          </a:p>
          <a:p>
            <a:pPr>
              <a:buBlip>
                <a:blip r:embed="rId4"/>
              </a:buBlip>
            </a:pPr>
            <a:r>
              <a:rPr lang="en-US" dirty="0" smtClean="0"/>
              <a:t>General</a:t>
            </a:r>
          </a:p>
          <a:p>
            <a:pPr>
              <a:buBlip>
                <a:blip r:embed="rId4"/>
              </a:buBlip>
            </a:pPr>
            <a:r>
              <a:rPr lang="en-US" dirty="0" smtClean="0"/>
              <a:t>Easy to integrate</a:t>
            </a:r>
            <a:endParaRPr lang="en-US" dirty="0"/>
          </a:p>
        </p:txBody>
      </p:sp>
      <p:sp>
        <p:nvSpPr>
          <p:cNvPr id="4" name="Slide Number Placeholder 3"/>
          <p:cNvSpPr>
            <a:spLocks noGrp="1"/>
          </p:cNvSpPr>
          <p:nvPr>
            <p:ph type="sldNum" sz="quarter" idx="12"/>
          </p:nvPr>
        </p:nvSpPr>
        <p:spPr/>
        <p:txBody>
          <a:bodyPr/>
          <a:lstStyle/>
          <a:p>
            <a:fld id="{E3B5A547-EED3-40C7-A0A5-8821F7F14651}" type="slidenum">
              <a:rPr lang="en-US" sz="2000" smtClean="0"/>
              <a:t>5</a:t>
            </a:fld>
            <a:endParaRPr lang="en-US" sz="2000" dirty="0"/>
          </a:p>
        </p:txBody>
      </p:sp>
    </p:spTree>
    <p:extLst>
      <p:ext uri="{BB962C8B-B14F-4D97-AF65-F5344CB8AC3E}">
        <p14:creationId xmlns:p14="http://schemas.microsoft.com/office/powerpoint/2010/main" val="133479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Multi-Resolution AO (MSSAO)</a:t>
            </a:r>
            <a:br>
              <a:rPr lang="en-US" dirty="0" smtClean="0"/>
            </a:br>
            <a:r>
              <a:rPr lang="en-US" dirty="0" smtClean="0"/>
              <a:t>Intuition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6203" y="2075800"/>
            <a:ext cx="3931595" cy="2706400"/>
          </a:xfrm>
        </p:spPr>
      </p:pic>
      <mc:AlternateContent xmlns:mc="http://schemas.openxmlformats.org/markup-compatibility/2006" xmlns:a14="http://schemas.microsoft.com/office/drawing/2010/main">
        <mc:Choice Requires="a14">
          <p:sp>
            <p:nvSpPr>
              <p:cNvPr id="20" name="TextBox 19"/>
              <p:cNvSpPr txBox="1"/>
              <p:nvPr/>
            </p:nvSpPr>
            <p:spPr>
              <a:xfrm>
                <a:off x="2929563" y="4953000"/>
                <a:ext cx="3284874" cy="988604"/>
              </a:xfrm>
              <a:prstGeom prst="rect">
                <a:avLst/>
              </a:prstGeom>
              <a:noFill/>
            </p:spPr>
            <p:txBody>
              <a:bodyPr wrap="none" rtlCol="0">
                <a:spAutoFit/>
              </a:bodyPr>
              <a:lstStyle/>
              <a:p>
                <a:endParaRPr lang="en-US" sz="2800" b="0" i="1" dirty="0" smtClean="0">
                  <a:latin typeface="Cambria Math"/>
                </a:endParaRPr>
              </a:p>
              <a:p>
                <a14:m>
                  <m:oMath xmlns:m="http://schemas.openxmlformats.org/officeDocument/2006/math">
                    <m:r>
                      <a:rPr lang="en-US" sz="2800" b="0" i="1" smtClean="0">
                        <a:latin typeface="Cambria Math"/>
                      </a:rPr>
                      <m:t>𝐴</m:t>
                    </m:r>
                    <m:sSub>
                      <m:sSubPr>
                        <m:ctrlPr>
                          <a:rPr lang="en-US" sz="2800" b="0" i="1" smtClean="0">
                            <a:latin typeface="Cambria Math"/>
                          </a:rPr>
                        </m:ctrlPr>
                      </m:sSubPr>
                      <m:e>
                        <m:r>
                          <a:rPr lang="en-US" sz="2800" b="0" i="1" smtClean="0">
                            <a:latin typeface="Cambria Math"/>
                          </a:rPr>
                          <m:t>𝑂</m:t>
                        </m:r>
                      </m:e>
                      <m:sub>
                        <m:r>
                          <a:rPr lang="en-US" sz="2800" b="0" i="1" smtClean="0">
                            <a:latin typeface="Cambria Math"/>
                          </a:rPr>
                          <m:t>𝑓𝑖𝑛𝑎𝑙</m:t>
                        </m:r>
                      </m:sub>
                    </m:sSub>
                    <m:r>
                      <a:rPr lang="en-US" sz="2800" b="0" i="1" smtClean="0">
                        <a:latin typeface="Cambria Math"/>
                      </a:rPr>
                      <m:t>=</m:t>
                    </m:r>
                  </m:oMath>
                </a14:m>
                <a:r>
                  <a:rPr lang="en-US" sz="2800" dirty="0">
                    <a:solidFill>
                      <a:schemeClr val="accent1">
                        <a:lumMod val="75000"/>
                      </a:schemeClr>
                    </a:solidFill>
                  </a:rPr>
                  <a:t> </a:t>
                </a:r>
                <a14:m>
                  <m:oMath xmlns:m="http://schemas.openxmlformats.org/officeDocument/2006/math">
                    <m:func>
                      <m:funcPr>
                        <m:ctrlPr>
                          <a:rPr lang="en-US" sz="2800" i="1" smtClean="0">
                            <a:solidFill>
                              <a:schemeClr val="tx1"/>
                            </a:solidFill>
                            <a:latin typeface="Cambria Math"/>
                          </a:rPr>
                        </m:ctrlPr>
                      </m:funcPr>
                      <m:fName>
                        <m:r>
                          <m:rPr>
                            <m:sty m:val="p"/>
                          </m:rPr>
                          <a:rPr lang="en-US" sz="2800">
                            <a:solidFill>
                              <a:schemeClr val="tx1"/>
                            </a:solidFill>
                            <a:latin typeface="Cambria Math"/>
                          </a:rPr>
                          <m:t>max</m:t>
                        </m:r>
                      </m:fName>
                      <m:e>
                        <m:d>
                          <m:dPr>
                            <m:ctrlPr>
                              <a:rPr lang="en-US" sz="2800" i="1">
                                <a:solidFill>
                                  <a:schemeClr val="tx1"/>
                                </a:solidFill>
                                <a:latin typeface="Cambria Math"/>
                              </a:rPr>
                            </m:ctrlPr>
                          </m:dPr>
                          <m:e>
                            <m:r>
                              <a:rPr lang="en-US" sz="2800" i="1">
                                <a:solidFill>
                                  <a:schemeClr val="tx1"/>
                                </a:solidFill>
                                <a:latin typeface="Cambria Math"/>
                              </a:rPr>
                              <m:t>𝐴</m:t>
                            </m:r>
                            <m:sSub>
                              <m:sSubPr>
                                <m:ctrlPr>
                                  <a:rPr lang="en-US" sz="2800" i="1">
                                    <a:solidFill>
                                      <a:schemeClr val="tx1"/>
                                    </a:solidFill>
                                    <a:latin typeface="Cambria Math"/>
                                  </a:rPr>
                                </m:ctrlPr>
                              </m:sSubPr>
                              <m:e>
                                <m:r>
                                  <a:rPr lang="en-US" sz="2800" i="1">
                                    <a:solidFill>
                                      <a:schemeClr val="tx1"/>
                                    </a:solidFill>
                                    <a:latin typeface="Cambria Math"/>
                                  </a:rPr>
                                  <m:t>𝑂</m:t>
                                </m:r>
                              </m:e>
                              <m:sub>
                                <m:r>
                                  <a:rPr lang="en-US" sz="2800" i="1">
                                    <a:solidFill>
                                      <a:schemeClr val="tx1"/>
                                    </a:solidFill>
                                    <a:latin typeface="Cambria Math"/>
                                  </a:rPr>
                                  <m:t>𝑖</m:t>
                                </m:r>
                              </m:sub>
                            </m:sSub>
                          </m:e>
                        </m:d>
                      </m:e>
                    </m:func>
                  </m:oMath>
                </a14:m>
                <a:endParaRPr lang="en-US" sz="2800"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29563" y="4953000"/>
                <a:ext cx="3284874" cy="98860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186017" y="4722167"/>
                <a:ext cx="7896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3</m:t>
                          </m:r>
                        </m:sub>
                      </m:sSub>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186017" y="4722167"/>
                <a:ext cx="789640" cy="461665"/>
              </a:xfrm>
              <a:prstGeom prst="rect">
                <a:avLst/>
              </a:prstGeom>
              <a:blipFill rotWithShape="1">
                <a:blip r:embed="rId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481316" y="4712640"/>
                <a:ext cx="7896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2</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481316" y="4712640"/>
                <a:ext cx="789639"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00600" y="4714875"/>
                <a:ext cx="7825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00600" y="4714875"/>
                <a:ext cx="782522" cy="461665"/>
              </a:xfrm>
              <a:prstGeom prst="rect">
                <a:avLst/>
              </a:prstGeom>
              <a:blipFill rotWithShape="1">
                <a:blip r:embed="rId7"/>
                <a:stretch>
                  <a:fillRect/>
                </a:stretch>
              </a:blipFill>
            </p:spPr>
            <p:txBody>
              <a:bodyPr/>
              <a:lstStyle/>
              <a:p>
                <a:r>
                  <a:rPr lang="en-US">
                    <a:noFill/>
                  </a:rPr>
                  <a:t> </a:t>
                </a:r>
              </a:p>
            </p:txBody>
          </p:sp>
        </mc:Fallback>
      </mc:AlternateContent>
      <p:cxnSp>
        <p:nvCxnSpPr>
          <p:cNvPr id="9" name="Elbow Connector 8"/>
          <p:cNvCxnSpPr>
            <a:endCxn id="13" idx="0"/>
          </p:cNvCxnSpPr>
          <p:nvPr/>
        </p:nvCxnSpPr>
        <p:spPr>
          <a:xfrm rot="16200000" flipH="1">
            <a:off x="4696193" y="4219206"/>
            <a:ext cx="600075" cy="39126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H="1">
            <a:off x="5302120" y="4138625"/>
            <a:ext cx="597842" cy="550188"/>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5976048" y="4110085"/>
            <a:ext cx="619129" cy="59045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E3B5A547-EED3-40C7-A0A5-8821F7F14651}" type="slidenum">
              <a:rPr lang="en-US" sz="2000" smtClean="0"/>
              <a:t>6</a:t>
            </a:fld>
            <a:endParaRPr lang="en-US" sz="2000" dirty="0"/>
          </a:p>
        </p:txBody>
      </p:sp>
    </p:spTree>
    <p:extLst>
      <p:ext uri="{BB962C8B-B14F-4D97-AF65-F5344CB8AC3E}">
        <p14:creationId xmlns:p14="http://schemas.microsoft.com/office/powerpoint/2010/main" val="3875739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Multi-Resolution AO (MSSAO)</a:t>
            </a:r>
            <a:br>
              <a:rPr lang="en-US" dirty="0" smtClean="0"/>
            </a:br>
            <a:r>
              <a:rPr lang="en-US" dirty="0" smtClean="0"/>
              <a:t>Intuition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4927" y="2063750"/>
            <a:ext cx="3931595" cy="2706400"/>
          </a:xfrm>
        </p:spPr>
      </p:pic>
      <p:sp>
        <p:nvSpPr>
          <p:cNvPr id="5" name="TextBox 4"/>
          <p:cNvSpPr txBox="1"/>
          <p:nvPr/>
        </p:nvSpPr>
        <p:spPr>
          <a:xfrm>
            <a:off x="6317234" y="3827984"/>
            <a:ext cx="1561646" cy="461665"/>
          </a:xfrm>
          <a:prstGeom prst="rect">
            <a:avLst/>
          </a:prstGeom>
          <a:noFill/>
        </p:spPr>
        <p:txBody>
          <a:bodyPr wrap="none" rtlCol="0">
            <a:spAutoFit/>
          </a:bodyPr>
          <a:lstStyle/>
          <a:p>
            <a:pPr algn="ctr"/>
            <a:r>
              <a:rPr lang="en-US" sz="2400" dirty="0" smtClean="0"/>
              <a:t>1024x1024</a:t>
            </a:r>
            <a:endParaRPr lang="en-US" sz="2400" dirty="0"/>
          </a:p>
        </p:txBody>
      </p:sp>
      <p:sp>
        <p:nvSpPr>
          <p:cNvPr id="6" name="TextBox 5"/>
          <p:cNvSpPr txBox="1"/>
          <p:nvPr/>
        </p:nvSpPr>
        <p:spPr>
          <a:xfrm>
            <a:off x="6472727" y="3093785"/>
            <a:ext cx="1250663" cy="461665"/>
          </a:xfrm>
          <a:prstGeom prst="rect">
            <a:avLst/>
          </a:prstGeom>
          <a:noFill/>
        </p:spPr>
        <p:txBody>
          <a:bodyPr wrap="none" rtlCol="0">
            <a:spAutoFit/>
          </a:bodyPr>
          <a:lstStyle/>
          <a:p>
            <a:pPr algn="ctr"/>
            <a:r>
              <a:rPr lang="en-US" sz="2400" dirty="0" smtClean="0"/>
              <a:t>512x512</a:t>
            </a:r>
            <a:endParaRPr lang="en-US" sz="2400" dirty="0"/>
          </a:p>
        </p:txBody>
      </p:sp>
      <p:sp>
        <p:nvSpPr>
          <p:cNvPr id="7" name="TextBox 6"/>
          <p:cNvSpPr txBox="1"/>
          <p:nvPr/>
        </p:nvSpPr>
        <p:spPr>
          <a:xfrm>
            <a:off x="6472725" y="2372459"/>
            <a:ext cx="1250663" cy="461665"/>
          </a:xfrm>
          <a:prstGeom prst="rect">
            <a:avLst/>
          </a:prstGeom>
          <a:noFill/>
        </p:spPr>
        <p:txBody>
          <a:bodyPr wrap="none" rtlCol="0">
            <a:spAutoFit/>
          </a:bodyPr>
          <a:lstStyle/>
          <a:p>
            <a:pPr algn="ctr"/>
            <a:r>
              <a:rPr lang="en-US" sz="2400" dirty="0" smtClean="0"/>
              <a:t>256x256</a:t>
            </a:r>
            <a:endParaRPr lang="en-US" sz="2400" dirty="0"/>
          </a:p>
        </p:txBody>
      </p:sp>
      <mc:AlternateContent xmlns:mc="http://schemas.openxmlformats.org/markup-compatibility/2006" xmlns:a14="http://schemas.microsoft.com/office/drawing/2010/main">
        <mc:Choice Requires="a14">
          <p:sp>
            <p:nvSpPr>
              <p:cNvPr id="14" name="Curved Up Arrow 13"/>
              <p:cNvSpPr/>
              <p:nvPr/>
            </p:nvSpPr>
            <p:spPr>
              <a:xfrm>
                <a:off x="3424727" y="4197316"/>
                <a:ext cx="3886200" cy="457200"/>
              </a:xfrm>
              <a:prstGeom prst="curved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𝐴</m:t>
                      </m:r>
                      <m:sSub>
                        <m:sSubPr>
                          <m:ctrlPr>
                            <a:rPr lang="en-US" b="0" i="1" smtClean="0">
                              <a:solidFill>
                                <a:schemeClr val="tx1"/>
                              </a:solidFill>
                              <a:latin typeface="Cambria Math"/>
                            </a:rPr>
                          </m:ctrlPr>
                        </m:sSubPr>
                        <m:e>
                          <m:r>
                            <a:rPr lang="en-US" b="0" i="1" smtClean="0">
                              <a:solidFill>
                                <a:schemeClr val="tx1"/>
                              </a:solidFill>
                              <a:latin typeface="Cambria Math"/>
                            </a:rPr>
                            <m:t>𝑂</m:t>
                          </m:r>
                        </m:e>
                        <m:sub>
                          <m:r>
                            <a:rPr lang="en-US" b="0" i="1" smtClean="0">
                              <a:solidFill>
                                <a:schemeClr val="tx1"/>
                              </a:solidFill>
                              <a:latin typeface="Cambria Math"/>
                            </a:rPr>
                            <m:t>1024</m:t>
                          </m:r>
                        </m:sub>
                      </m:sSub>
                    </m:oMath>
                  </m:oMathPara>
                </a14:m>
                <a:endParaRPr lang="en-US" dirty="0">
                  <a:solidFill>
                    <a:srgbClr val="FF0000"/>
                  </a:solidFill>
                </a:endParaRPr>
              </a:p>
            </p:txBody>
          </p:sp>
        </mc:Choice>
        <mc:Fallback xmlns="">
          <p:sp>
            <p:nvSpPr>
              <p:cNvPr id="14" name="Curved Up Arrow 13"/>
              <p:cNvSpPr>
                <a:spLocks noRot="1" noChangeAspect="1" noMove="1" noResize="1" noEditPoints="1" noAdjustHandles="1" noChangeArrowheads="1" noChangeShapeType="1" noTextEdit="1"/>
              </p:cNvSpPr>
              <p:nvPr/>
            </p:nvSpPr>
            <p:spPr>
              <a:xfrm>
                <a:off x="3424727" y="4197316"/>
                <a:ext cx="3886200" cy="457200"/>
              </a:xfrm>
              <a:prstGeom prst="curvedUpArrow">
                <a:avLst/>
              </a:prstGeom>
              <a:blipFill rotWithShape="1">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rved Up Arrow 17"/>
              <p:cNvSpPr/>
              <p:nvPr/>
            </p:nvSpPr>
            <p:spPr>
              <a:xfrm>
                <a:off x="3424727" y="3463117"/>
                <a:ext cx="3886199" cy="457200"/>
              </a:xfrm>
              <a:prstGeom prst="curved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𝐴</m:t>
                      </m:r>
                      <m:sSub>
                        <m:sSubPr>
                          <m:ctrlPr>
                            <a:rPr lang="en-US" b="0" i="1" smtClean="0">
                              <a:solidFill>
                                <a:schemeClr val="tx1"/>
                              </a:solidFill>
                              <a:latin typeface="Cambria Math"/>
                            </a:rPr>
                          </m:ctrlPr>
                        </m:sSubPr>
                        <m:e>
                          <m:r>
                            <a:rPr lang="en-US" b="0" i="1" smtClean="0">
                              <a:solidFill>
                                <a:schemeClr val="tx1"/>
                              </a:solidFill>
                              <a:latin typeface="Cambria Math"/>
                            </a:rPr>
                            <m:t>𝑂</m:t>
                          </m:r>
                        </m:e>
                        <m:sub>
                          <m:r>
                            <a:rPr lang="en-US" b="0" i="1" smtClean="0">
                              <a:solidFill>
                                <a:schemeClr val="tx1"/>
                              </a:solidFill>
                              <a:latin typeface="Cambria Math"/>
                            </a:rPr>
                            <m:t>512</m:t>
                          </m:r>
                        </m:sub>
                      </m:sSub>
                    </m:oMath>
                  </m:oMathPara>
                </a14:m>
                <a:endParaRPr lang="en-US" dirty="0">
                  <a:solidFill>
                    <a:schemeClr val="tx1"/>
                  </a:solidFill>
                </a:endParaRPr>
              </a:p>
            </p:txBody>
          </p:sp>
        </mc:Choice>
        <mc:Fallback xmlns="">
          <p:sp>
            <p:nvSpPr>
              <p:cNvPr id="18" name="Curved Up Arrow 17"/>
              <p:cNvSpPr>
                <a:spLocks noRot="1" noChangeAspect="1" noMove="1" noResize="1" noEditPoints="1" noAdjustHandles="1" noChangeArrowheads="1" noChangeShapeType="1" noTextEdit="1"/>
              </p:cNvSpPr>
              <p:nvPr/>
            </p:nvSpPr>
            <p:spPr>
              <a:xfrm>
                <a:off x="3424727" y="3463117"/>
                <a:ext cx="3886199" cy="457200"/>
              </a:xfrm>
              <a:prstGeom prst="curvedUpArrow">
                <a:avLst/>
              </a:prstGeom>
              <a:blipFill rotWithShape="1">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rved Up Arrow 18"/>
              <p:cNvSpPr/>
              <p:nvPr/>
            </p:nvSpPr>
            <p:spPr>
              <a:xfrm>
                <a:off x="3424728" y="2728918"/>
                <a:ext cx="3886199" cy="457200"/>
              </a:xfrm>
              <a:prstGeom prst="curvedUpArrow">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a:rPr>
                        <m:t>𝐴</m:t>
                      </m:r>
                      <m:sSub>
                        <m:sSubPr>
                          <m:ctrlPr>
                            <a:rPr lang="en-US" b="0" i="1" dirty="0" smtClean="0">
                              <a:solidFill>
                                <a:schemeClr val="tx1"/>
                              </a:solidFill>
                              <a:latin typeface="Cambria Math"/>
                            </a:rPr>
                          </m:ctrlPr>
                        </m:sSubPr>
                        <m:e>
                          <m:r>
                            <a:rPr lang="en-US" i="1" dirty="0" smtClean="0">
                              <a:solidFill>
                                <a:schemeClr val="tx1"/>
                              </a:solidFill>
                              <a:latin typeface="Cambria Math"/>
                            </a:rPr>
                            <m:t>𝑂</m:t>
                          </m:r>
                        </m:e>
                        <m:sub>
                          <m:r>
                            <a:rPr lang="en-US" b="0" i="1" dirty="0" smtClean="0">
                              <a:solidFill>
                                <a:schemeClr val="tx1"/>
                              </a:solidFill>
                              <a:latin typeface="Cambria Math"/>
                            </a:rPr>
                            <m:t>256</m:t>
                          </m:r>
                        </m:sub>
                      </m:sSub>
                    </m:oMath>
                  </m:oMathPara>
                </a14:m>
                <a:endParaRPr lang="en-US" dirty="0">
                  <a:solidFill>
                    <a:schemeClr val="tx1"/>
                  </a:solidFill>
                </a:endParaRPr>
              </a:p>
            </p:txBody>
          </p:sp>
        </mc:Choice>
        <mc:Fallback xmlns="">
          <p:sp>
            <p:nvSpPr>
              <p:cNvPr id="19" name="Curved Up Arrow 18"/>
              <p:cNvSpPr>
                <a:spLocks noRot="1" noChangeAspect="1" noMove="1" noResize="1" noEditPoints="1" noAdjustHandles="1" noChangeArrowheads="1" noChangeShapeType="1" noTextEdit="1"/>
              </p:cNvSpPr>
              <p:nvPr/>
            </p:nvSpPr>
            <p:spPr>
              <a:xfrm>
                <a:off x="3424728" y="2728918"/>
                <a:ext cx="3886199" cy="457200"/>
              </a:xfrm>
              <a:prstGeom prst="curvedUpArrow">
                <a:avLst/>
              </a:prstGeom>
              <a:blipFill rotWithShape="1">
                <a:blip r:embed="rId6"/>
                <a:stretch>
                  <a:fillRect/>
                </a:stretch>
              </a:blipFill>
              <a:ln w="12700">
                <a:solidFill>
                  <a:schemeClr val="tx1"/>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14716" y="4953000"/>
                <a:ext cx="5251438" cy="131561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𝑓𝑖𝑛𝑎𝑙</m:t>
                          </m:r>
                        </m:sub>
                      </m:sSub>
                      <m:r>
                        <a:rPr lang="en-US" sz="2400" b="0" i="1" smtClean="0">
                          <a:latin typeface="Cambria Math"/>
                        </a:rPr>
                        <m:t>=</m:t>
                      </m:r>
                      <m:r>
                        <m:rPr>
                          <m:sty m:val="p"/>
                        </m:rPr>
                        <a:rPr lang="en-US" sz="2400" b="0" i="0" smtClean="0">
                          <a:latin typeface="Cambria Math"/>
                        </a:rPr>
                        <m:t>f</m:t>
                      </m:r>
                      <m:d>
                        <m:dPr>
                          <m:ctrlPr>
                            <a:rPr lang="en-US" sz="2400" b="0" i="1" smtClean="0">
                              <a:latin typeface="Cambria Math"/>
                            </a:rPr>
                          </m:ctrlPr>
                        </m:dPr>
                        <m:e>
                          <m:func>
                            <m:funcPr>
                              <m:ctrlPr>
                                <a:rPr lang="en-US" sz="2400" b="0" i="1" smtClean="0">
                                  <a:solidFill>
                                    <a:schemeClr val="accent1">
                                      <a:lumMod val="75000"/>
                                    </a:schemeClr>
                                  </a:solidFill>
                                  <a:latin typeface="Cambria Math"/>
                                </a:rPr>
                              </m:ctrlPr>
                            </m:funcPr>
                            <m:fName>
                              <m:r>
                                <m:rPr>
                                  <m:sty m:val="p"/>
                                </m:rPr>
                                <a:rPr lang="en-US" sz="2400" b="0" i="0" smtClean="0">
                                  <a:solidFill>
                                    <a:schemeClr val="accent1">
                                      <a:lumMod val="75000"/>
                                    </a:schemeClr>
                                  </a:solidFill>
                                  <a:latin typeface="Cambria Math"/>
                                </a:rPr>
                                <m:t>max</m:t>
                              </m:r>
                            </m:fName>
                            <m:e>
                              <m:d>
                                <m:dPr>
                                  <m:ctrlPr>
                                    <a:rPr lang="en-US" sz="2400" b="0" i="1" smtClean="0">
                                      <a:solidFill>
                                        <a:schemeClr val="accent1">
                                          <a:lumMod val="75000"/>
                                        </a:schemeClr>
                                      </a:solidFill>
                                      <a:latin typeface="Cambria Math"/>
                                    </a:rPr>
                                  </m:ctrlPr>
                                </m:dPr>
                                <m:e>
                                  <m:r>
                                    <a:rPr lang="en-US" sz="2400" b="0" i="1" smtClean="0">
                                      <a:solidFill>
                                        <a:schemeClr val="accent1">
                                          <a:lumMod val="75000"/>
                                        </a:schemeClr>
                                      </a:solidFill>
                                      <a:latin typeface="Cambria Math"/>
                                    </a:rPr>
                                    <m:t>𝐴</m:t>
                                  </m:r>
                                  <m:sSub>
                                    <m:sSubPr>
                                      <m:ctrlPr>
                                        <a:rPr lang="en-US" sz="2400" b="0" i="1" smtClean="0">
                                          <a:solidFill>
                                            <a:schemeClr val="accent1">
                                              <a:lumMod val="75000"/>
                                            </a:schemeClr>
                                          </a:solidFill>
                                          <a:latin typeface="Cambria Math"/>
                                        </a:rPr>
                                      </m:ctrlPr>
                                    </m:sSubPr>
                                    <m:e>
                                      <m:r>
                                        <a:rPr lang="en-US" sz="2400" b="0" i="1" smtClean="0">
                                          <a:solidFill>
                                            <a:schemeClr val="accent1">
                                              <a:lumMod val="75000"/>
                                            </a:schemeClr>
                                          </a:solidFill>
                                          <a:latin typeface="Cambria Math"/>
                                        </a:rPr>
                                        <m:t>𝑂</m:t>
                                      </m:r>
                                    </m:e>
                                    <m:sub>
                                      <m:r>
                                        <a:rPr lang="en-US" sz="2400" b="0" i="1" smtClean="0">
                                          <a:solidFill>
                                            <a:schemeClr val="accent1">
                                              <a:lumMod val="75000"/>
                                            </a:schemeClr>
                                          </a:solidFill>
                                          <a:latin typeface="Cambria Math"/>
                                        </a:rPr>
                                        <m:t>𝑖</m:t>
                                      </m:r>
                                    </m:sub>
                                  </m:sSub>
                                </m:e>
                              </m:d>
                            </m:e>
                          </m:func>
                          <m:r>
                            <a:rPr lang="en-US" sz="2400" b="0" i="1" smtClean="0">
                              <a:solidFill>
                                <a:schemeClr val="accent1">
                                  <a:lumMod val="75000"/>
                                </a:schemeClr>
                              </a:solidFill>
                              <a:latin typeface="Cambria Math"/>
                            </a:rPr>
                            <m:t>, </m:t>
                          </m:r>
                          <m:r>
                            <m:rPr>
                              <m:sty m:val="p"/>
                            </m:rPr>
                            <a:rPr lang="en-US" sz="2400" b="0" i="0" smtClean="0">
                              <a:solidFill>
                                <a:schemeClr val="accent3">
                                  <a:lumMod val="75000"/>
                                </a:schemeClr>
                              </a:solidFill>
                              <a:latin typeface="Cambria Math"/>
                            </a:rPr>
                            <m:t>average</m:t>
                          </m:r>
                          <m:d>
                            <m:dPr>
                              <m:ctrlPr>
                                <a:rPr lang="en-US" sz="2400" b="0" i="1" smtClean="0">
                                  <a:solidFill>
                                    <a:schemeClr val="accent3">
                                      <a:lumMod val="75000"/>
                                    </a:schemeClr>
                                  </a:solidFill>
                                  <a:latin typeface="Cambria Math"/>
                                </a:rPr>
                              </m:ctrlPr>
                            </m:dPr>
                            <m:e>
                              <m:r>
                                <a:rPr lang="en-US" sz="2400" b="0" i="1" smtClean="0">
                                  <a:solidFill>
                                    <a:schemeClr val="accent3">
                                      <a:lumMod val="75000"/>
                                    </a:schemeClr>
                                  </a:solidFill>
                                  <a:latin typeface="Cambria Math"/>
                                </a:rPr>
                                <m:t>𝐴</m:t>
                              </m:r>
                              <m:sSub>
                                <m:sSubPr>
                                  <m:ctrlPr>
                                    <a:rPr lang="en-US" sz="2400" b="0" i="1" smtClean="0">
                                      <a:solidFill>
                                        <a:schemeClr val="accent3">
                                          <a:lumMod val="75000"/>
                                        </a:schemeClr>
                                      </a:solidFill>
                                      <a:latin typeface="Cambria Math"/>
                                    </a:rPr>
                                  </m:ctrlPr>
                                </m:sSubPr>
                                <m:e>
                                  <m:r>
                                    <a:rPr lang="en-US" sz="2400" b="0" i="1" smtClean="0">
                                      <a:solidFill>
                                        <a:schemeClr val="accent3">
                                          <a:lumMod val="75000"/>
                                        </a:schemeClr>
                                      </a:solidFill>
                                      <a:latin typeface="Cambria Math"/>
                                    </a:rPr>
                                    <m:t>𝑂</m:t>
                                  </m:r>
                                </m:e>
                                <m:sub>
                                  <m:r>
                                    <a:rPr lang="en-US" sz="2400" b="0" i="1" smtClean="0">
                                      <a:solidFill>
                                        <a:schemeClr val="accent3">
                                          <a:lumMod val="75000"/>
                                        </a:schemeClr>
                                      </a:solidFill>
                                      <a:latin typeface="Cambria Math"/>
                                    </a:rPr>
                                    <m:t>𝑖</m:t>
                                  </m:r>
                                </m:sub>
                              </m:sSub>
                            </m:e>
                          </m:d>
                        </m:e>
                      </m:d>
                    </m:oMath>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𝑓𝑖𝑛𝑎𝑙</m:t>
                          </m:r>
                        </m:sub>
                      </m:sSub>
                      <m:r>
                        <a:rPr lang="en-US" sz="2400" b="0" i="1" smtClean="0">
                          <a:latin typeface="Cambria Math"/>
                        </a:rPr>
                        <m:t>≥</m:t>
                      </m:r>
                      <m:func>
                        <m:funcPr>
                          <m:ctrlPr>
                            <a:rPr lang="en-US" sz="2400" b="0" i="1" smtClean="0">
                              <a:solidFill>
                                <a:schemeClr val="accent1">
                                  <a:lumMod val="75000"/>
                                </a:schemeClr>
                              </a:solidFill>
                              <a:latin typeface="Cambria Math"/>
                            </a:rPr>
                          </m:ctrlPr>
                        </m:funcPr>
                        <m:fName>
                          <m:r>
                            <m:rPr>
                              <m:sty m:val="p"/>
                            </m:rPr>
                            <a:rPr lang="en-US" sz="2400" b="0" i="0" smtClean="0">
                              <a:solidFill>
                                <a:schemeClr val="accent1">
                                  <a:lumMod val="75000"/>
                                </a:schemeClr>
                              </a:solidFill>
                              <a:latin typeface="Cambria Math"/>
                            </a:rPr>
                            <m:t>max</m:t>
                          </m:r>
                        </m:fName>
                        <m:e>
                          <m:d>
                            <m:dPr>
                              <m:ctrlPr>
                                <a:rPr lang="en-US" sz="2400" b="0" i="1" smtClean="0">
                                  <a:solidFill>
                                    <a:schemeClr val="accent1">
                                      <a:lumMod val="75000"/>
                                    </a:schemeClr>
                                  </a:solidFill>
                                  <a:latin typeface="Cambria Math"/>
                                </a:rPr>
                              </m:ctrlPr>
                            </m:dPr>
                            <m:e>
                              <m:r>
                                <a:rPr lang="en-US" sz="2400" b="0" i="1" smtClean="0">
                                  <a:solidFill>
                                    <a:schemeClr val="accent1">
                                      <a:lumMod val="75000"/>
                                    </a:schemeClr>
                                  </a:solidFill>
                                  <a:latin typeface="Cambria Math"/>
                                </a:rPr>
                                <m:t>𝐴</m:t>
                              </m:r>
                              <m:sSub>
                                <m:sSubPr>
                                  <m:ctrlPr>
                                    <a:rPr lang="en-US" sz="2400" b="0" i="1" smtClean="0">
                                      <a:solidFill>
                                        <a:schemeClr val="accent1">
                                          <a:lumMod val="75000"/>
                                        </a:schemeClr>
                                      </a:solidFill>
                                      <a:latin typeface="Cambria Math"/>
                                    </a:rPr>
                                  </m:ctrlPr>
                                </m:sSubPr>
                                <m:e>
                                  <m:r>
                                    <a:rPr lang="en-US" sz="2400" b="0" i="1" smtClean="0">
                                      <a:solidFill>
                                        <a:schemeClr val="accent1">
                                          <a:lumMod val="75000"/>
                                        </a:schemeClr>
                                      </a:solidFill>
                                      <a:latin typeface="Cambria Math"/>
                                    </a:rPr>
                                    <m:t>𝑂</m:t>
                                  </m:r>
                                </m:e>
                                <m:sub>
                                  <m:r>
                                    <a:rPr lang="en-US" sz="2400" b="0" i="1" smtClean="0">
                                      <a:solidFill>
                                        <a:schemeClr val="accent1">
                                          <a:lumMod val="75000"/>
                                        </a:schemeClr>
                                      </a:solidFill>
                                      <a:latin typeface="Cambria Math"/>
                                    </a:rPr>
                                    <m:t>𝑖</m:t>
                                  </m:r>
                                </m:sub>
                              </m:sSub>
                            </m:e>
                          </m:d>
                        </m:e>
                      </m:func>
                    </m:oMath>
                    <m:oMath xmlns:m="http://schemas.openxmlformats.org/officeDocument/2006/math">
                      <m:r>
                        <a:rPr lang="en-US" sz="2400" b="0" i="1" smtClean="0">
                          <a:latin typeface="Cambria Math"/>
                        </a:rPr>
                        <m:t>𝐴</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𝑓𝑖𝑛𝑎𝑙</m:t>
                          </m:r>
                        </m:sub>
                      </m:sSub>
                      <m:r>
                        <a:rPr lang="en-US" sz="2400" b="0" i="1" smtClean="0">
                          <a:latin typeface="Cambria Math"/>
                        </a:rPr>
                        <m:t>∝</m:t>
                      </m:r>
                      <m:r>
                        <m:rPr>
                          <m:sty m:val="p"/>
                        </m:rPr>
                        <a:rPr lang="en-US" sz="2400" b="0" i="0" smtClean="0">
                          <a:solidFill>
                            <a:schemeClr val="accent3">
                              <a:lumMod val="75000"/>
                            </a:schemeClr>
                          </a:solidFill>
                          <a:latin typeface="Cambria Math"/>
                        </a:rPr>
                        <m:t>average</m:t>
                      </m:r>
                      <m:d>
                        <m:dPr>
                          <m:ctrlPr>
                            <a:rPr lang="en-US" sz="2400" b="0" i="1" smtClean="0">
                              <a:solidFill>
                                <a:schemeClr val="accent3">
                                  <a:lumMod val="75000"/>
                                </a:schemeClr>
                              </a:solidFill>
                              <a:latin typeface="Cambria Math"/>
                            </a:rPr>
                          </m:ctrlPr>
                        </m:dPr>
                        <m:e>
                          <m:r>
                            <a:rPr lang="en-US" sz="2400" b="0" i="1" smtClean="0">
                              <a:solidFill>
                                <a:schemeClr val="accent3">
                                  <a:lumMod val="75000"/>
                                </a:schemeClr>
                              </a:solidFill>
                              <a:latin typeface="Cambria Math"/>
                            </a:rPr>
                            <m:t>𝐴</m:t>
                          </m:r>
                          <m:sSub>
                            <m:sSubPr>
                              <m:ctrlPr>
                                <a:rPr lang="en-US" sz="2400" b="0" i="1" smtClean="0">
                                  <a:solidFill>
                                    <a:schemeClr val="accent3">
                                      <a:lumMod val="75000"/>
                                    </a:schemeClr>
                                  </a:solidFill>
                                  <a:latin typeface="Cambria Math"/>
                                </a:rPr>
                              </m:ctrlPr>
                            </m:sSubPr>
                            <m:e>
                              <m:r>
                                <a:rPr lang="en-US" sz="2400" b="0" i="1" smtClean="0">
                                  <a:solidFill>
                                    <a:schemeClr val="accent3">
                                      <a:lumMod val="75000"/>
                                    </a:schemeClr>
                                  </a:solidFill>
                                  <a:latin typeface="Cambria Math"/>
                                </a:rPr>
                                <m:t>𝑂</m:t>
                              </m:r>
                            </m:e>
                            <m:sub>
                              <m:r>
                                <a:rPr lang="en-US" sz="2400" b="0" i="1" smtClean="0">
                                  <a:solidFill>
                                    <a:schemeClr val="accent3">
                                      <a:lumMod val="75000"/>
                                    </a:schemeClr>
                                  </a:solidFill>
                                  <a:latin typeface="Cambria Math"/>
                                </a:rPr>
                                <m:t>𝑖</m:t>
                              </m:r>
                            </m:sub>
                          </m:sSub>
                        </m:e>
                      </m:d>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14716" y="4953000"/>
                <a:ext cx="5251438" cy="1315617"/>
              </a:xfrm>
              <a:prstGeom prst="rect">
                <a:avLst/>
              </a:prstGeom>
              <a:blipFill rotWithShape="1">
                <a:blip r:embed="rId7"/>
                <a:stretch>
                  <a:fillRect l="-232" b="-325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E3B5A547-EED3-40C7-A0A5-8821F7F14651}" type="slidenum">
              <a:rPr lang="en-US" sz="2000" smtClean="0"/>
              <a:t>7</a:t>
            </a:fld>
            <a:endParaRPr lang="en-US" sz="2000" dirty="0"/>
          </a:p>
        </p:txBody>
      </p:sp>
    </p:spTree>
    <p:extLst>
      <p:ext uri="{BB962C8B-B14F-4D97-AF65-F5344CB8AC3E}">
        <p14:creationId xmlns:p14="http://schemas.microsoft.com/office/powerpoint/2010/main" val="122727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t>MSSAO</a:t>
            </a:r>
            <a:br>
              <a:rPr lang="en-US" dirty="0" smtClean="0"/>
            </a:br>
            <a:r>
              <a:rPr lang="en-US" dirty="0" smtClean="0"/>
              <a:t>Overview</a:t>
            </a:r>
            <a:endParaRPr lang="en-US" dirty="0"/>
          </a:p>
        </p:txBody>
      </p:sp>
      <p:sp>
        <p:nvSpPr>
          <p:cNvPr id="6" name="Rectangle 5"/>
          <p:cNvSpPr/>
          <p:nvPr/>
        </p:nvSpPr>
        <p:spPr>
          <a:xfrm>
            <a:off x="838200" y="1949449"/>
            <a:ext cx="1143000"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Geometry</a:t>
            </a:r>
            <a:endParaRPr lang="en-US" b="1" dirty="0">
              <a:solidFill>
                <a:schemeClr val="bg1"/>
              </a:solidFill>
            </a:endParaRPr>
          </a:p>
        </p:txBody>
      </p:sp>
      <p:sp>
        <p:nvSpPr>
          <p:cNvPr id="7" name="Parallelogram 6"/>
          <p:cNvSpPr/>
          <p:nvPr/>
        </p:nvSpPr>
        <p:spPr>
          <a:xfrm>
            <a:off x="2294189" y="1949449"/>
            <a:ext cx="1824528" cy="533400"/>
          </a:xfrm>
          <a:prstGeom prst="parallelogram">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8" name="Rectangle 7"/>
          <p:cNvSpPr/>
          <p:nvPr/>
        </p:nvSpPr>
        <p:spPr>
          <a:xfrm>
            <a:off x="4495800" y="1949449"/>
            <a:ext cx="1609458" cy="533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Downsample</a:t>
            </a:r>
            <a:endParaRPr lang="en-US" b="1" dirty="0">
              <a:solidFill>
                <a:schemeClr val="bg1"/>
              </a:solidFill>
            </a:endParaRPr>
          </a:p>
        </p:txBody>
      </p:sp>
      <p:sp>
        <p:nvSpPr>
          <p:cNvPr id="9" name="Parallelogram 8"/>
          <p:cNvSpPr/>
          <p:nvPr/>
        </p:nvSpPr>
        <p:spPr>
          <a:xfrm>
            <a:off x="6362344"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(512x512)</a:t>
            </a:r>
            <a:endParaRPr lang="en-US" dirty="0">
              <a:solidFill>
                <a:schemeClr val="bg1"/>
              </a:solidFill>
            </a:endParaRPr>
          </a:p>
        </p:txBody>
      </p:sp>
      <p:sp>
        <p:nvSpPr>
          <p:cNvPr id="10" name="Parallelogram 9"/>
          <p:cNvSpPr/>
          <p:nvPr/>
        </p:nvSpPr>
        <p:spPr>
          <a:xfrm>
            <a:off x="6362344" y="274370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(256x256)</a:t>
            </a:r>
            <a:endParaRPr lang="en-US" dirty="0">
              <a:solidFill>
                <a:schemeClr val="bg1"/>
              </a:solidFill>
            </a:endParaRPr>
          </a:p>
        </p:txBody>
      </p:sp>
      <p:sp>
        <p:nvSpPr>
          <p:cNvPr id="12" name="Rectangle 11"/>
          <p:cNvSpPr/>
          <p:nvPr/>
        </p:nvSpPr>
        <p:spPr>
          <a:xfrm>
            <a:off x="4502565" y="591184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(1024x1024)</a:t>
            </a:r>
            <a:endParaRPr lang="en-US" dirty="0">
              <a:solidFill>
                <a:schemeClr val="bg1"/>
              </a:solidFill>
            </a:endParaRPr>
          </a:p>
        </p:txBody>
      </p:sp>
      <p:sp>
        <p:nvSpPr>
          <p:cNvPr id="13" name="Rectangle 12"/>
          <p:cNvSpPr/>
          <p:nvPr/>
        </p:nvSpPr>
        <p:spPr>
          <a:xfrm>
            <a:off x="4495800" y="432688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(512x512)</a:t>
            </a:r>
            <a:endParaRPr lang="en-US" dirty="0">
              <a:solidFill>
                <a:schemeClr val="bg1"/>
              </a:solidFill>
            </a:endParaRPr>
          </a:p>
        </p:txBody>
      </p:sp>
      <p:sp>
        <p:nvSpPr>
          <p:cNvPr id="14" name="Rectangle 13"/>
          <p:cNvSpPr/>
          <p:nvPr/>
        </p:nvSpPr>
        <p:spPr>
          <a:xfrm>
            <a:off x="4495800" y="2741929"/>
            <a:ext cx="160945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Compute AO</a:t>
            </a:r>
          </a:p>
          <a:p>
            <a:pPr algn="ctr"/>
            <a:r>
              <a:rPr lang="en-US" dirty="0" smtClean="0">
                <a:solidFill>
                  <a:schemeClr val="bg1"/>
                </a:solidFill>
              </a:rPr>
              <a:t>(256x256)</a:t>
            </a:r>
            <a:endParaRPr lang="en-US" dirty="0">
              <a:solidFill>
                <a:schemeClr val="bg1"/>
              </a:solidFill>
            </a:endParaRPr>
          </a:p>
        </p:txBody>
      </p:sp>
      <p:sp>
        <p:nvSpPr>
          <p:cNvPr id="15" name="Rectangle 14"/>
          <p:cNvSpPr/>
          <p:nvPr/>
        </p:nvSpPr>
        <p:spPr>
          <a:xfrm>
            <a:off x="2294189" y="353440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16" name="Parallelogram 15"/>
          <p:cNvSpPr/>
          <p:nvPr/>
        </p:nvSpPr>
        <p:spPr>
          <a:xfrm>
            <a:off x="6362344"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g-buffer (1024x1024)</a:t>
            </a:r>
            <a:endParaRPr lang="en-US" dirty="0">
              <a:solidFill>
                <a:schemeClr val="bg1"/>
              </a:solidFill>
            </a:endParaRPr>
          </a:p>
        </p:txBody>
      </p:sp>
      <p:sp>
        <p:nvSpPr>
          <p:cNvPr id="17" name="Parallelogram 16"/>
          <p:cNvSpPr/>
          <p:nvPr/>
        </p:nvSpPr>
        <p:spPr>
          <a:xfrm>
            <a:off x="2294189" y="274192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(256x256)</a:t>
            </a:r>
            <a:endParaRPr lang="en-US" dirty="0">
              <a:solidFill>
                <a:schemeClr val="bg1"/>
              </a:solidFill>
            </a:endParaRPr>
          </a:p>
        </p:txBody>
      </p:sp>
      <p:sp>
        <p:nvSpPr>
          <p:cNvPr id="18" name="Parallelogram 17"/>
          <p:cNvSpPr/>
          <p:nvPr/>
        </p:nvSpPr>
        <p:spPr>
          <a:xfrm>
            <a:off x="2294189" y="432688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(512x512)</a:t>
            </a:r>
            <a:endParaRPr lang="en-US" dirty="0">
              <a:solidFill>
                <a:schemeClr val="bg1"/>
              </a:solidFill>
            </a:endParaRPr>
          </a:p>
        </p:txBody>
      </p:sp>
      <p:sp>
        <p:nvSpPr>
          <p:cNvPr id="19" name="Rectangle 18"/>
          <p:cNvSpPr/>
          <p:nvPr/>
        </p:nvSpPr>
        <p:spPr>
          <a:xfrm>
            <a:off x="2294189" y="5119369"/>
            <a:ext cx="1824528"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Blur &amp; </a:t>
            </a:r>
            <a:r>
              <a:rPr lang="en-US" b="1" dirty="0" err="1" smtClean="0">
                <a:solidFill>
                  <a:schemeClr val="bg1"/>
                </a:solidFill>
              </a:rPr>
              <a:t>Upsample</a:t>
            </a:r>
            <a:endParaRPr lang="en-US" b="1" dirty="0" smtClean="0">
              <a:solidFill>
                <a:schemeClr val="bg1"/>
              </a:solidFill>
            </a:endParaRPr>
          </a:p>
        </p:txBody>
      </p:sp>
      <p:sp>
        <p:nvSpPr>
          <p:cNvPr id="20" name="Parallelogram 19"/>
          <p:cNvSpPr/>
          <p:nvPr/>
        </p:nvSpPr>
        <p:spPr>
          <a:xfrm>
            <a:off x="2294189" y="5911849"/>
            <a:ext cx="1824528" cy="533400"/>
          </a:xfrm>
          <a:prstGeom prst="parallelogram">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AO buffer (1024x1024)</a:t>
            </a:r>
            <a:endParaRPr lang="en-US" dirty="0">
              <a:solidFill>
                <a:schemeClr val="bg1"/>
              </a:solidFill>
            </a:endParaRPr>
          </a:p>
        </p:txBody>
      </p:sp>
      <p:cxnSp>
        <p:nvCxnSpPr>
          <p:cNvPr id="22" name="Straight Arrow Connector 21"/>
          <p:cNvCxnSpPr>
            <a:stCxn id="6" idx="3"/>
            <a:endCxn id="7" idx="5"/>
          </p:cNvCxnSpPr>
          <p:nvPr/>
        </p:nvCxnSpPr>
        <p:spPr>
          <a:xfrm>
            <a:off x="1981200" y="2216149"/>
            <a:ext cx="379664"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8" idx="1"/>
          </p:cNvCxnSpPr>
          <p:nvPr/>
        </p:nvCxnSpPr>
        <p:spPr>
          <a:xfrm>
            <a:off x="4052042" y="221614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a:endCxn id="10" idx="2"/>
          </p:cNvCxnSpPr>
          <p:nvPr/>
        </p:nvCxnSpPr>
        <p:spPr>
          <a:xfrm>
            <a:off x="6105258" y="2216149"/>
            <a:ext cx="2014939" cy="79426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8" idx="3"/>
            <a:endCxn id="9" idx="2"/>
          </p:cNvCxnSpPr>
          <p:nvPr/>
        </p:nvCxnSpPr>
        <p:spPr>
          <a:xfrm>
            <a:off x="6105258" y="2216149"/>
            <a:ext cx="2014939" cy="237744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3"/>
            <a:endCxn id="16" idx="2"/>
          </p:cNvCxnSpPr>
          <p:nvPr/>
        </p:nvCxnSpPr>
        <p:spPr>
          <a:xfrm>
            <a:off x="6105258" y="2216149"/>
            <a:ext cx="2014939" cy="3962400"/>
          </a:xfrm>
          <a:prstGeom prst="bentConnector3">
            <a:avLst>
              <a:gd name="adj1" fmla="val 114654"/>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2"/>
            <a:endCxn id="14" idx="0"/>
          </p:cNvCxnSpPr>
          <p:nvPr/>
        </p:nvCxnSpPr>
        <p:spPr>
          <a:xfrm>
            <a:off x="5300529" y="2482849"/>
            <a:ext cx="0" cy="25908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0" idx="5"/>
            <a:endCxn id="14" idx="3"/>
          </p:cNvCxnSpPr>
          <p:nvPr/>
        </p:nvCxnSpPr>
        <p:spPr>
          <a:xfrm flipH="1" flipV="1">
            <a:off x="6105258" y="3008629"/>
            <a:ext cx="323761" cy="17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5"/>
            <a:endCxn id="13" idx="3"/>
          </p:cNvCxnSpPr>
          <p:nvPr/>
        </p:nvCxnSpPr>
        <p:spPr>
          <a:xfrm flipH="1">
            <a:off x="6105258" y="4593589"/>
            <a:ext cx="323761"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5"/>
            <a:endCxn id="12" idx="3"/>
          </p:cNvCxnSpPr>
          <p:nvPr/>
        </p:nvCxnSpPr>
        <p:spPr>
          <a:xfrm flipH="1">
            <a:off x="6112023" y="6178549"/>
            <a:ext cx="316996"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1"/>
            <a:endCxn id="17" idx="2"/>
          </p:cNvCxnSpPr>
          <p:nvPr/>
        </p:nvCxnSpPr>
        <p:spPr>
          <a:xfrm flipH="1">
            <a:off x="4052042" y="300862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1"/>
            <a:endCxn id="18" idx="2"/>
          </p:cNvCxnSpPr>
          <p:nvPr/>
        </p:nvCxnSpPr>
        <p:spPr>
          <a:xfrm flipH="1">
            <a:off x="4052042" y="4593589"/>
            <a:ext cx="443758"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4"/>
            <a:endCxn id="15" idx="0"/>
          </p:cNvCxnSpPr>
          <p:nvPr/>
        </p:nvCxnSpPr>
        <p:spPr>
          <a:xfrm>
            <a:off x="3206453" y="327532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2" idx="1"/>
            <a:endCxn id="20" idx="2"/>
          </p:cNvCxnSpPr>
          <p:nvPr/>
        </p:nvCxnSpPr>
        <p:spPr>
          <a:xfrm flipH="1">
            <a:off x="4052042" y="6178549"/>
            <a:ext cx="450523" cy="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8" idx="4"/>
            <a:endCxn id="19" idx="0"/>
          </p:cNvCxnSpPr>
          <p:nvPr/>
        </p:nvCxnSpPr>
        <p:spPr>
          <a:xfrm>
            <a:off x="3206453" y="4860289"/>
            <a:ext cx="0" cy="259080"/>
          </a:xfrm>
          <a:prstGeom prst="straightConnector1">
            <a:avLst/>
          </a:prstGeom>
          <a:ln w="25400">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5" idx="3"/>
            <a:endCxn id="13" idx="0"/>
          </p:cNvCxnSpPr>
          <p:nvPr/>
        </p:nvCxnSpPr>
        <p:spPr>
          <a:xfrm>
            <a:off x="4118717" y="3801109"/>
            <a:ext cx="1181812"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3"/>
            <a:endCxn id="12" idx="0"/>
          </p:cNvCxnSpPr>
          <p:nvPr/>
        </p:nvCxnSpPr>
        <p:spPr>
          <a:xfrm>
            <a:off x="4118717" y="5386069"/>
            <a:ext cx="1188577" cy="525780"/>
          </a:xfrm>
          <a:prstGeom prst="bentConnector2">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3B5A547-EED3-40C7-A0A5-8821F7F14651}" type="slidenum">
              <a:rPr lang="en-US" sz="2000" smtClean="0"/>
              <a:t>8</a:t>
            </a:fld>
            <a:endParaRPr lang="en-US" sz="2000" dirty="0"/>
          </a:p>
        </p:txBody>
      </p:sp>
    </p:spTree>
    <p:extLst>
      <p:ext uri="{BB962C8B-B14F-4D97-AF65-F5344CB8AC3E}">
        <p14:creationId xmlns:p14="http://schemas.microsoft.com/office/powerpoint/2010/main" val="3577138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MSSAO</a:t>
            </a:r>
            <a:br>
              <a:rPr lang="en-US" dirty="0" smtClean="0"/>
            </a:br>
            <a:r>
              <a:rPr lang="en-US" dirty="0" smtClean="0"/>
              <a:t>AO from Multiple Resolutions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4235" y="1600200"/>
            <a:ext cx="6795529" cy="4525963"/>
          </a:xfrm>
        </p:spPr>
      </p:pic>
      <p:sp>
        <p:nvSpPr>
          <p:cNvPr id="3" name="Slide Number Placeholder 2"/>
          <p:cNvSpPr>
            <a:spLocks noGrp="1"/>
          </p:cNvSpPr>
          <p:nvPr>
            <p:ph type="sldNum" sz="quarter" idx="12"/>
          </p:nvPr>
        </p:nvSpPr>
        <p:spPr/>
        <p:txBody>
          <a:bodyPr/>
          <a:lstStyle/>
          <a:p>
            <a:fld id="{E3B5A547-EED3-40C7-A0A5-8821F7F14651}" type="slidenum">
              <a:rPr lang="en-US" sz="2000" smtClean="0"/>
              <a:t>9</a:t>
            </a:fld>
            <a:endParaRPr lang="en-US" sz="2000" dirty="0"/>
          </a:p>
        </p:txBody>
      </p:sp>
    </p:spTree>
    <p:extLst>
      <p:ext uri="{BB962C8B-B14F-4D97-AF65-F5344CB8AC3E}">
        <p14:creationId xmlns:p14="http://schemas.microsoft.com/office/powerpoint/2010/main" val="207131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3432</Words>
  <Application>Microsoft Office PowerPoint</Application>
  <PresentationFormat>On-screen Show (4:3)</PresentationFormat>
  <Paragraphs>403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Multi-Resolution Screen-Space Ambient Occlusion</vt:lpstr>
      <vt:lpstr>Ambient Occlusion (AO)</vt:lpstr>
      <vt:lpstr>AO</vt:lpstr>
      <vt:lpstr>Screen-Space AO (SSAO)</vt:lpstr>
      <vt:lpstr>SSAO (Dis)Advantages</vt:lpstr>
      <vt:lpstr>Multi-Resolution AO (MSSAO) Intuition</vt:lpstr>
      <vt:lpstr>Multi-Resolution AO (MSSAO) Intuition</vt:lpstr>
      <vt:lpstr>MSSAO Overview</vt:lpstr>
      <vt:lpstr>MSSAO AO from Multiple Resolutions</vt:lpstr>
      <vt:lpstr>MSSAO Overview</vt:lpstr>
      <vt:lpstr>MSSAO Downsampling</vt:lpstr>
      <vt:lpstr>MSSAO Overview</vt:lpstr>
      <vt:lpstr>MSSAO Neighborhood Sampling</vt:lpstr>
      <vt:lpstr>MSSAO Computing AO</vt:lpstr>
      <vt:lpstr>MSSAO Overview</vt:lpstr>
      <vt:lpstr>MSSAO Bilateral Upsampling</vt:lpstr>
      <vt:lpstr>MSSAO Combining AO Values</vt:lpstr>
      <vt:lpstr>MSSAO Temporal Filtering</vt:lpstr>
      <vt:lpstr>Results Quality</vt:lpstr>
      <vt:lpstr>Results Quality</vt:lpstr>
      <vt:lpstr>Results Quality</vt:lpstr>
      <vt:lpstr>Results Ground-truth Comparison</vt:lpstr>
      <vt:lpstr>Results Noise/Blur</vt:lpstr>
      <vt:lpstr>Results Multiple AO Scales</vt:lpstr>
      <vt:lpstr>Results Performance</vt:lpstr>
      <vt:lpstr>MSSAO Conclusions</vt:lpstr>
      <vt:lpstr>Results Additional Results</vt:lpstr>
      <vt:lpstr>Results Additional Results</vt:lpstr>
      <vt:lpstr>Results Additional Results</vt:lpstr>
      <vt:lpstr>Results Additional Results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Multi-Resolution Screen-Space Ambient Occlusion</dc:title>
  <dc:creator>duong</dc:creator>
  <cp:lastModifiedBy>duong</cp:lastModifiedBy>
  <cp:revision>256</cp:revision>
  <cp:lastPrinted>2011-06-13T01:04:33Z</cp:lastPrinted>
  <dcterms:created xsi:type="dcterms:W3CDTF">2011-06-09T09:13:57Z</dcterms:created>
  <dcterms:modified xsi:type="dcterms:W3CDTF">2011-06-25T09:46:07Z</dcterms:modified>
</cp:coreProperties>
</file>