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1" r:id="rId1"/>
    <p:sldMasterId id="2147483662" r:id="rId2"/>
  </p:sldMasterIdLst>
  <p:notesMasterIdLst>
    <p:notesMasterId r:id="rId25"/>
  </p:notesMasterIdLst>
  <p:sldIdLst>
    <p:sldId id="256" r:id="rId3"/>
    <p:sldId id="257" r:id="rId4"/>
    <p:sldId id="258" r:id="rId5"/>
    <p:sldId id="274" r:id="rId6"/>
    <p:sldId id="275" r:id="rId7"/>
    <p:sldId id="260" r:id="rId8"/>
    <p:sldId id="261" r:id="rId9"/>
    <p:sldId id="276" r:id="rId10"/>
    <p:sldId id="263" r:id="rId11"/>
    <p:sldId id="277" r:id="rId12"/>
    <p:sldId id="264" r:id="rId13"/>
    <p:sldId id="279" r:id="rId14"/>
    <p:sldId id="282" r:id="rId15"/>
    <p:sldId id="268" r:id="rId16"/>
    <p:sldId id="269" r:id="rId17"/>
    <p:sldId id="281" r:id="rId18"/>
    <p:sldId id="270" r:id="rId19"/>
    <p:sldId id="272" r:id="rId20"/>
    <p:sldId id="271" r:id="rId21"/>
    <p:sldId id="273" r:id="rId22"/>
    <p:sldId id="283" r:id="rId23"/>
    <p:sldId id="280" r:id="rId24"/>
  </p:sldIdLst>
  <p:sldSz cx="9144000" cy="5143500" type="screen16x9"/>
  <p:notesSz cx="6858000" cy="9144000"/>
  <p:embeddedFontLst>
    <p:embeddedFont>
      <p:font typeface="Adobe Caslon Pro" panose="0205050205050A020403"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Math" panose="02040503050406030204" pitchFamily="18" charset="0"/>
      <p:regular r:id="rId36"/>
    </p:embeddedFont>
    <p:embeddedFont>
      <p:font typeface="Tw Cen MT Condensed" panose="020B0606020104020203" pitchFamily="34" charset="0"/>
      <p:regular r:id="rId37"/>
      <p:bold r:id="rId38"/>
    </p:embeddedFont>
    <p:embeddedFont>
      <p:font typeface="Tw Cen MT Condensed Extra Bold" panose="020B0803020202020204" pitchFamily="3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4D9"/>
    <a:srgbClr val="FF7E2A"/>
    <a:srgbClr val="FF5454"/>
    <a:srgbClr val="498FB7"/>
    <a:srgbClr val="A6B727"/>
    <a:srgbClr val="F6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905" autoAdjust="0"/>
  </p:normalViewPr>
  <p:slideViewPr>
    <p:cSldViewPr snapToGrid="0">
      <p:cViewPr varScale="1">
        <p:scale>
          <a:sx n="114" d="100"/>
          <a:sy n="114" d="100"/>
        </p:scale>
        <p:origin x="16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f027701ebc_2_67:notes"/>
          <p:cNvSpPr txBox="1">
            <a:spLocks noGrp="1"/>
          </p:cNvSpPr>
          <p:nvPr>
            <p:ph type="body" idx="1"/>
          </p:nvPr>
        </p:nvSpPr>
        <p:spPr>
          <a:xfrm>
            <a:off x="685784" y="4343396"/>
            <a:ext cx="5486386" cy="4114791"/>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r>
              <a:rPr lang="en-US" dirty="0"/>
              <a:t>Hello. My name is Duong Hoang. I’m here to present our work on lossy compression of particle data. This is a joint work between the University of Utah and Lawrence Livermore National Laboratory.</a:t>
            </a:r>
            <a:endParaRPr dirty="0"/>
          </a:p>
        </p:txBody>
      </p:sp>
      <p:sp>
        <p:nvSpPr>
          <p:cNvPr id="79" name="Google Shape;79;gf027701ebc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 come back to this example; we have seen the results of BT on k-d tree and DT on hybrid tree before.</a:t>
            </a:r>
          </a:p>
          <a:p>
            <a:pPr marL="158750" indent="0">
              <a:buNone/>
            </a:pPr>
            <a:endParaRPr lang="en-US" dirty="0"/>
          </a:p>
          <a:p>
            <a:pPr marL="158750" indent="0">
              <a:buNone/>
            </a:pPr>
            <a:r>
              <a:rPr lang="en-US" dirty="0"/>
              <a:t>With our new block-adaptive traversal on block-hybrid tree, we obtain an even better reconstruction where the error is distributed evenly.</a:t>
            </a:r>
          </a:p>
          <a:p>
            <a:pPr marL="158750" indent="0">
              <a:buNone/>
            </a:pPr>
            <a:r>
              <a:rPr lang="en-US" dirty="0"/>
              <a:t>Again, all three reconstructions are at the same compression ratio, here about 90x.</a:t>
            </a:r>
          </a:p>
          <a:p>
            <a:pPr marL="158750" indent="0">
              <a:buNone/>
            </a:pPr>
            <a:r>
              <a:rPr lang="en-US" dirty="0"/>
              <a:t>Visually our reconstruction with the block-adaptive traversal is very close to the reference rendering.</a:t>
            </a:r>
          </a:p>
          <a:p>
            <a:pPr marL="158750" indent="0">
              <a:buNone/>
            </a:pPr>
            <a:endParaRPr lang="en-US" dirty="0"/>
          </a:p>
          <a:p>
            <a:pPr marL="158750" indent="0">
              <a:buNone/>
            </a:pPr>
            <a:r>
              <a:rPr lang="en-US" dirty="0"/>
              <a:t>Here, the error heuristic supplied to the decompressor is to force the blocks to have equal spacing between cells.</a:t>
            </a:r>
          </a:p>
          <a:p>
            <a:pPr marL="158750" indent="0">
              <a:buNone/>
            </a:pPr>
            <a:r>
              <a:rPr lang="en-US" dirty="0"/>
              <a:t>The details are given in the paper.</a:t>
            </a:r>
          </a:p>
        </p:txBody>
      </p:sp>
    </p:spTree>
    <p:extLst>
      <p:ext uri="{BB962C8B-B14F-4D97-AF65-F5344CB8AC3E}">
        <p14:creationId xmlns:p14="http://schemas.microsoft.com/office/powerpoint/2010/main" val="21224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it is well known that building a k-d tree is the same as sorting the particles using their Morton code, which is formed by interleaving the position bits in x/y/z.</a:t>
            </a:r>
          </a:p>
          <a:p>
            <a:pPr marL="158750" indent="0">
              <a:buNone/>
            </a:pPr>
            <a:endParaRPr lang="en-US" dirty="0"/>
          </a:p>
          <a:p>
            <a:pPr marL="158750" indent="0">
              <a:buNone/>
            </a:pPr>
            <a:r>
              <a:rPr lang="en-US" dirty="0"/>
              <a:t>In this context, an odd-even tree (which consists of only odd-even splits) is the same as sorting particles by their backward Morton codes.</a:t>
            </a:r>
          </a:p>
          <a:p>
            <a:pPr marL="158750" indent="0">
              <a:buNone/>
            </a:pPr>
            <a:endParaRPr lang="en-US" dirty="0"/>
          </a:p>
          <a:p>
            <a:pPr marL="158750" indent="0">
              <a:buNone/>
            </a:pPr>
            <a:r>
              <a:rPr lang="en-US" dirty="0"/>
              <a:t>A hybrid tree corresponds to a kind of indexing called hierarchical Z indexing, introduced by Pascucci and Frank back in 2001 for regular grids.</a:t>
            </a:r>
          </a:p>
          <a:p>
            <a:pPr marL="158750" indent="0">
              <a:buNone/>
            </a:pPr>
            <a:r>
              <a:rPr lang="en-US" dirty="0"/>
              <a:t>In this scheme, we identify the position of the last significant bit in the Morton code, then swap the two sides of this bit, then sort the particles according to this new index.</a:t>
            </a:r>
          </a:p>
          <a:p>
            <a:pPr marL="158750" indent="0">
              <a:buNone/>
            </a:pPr>
            <a:r>
              <a:rPr lang="en-US" dirty="0"/>
              <a:t>The position of the last significant bit from the right is the resolution level of the particle.</a:t>
            </a:r>
          </a:p>
          <a:p>
            <a:pPr marL="158750" indent="0">
              <a:buNone/>
            </a:pPr>
            <a:endParaRPr lang="en-US" dirty="0"/>
          </a:p>
          <a:p>
            <a:pPr marL="158750" indent="0">
              <a:buNone/>
            </a:pPr>
            <a:r>
              <a:rPr lang="en-US" dirty="0"/>
              <a:t>Finally, a block-hybrid tree corresponds to performing forward Morton for the coarse k-d part, then HZ indexing for the medium hybrid part, then again forward Morton for the refinement bits that locate the particles within individual cells.</a:t>
            </a:r>
          </a:p>
        </p:txBody>
      </p:sp>
    </p:spTree>
    <p:extLst>
      <p:ext uri="{BB962C8B-B14F-4D97-AF65-F5344CB8AC3E}">
        <p14:creationId xmlns:p14="http://schemas.microsoft.com/office/powerpoint/2010/main" val="366680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is another comparison of different schemes.</a:t>
            </a:r>
          </a:p>
          <a:p>
            <a:pPr marL="158750" indent="0">
              <a:buNone/>
            </a:pPr>
            <a:endParaRPr lang="en-US" dirty="0"/>
          </a:p>
          <a:p>
            <a:pPr marL="158750" indent="0">
              <a:buNone/>
            </a:pPr>
            <a:r>
              <a:rPr lang="en-US" dirty="0"/>
              <a:t>This dataset is a molecule simulated with 700K particles, and we show three reconstructions at about 20x lossy compression ratio.</a:t>
            </a:r>
          </a:p>
          <a:p>
            <a:pPr marL="158750" indent="0">
              <a:buNone/>
            </a:pPr>
            <a:r>
              <a:rPr lang="en-US" dirty="0"/>
              <a:t>We also give the time to decompress, and the number of elements in the containers used for traversal (queue/stack </a:t>
            </a:r>
            <a:r>
              <a:rPr lang="en-US" dirty="0" err="1"/>
              <a:t>etc</a:t>
            </a:r>
            <a:r>
              <a:rPr lang="en-US" dirty="0"/>
              <a:t>) denoted by |C|, and n is the number of output particles which is often less than the original number of particles for lossy reconstruction.</a:t>
            </a:r>
          </a:p>
          <a:p>
            <a:pPr marL="158750" indent="0">
              <a:buNone/>
            </a:pPr>
            <a:endParaRPr lang="en-US" dirty="0"/>
          </a:p>
          <a:p>
            <a:pPr marL="158750" indent="0">
              <a:buNone/>
            </a:pPr>
            <a:r>
              <a:rPr lang="en-US" dirty="0"/>
              <a:t>We see that compared to the standard BT, the block-adaptive traversal needs orders of magnitude smaller state for traversal (by comparing the |C|), and it also can generate fewer output particles while achieving better reconstruction visually.</a:t>
            </a:r>
          </a:p>
          <a:p>
            <a:pPr marL="158750" indent="0">
              <a:buNone/>
            </a:pPr>
            <a:r>
              <a:rPr lang="en-US" dirty="0"/>
              <a:t>The DT on hybrid tree is even cheaper and faster, but the reconstruction quality is not great in this case.</a:t>
            </a:r>
          </a:p>
        </p:txBody>
      </p:sp>
    </p:spTree>
    <p:extLst>
      <p:ext uri="{BB962C8B-B14F-4D97-AF65-F5344CB8AC3E}">
        <p14:creationId xmlns:p14="http://schemas.microsoft.com/office/powerpoint/2010/main" val="264743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is another example.</a:t>
            </a:r>
          </a:p>
          <a:p>
            <a:pPr marL="158750" indent="0">
              <a:buNone/>
            </a:pPr>
            <a:endParaRPr lang="en-US" dirty="0"/>
          </a:p>
          <a:p>
            <a:pPr marL="158750" indent="0">
              <a:buNone/>
            </a:pPr>
            <a:r>
              <a:rPr lang="en-US" dirty="0"/>
              <a:t>For this dam break simulation, the block-adaptive traversal outputs orders of magnitude fewer particles compared to breadth-first, while almost matching its reconstruction quality.</a:t>
            </a:r>
          </a:p>
          <a:p>
            <a:pPr marL="158750" indent="0">
              <a:buNone/>
            </a:pPr>
            <a:r>
              <a:rPr lang="en-US" dirty="0"/>
              <a:t>The DT on hybrid is again, fast and cheap, but has higher reconstruction error in some parts.</a:t>
            </a:r>
          </a:p>
        </p:txBody>
      </p:sp>
    </p:spTree>
    <p:extLst>
      <p:ext uri="{BB962C8B-B14F-4D97-AF65-F5344CB8AC3E}">
        <p14:creationId xmlns:p14="http://schemas.microsoft.com/office/powerpoint/2010/main" val="423832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However, the block-adaptive traversal not always produces a good reconstruction.</a:t>
            </a:r>
          </a:p>
          <a:p>
            <a:pPr marL="158750" indent="0">
              <a:buNone/>
            </a:pPr>
            <a:r>
              <a:rPr lang="en-US" dirty="0"/>
              <a:t>Here is an example of a cosmology simulation, where the dense regions correspond to the features of interest such as galaxies forming, while the rest are more of a background.</a:t>
            </a:r>
          </a:p>
          <a:p>
            <a:pPr marL="158750" indent="0">
              <a:buNone/>
            </a:pPr>
            <a:r>
              <a:rPr lang="en-US" dirty="0"/>
              <a:t>Since block-adaptive traversal enforces uniform spacing of particles, it does not reconstructs well the features of interest.</a:t>
            </a:r>
          </a:p>
          <a:p>
            <a:pPr marL="158750" indent="0">
              <a:buNone/>
            </a:pPr>
            <a:r>
              <a:rPr lang="en-US" dirty="0"/>
              <a:t>For this dataset, we need to prioritize dense nodes in the tree.</a:t>
            </a:r>
          </a:p>
        </p:txBody>
      </p:sp>
    </p:spTree>
    <p:extLst>
      <p:ext uri="{BB962C8B-B14F-4D97-AF65-F5344CB8AC3E}">
        <p14:creationId xmlns:p14="http://schemas.microsoft.com/office/powerpoint/2010/main" val="1429934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 propose a solution to this in the paper, in the form of an “adaptive” traversal on traditional k-d trees.</a:t>
            </a:r>
          </a:p>
          <a:p>
            <a:pPr marL="158750" indent="0">
              <a:buNone/>
            </a:pPr>
            <a:r>
              <a:rPr lang="en-US" dirty="0"/>
              <a:t>Note that while block-adaptive runs on block-hybrid trees, the simple adaptive traversal runs on traditional k-d trees.</a:t>
            </a:r>
          </a:p>
          <a:p>
            <a:pPr marL="158750" indent="0">
              <a:buNone/>
            </a:pPr>
            <a:r>
              <a:rPr lang="en-US" dirty="0"/>
              <a:t>The idea is simple: we replace the stack/queue used by breadth-first and depth-first traversals with a priority queue and prioritize nodes with higher errors with some definition of errors.</a:t>
            </a:r>
          </a:p>
          <a:p>
            <a:pPr marL="158750" indent="0">
              <a:buNone/>
            </a:pPr>
            <a:r>
              <a:rPr lang="en-US" dirty="0"/>
              <a:t>In the paper we give a formula to estimate node density and use that as the criterion to rank the nodes for adaptive traversal, which produces the result shown here.</a:t>
            </a:r>
          </a:p>
          <a:p>
            <a:pPr marL="158750" indent="0">
              <a:buNone/>
            </a:pPr>
            <a:r>
              <a:rPr lang="en-US" dirty="0"/>
              <a:t>Note that compared to breath-first traversal, the adaptive traversal better captures the more dense regions of the data, resulting in a more faithful reconstruction to the original data.</a:t>
            </a:r>
          </a:p>
        </p:txBody>
      </p:sp>
    </p:spTree>
    <p:extLst>
      <p:ext uri="{BB962C8B-B14F-4D97-AF65-F5344CB8AC3E}">
        <p14:creationId xmlns:p14="http://schemas.microsoft.com/office/powerpoint/2010/main" val="1552165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we compare the memory footprint in terms of the number of elements in the traversal data structures for the various methods discussed.</a:t>
            </a:r>
          </a:p>
          <a:p>
            <a:pPr marL="158750" indent="0">
              <a:buNone/>
            </a:pPr>
            <a:r>
              <a:rPr lang="en-US" dirty="0"/>
              <a:t>The horizontal axis is the bits per particle for progressive decompression, so compression is less toward the right.</a:t>
            </a:r>
          </a:p>
          <a:p>
            <a:pPr marL="158750" indent="0">
              <a:buNone/>
            </a:pPr>
            <a:r>
              <a:rPr lang="en-US" dirty="0"/>
              <a:t>We can see that hybrid trees are very cheap to traverse, requiring only kilobytes to traverse this 180M particles dataset (2 GB uncompressed).</a:t>
            </a:r>
          </a:p>
          <a:p>
            <a:pPr marL="158750" indent="0">
              <a:buNone/>
            </a:pPr>
            <a:r>
              <a:rPr lang="en-US" dirty="0"/>
              <a:t>Block-hybrid trees are not as cheap to traverse but still relatively cheap in practice, requiring megabytes of memory to traverse using the block-adaptive traversal method.</a:t>
            </a:r>
          </a:p>
          <a:p>
            <a:pPr marL="158750" indent="0">
              <a:buNone/>
            </a:pPr>
            <a:r>
              <a:rPr lang="en-US" dirty="0"/>
              <a:t>The most expensive methods are breadth-first and adaptive traversals on k-d trees, which require hundreds of megabytes or gigabytes to traverse.</a:t>
            </a:r>
          </a:p>
        </p:txBody>
      </p:sp>
    </p:spTree>
    <p:extLst>
      <p:ext uri="{BB962C8B-B14F-4D97-AF65-F5344CB8AC3E}">
        <p14:creationId xmlns:p14="http://schemas.microsoft.com/office/powerpoint/2010/main" val="1512265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hybrid trees and block-hybrid trees are also fast to traverse.</a:t>
            </a:r>
          </a:p>
          <a:p>
            <a:pPr marL="158750" indent="0">
              <a:buNone/>
            </a:pPr>
            <a:r>
              <a:rPr lang="en-US" dirty="0"/>
              <a:t>Again, the horizontal axis is bits per particle (so toward the right we decompress more and more data).</a:t>
            </a:r>
          </a:p>
          <a:p>
            <a:pPr marL="158750" indent="0">
              <a:buNone/>
            </a:pPr>
            <a:r>
              <a:rPr lang="en-US" dirty="0"/>
              <a:t>The vertical axis is decoding time in seconds.</a:t>
            </a:r>
          </a:p>
          <a:p>
            <a:pPr marL="158750" indent="0">
              <a:buNone/>
            </a:pPr>
            <a:r>
              <a:rPr lang="en-US" dirty="0"/>
              <a:t>We can see that depth-first traversals on k-d and hybrid trees are the fastest methods, followed by block-adaptive traversal, then breadth-first traversal, and finally the (non-block) adaptive traversal.</a:t>
            </a:r>
          </a:p>
        </p:txBody>
      </p:sp>
    </p:spTree>
    <p:extLst>
      <p:ext uri="{BB962C8B-B14F-4D97-AF65-F5344CB8AC3E}">
        <p14:creationId xmlns:p14="http://schemas.microsoft.com/office/powerpoint/2010/main" val="310596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we compare lossless compression ratios among our method, the original k-d compressor of </a:t>
            </a:r>
            <a:r>
              <a:rPr lang="en-US" dirty="0" err="1"/>
              <a:t>Devillers</a:t>
            </a:r>
            <a:r>
              <a:rPr lang="en-US" dirty="0"/>
              <a:t> and </a:t>
            </a:r>
            <a:r>
              <a:rPr lang="en-US" dirty="0" err="1"/>
              <a:t>Gandoin</a:t>
            </a:r>
            <a:r>
              <a:rPr lang="en-US" dirty="0"/>
              <a:t>, MPEG, and </a:t>
            </a:r>
            <a:r>
              <a:rPr lang="en-US" dirty="0" err="1"/>
              <a:t>LASzip</a:t>
            </a:r>
            <a:r>
              <a:rPr lang="en-US" dirty="0"/>
              <a:t>, which are the more established standards.</a:t>
            </a:r>
          </a:p>
          <a:p>
            <a:pPr marL="158750" indent="0">
              <a:buNone/>
            </a:pPr>
            <a:r>
              <a:rPr lang="en-US" dirty="0"/>
              <a:t>In terms of lossless compression ratios, our methods are better than </a:t>
            </a:r>
            <a:r>
              <a:rPr lang="en-US" dirty="0" err="1"/>
              <a:t>LASzip</a:t>
            </a:r>
            <a:r>
              <a:rPr lang="en-US" dirty="0"/>
              <a:t> but worse than MPEG.</a:t>
            </a:r>
          </a:p>
          <a:p>
            <a:pPr marL="158750" indent="0">
              <a:buNone/>
            </a:pPr>
            <a:r>
              <a:rPr lang="en-US" dirty="0"/>
              <a:t>For the numbers in this table, higher is better.</a:t>
            </a:r>
          </a:p>
          <a:p>
            <a:pPr marL="158750" indent="0">
              <a:buNone/>
            </a:pPr>
            <a:r>
              <a:rPr lang="en-US" dirty="0"/>
              <a:t>The DG method is the original k-d tree compressor of </a:t>
            </a:r>
            <a:r>
              <a:rPr lang="en-US" dirty="0" err="1"/>
              <a:t>Devillers</a:t>
            </a:r>
            <a:r>
              <a:rPr lang="en-US" dirty="0"/>
              <a:t> and </a:t>
            </a:r>
            <a:r>
              <a:rPr lang="en-US" dirty="0" err="1"/>
              <a:t>Gandoin</a:t>
            </a:r>
            <a:r>
              <a:rPr lang="en-US" dirty="0"/>
              <a:t>.</a:t>
            </a:r>
          </a:p>
          <a:p>
            <a:pPr marL="158750" indent="0">
              <a:buNone/>
            </a:pPr>
            <a:r>
              <a:rPr lang="en-US" dirty="0"/>
              <a:t>Since we target only lossy progressive compression, our lossless compression ratios are similar to theirs.</a:t>
            </a:r>
          </a:p>
          <a:p>
            <a:pPr marL="158750" indent="0">
              <a:buNone/>
            </a:pPr>
            <a:r>
              <a:rPr lang="en-US" dirty="0"/>
              <a:t>It is worth noting that our hybrid trees keep the lossless compression ratios of </a:t>
            </a:r>
            <a:r>
              <a:rPr lang="en-US" dirty="0" err="1"/>
              <a:t>Devillers</a:t>
            </a:r>
            <a:r>
              <a:rPr lang="en-US" dirty="0"/>
              <a:t> and </a:t>
            </a:r>
            <a:r>
              <a:rPr lang="en-US" dirty="0" err="1"/>
              <a:t>Gandoin</a:t>
            </a:r>
            <a:r>
              <a:rPr lang="en-US" dirty="0"/>
              <a:t> but with the added benefit of better lossy reconstruction quality.</a:t>
            </a:r>
          </a:p>
          <a:p>
            <a:pPr marL="158750" indent="0">
              <a:buNone/>
            </a:pPr>
            <a:r>
              <a:rPr lang="en-US" dirty="0"/>
              <a:t>For simulation data which are high precision, MPEG is better than ours in general but not by much.</a:t>
            </a:r>
          </a:p>
          <a:p>
            <a:pPr marL="158750" indent="0">
              <a:buNone/>
            </a:pPr>
            <a:r>
              <a:rPr lang="en-US" dirty="0"/>
              <a:t>Where MPEG really shines is the low-precision, scan data such as “soldier”.</a:t>
            </a:r>
          </a:p>
          <a:p>
            <a:pPr marL="158750" indent="0">
              <a:buNone/>
            </a:pPr>
            <a:r>
              <a:rPr lang="en-US" dirty="0"/>
              <a:t>This is not surprising as MPEG is designed for compressing such data.</a:t>
            </a:r>
          </a:p>
          <a:p>
            <a:pPr marL="158750" indent="0">
              <a:buNone/>
            </a:pPr>
            <a:r>
              <a:rPr lang="en-US" dirty="0" err="1"/>
              <a:t>LASzip</a:t>
            </a:r>
            <a:r>
              <a:rPr lang="en-US" dirty="0"/>
              <a:t> is an industry standard but as this table shows, its lossless compression ratios are not very competitive.</a:t>
            </a:r>
          </a:p>
        </p:txBody>
      </p:sp>
    </p:spTree>
    <p:extLst>
      <p:ext uri="{BB962C8B-B14F-4D97-AF65-F5344CB8AC3E}">
        <p14:creationId xmlns:p14="http://schemas.microsoft.com/office/powerpoint/2010/main" val="2393340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we compare our encoding time and memory requirements with MPEG.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left vertical axis is encoding time in log scale, right vertical axis is gigabytes of memory used by the compressor.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On the horizontal axis we have number of particles.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 the trend lines are obtained by compressing many different datasets with different number of particles and recording the time and memory usage for each.</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MPEG is red and ours is green.</a:t>
            </a:r>
          </a:p>
          <a:p>
            <a:pPr marL="158750" indent="0">
              <a:buNone/>
            </a:pPr>
            <a:r>
              <a:rPr lang="en-US" dirty="0"/>
              <a:t>It can be seen that our block-adaptive method is both faster and requires substantially less memory than MPEG, and our growth rates for such costs are also less.</a:t>
            </a:r>
          </a:p>
        </p:txBody>
      </p:sp>
    </p:spTree>
    <p:extLst>
      <p:ext uri="{BB962C8B-B14F-4D97-AF65-F5344CB8AC3E}">
        <p14:creationId xmlns:p14="http://schemas.microsoft.com/office/powerpoint/2010/main" val="278597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f027701ebc_2_140:notes"/>
          <p:cNvSpPr txBox="1">
            <a:spLocks noGrp="1"/>
          </p:cNvSpPr>
          <p:nvPr>
            <p:ph type="body" idx="1"/>
          </p:nvPr>
        </p:nvSpPr>
        <p:spPr>
          <a:xfrm>
            <a:off x="685784" y="4343396"/>
            <a:ext cx="5486386" cy="4114791"/>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r>
              <a:rPr lang="en-US" dirty="0"/>
              <a:t>Our goal in this work is to come up with lightweight and high-quality progressive compression and decompression methods for lossy compression of particle positions.</a:t>
            </a:r>
          </a:p>
          <a:p>
            <a:pPr marL="0" lvl="0" indent="0" algn="l" rtl="0">
              <a:spcBef>
                <a:spcPts val="0"/>
              </a:spcBef>
              <a:spcAft>
                <a:spcPts val="0"/>
              </a:spcAft>
              <a:buNone/>
            </a:pPr>
            <a:r>
              <a:rPr lang="en-US" dirty="0"/>
              <a:t>These are a few examples of particle data, obtained from different kinds of simulation and imaging processes.</a:t>
            </a:r>
          </a:p>
          <a:p>
            <a:pPr marL="0" lvl="0" indent="0" algn="l" rtl="0">
              <a:spcBef>
                <a:spcPts val="0"/>
              </a:spcBef>
              <a:spcAft>
                <a:spcPts val="0"/>
              </a:spcAft>
              <a:buNone/>
            </a:pPr>
            <a:r>
              <a:rPr lang="en-US" dirty="0"/>
              <a:t>By particles we mean a set of points in space with x/y/z positions and possibly other attributes. But here we are only interested in compressing the positions.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 the detonation simulation data here has almost a billion particles. Here we show three snapshots of a progressive decompression of this dataset at three quality levels. The full dataset cannot be rendered on my machine with 64 GB of memory, but with our technique, we can reconstruct the data at lower quality levels and also lower number of particles, so it can be rendered. This example also demonstrates the importance of progressive decompression; depending on the machine that is used to decompress and visualize the data, I can decide on the quality level to reconstruct the data at, without having to first compress the data again at that level.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Notice that all three approximations use a constant amount of memory which is only 50 MB. This is what we mean by “lightweight”, meaning our progressive decompressor has a low </a:t>
            </a:r>
            <a:r>
              <a:rPr lang="en-US" dirty="0" err="1"/>
              <a:t>upperbound</a:t>
            </a:r>
            <a:r>
              <a:rPr lang="en-US" dirty="0"/>
              <a:t> for memory footprint regardless of how much to decompress. These three are obtained by our proposed method called “block-hybrid trees”. Our other contribution is called “hybrid trees”, and this talk will motivate these two constructs and show why they achieve better trade-offs between memory footprint and reconstruction quality compared to traditional techniques such as depth-first or breadth-first traversals on k-d trees.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just to avoid confusion, even though we show rendering results throughout the talk, our work is about compression, not rendering.</a:t>
            </a:r>
          </a:p>
          <a:p>
            <a:pPr marL="0" lvl="0" indent="0" algn="l" rtl="0">
              <a:spcBef>
                <a:spcPts val="0"/>
              </a:spcBef>
              <a:spcAft>
                <a:spcPts val="0"/>
              </a:spcAft>
              <a:buNone/>
            </a:pPr>
            <a:r>
              <a:rPr lang="en-US" dirty="0"/>
              <a:t>All our rendering results are obtained with vanilla </a:t>
            </a:r>
            <a:r>
              <a:rPr lang="en-US" dirty="0" err="1"/>
              <a:t>OSPRay</a:t>
            </a:r>
            <a:r>
              <a:rPr lang="en-US" dirty="0"/>
              <a:t>, after a separate decompression pass.</a:t>
            </a:r>
            <a:endParaRPr dirty="0"/>
          </a:p>
        </p:txBody>
      </p:sp>
      <p:sp>
        <p:nvSpPr>
          <p:cNvPr id="86" name="Google Shape;86;gf027701ebc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conclusion, we have introduced the concept of odd-even splits, that allows turning a cheap depth-first traversal of a tree into broad coverage of space.</a:t>
            </a:r>
          </a:p>
          <a:p>
            <a:pPr marL="158750" indent="0">
              <a:buNone/>
            </a:pPr>
            <a:endParaRPr lang="en-US" dirty="0"/>
          </a:p>
          <a:p>
            <a:pPr marL="158750" indent="0">
              <a:buNone/>
            </a:pPr>
            <a:r>
              <a:rPr lang="en-US" dirty="0"/>
              <a:t>Combining this odd-even split with the traditional k-d split, we construct hybrid trees that enables high quality depth-first traversal without negatively affect compression.</a:t>
            </a:r>
          </a:p>
          <a:p>
            <a:pPr marL="158750" indent="0">
              <a:buNone/>
            </a:pPr>
            <a:endParaRPr lang="en-US" dirty="0"/>
          </a:p>
          <a:p>
            <a:pPr marL="158750" indent="0">
              <a:buNone/>
            </a:pPr>
            <a:r>
              <a:rPr lang="en-US" dirty="0"/>
              <a:t>We also introduce block-hybrid trees which combine k-d and hybrid trees to achieve adaptive block traversal where error heuristics can be supplied by the user at decompression time.</a:t>
            </a:r>
          </a:p>
          <a:p>
            <a:pPr marL="158750" indent="0">
              <a:buNone/>
            </a:pPr>
            <a:endParaRPr lang="en-US" dirty="0"/>
          </a:p>
          <a:p>
            <a:pPr marL="158750" indent="0">
              <a:buNone/>
            </a:pPr>
            <a:r>
              <a:rPr lang="en-US" dirty="0"/>
              <a:t>Our two contributions compare favorably against traditional depth-first and breadth-first traversal orders in the 2D space of memory footprint versus reconstruction quality.</a:t>
            </a:r>
          </a:p>
          <a:p>
            <a:pPr marL="158750" indent="0">
              <a:buNone/>
            </a:pPr>
            <a:endParaRPr lang="en-US" dirty="0"/>
          </a:p>
          <a:p>
            <a:pPr marL="158750" indent="0">
              <a:buNone/>
            </a:pPr>
            <a:r>
              <a:rPr lang="en-US" dirty="0"/>
              <a:t>For limitations, our methods do not improve lossless compression ratios.</a:t>
            </a:r>
          </a:p>
          <a:p>
            <a:pPr marL="158750" indent="0">
              <a:buNone/>
            </a:pPr>
            <a:r>
              <a:rPr lang="en-US" dirty="0"/>
              <a:t>The good news is that our methods do not hurt lossless compression ratios compared to the base k-d tree compressor.</a:t>
            </a:r>
          </a:p>
          <a:p>
            <a:pPr marL="158750" indent="0">
              <a:buNone/>
            </a:pPr>
            <a:endParaRPr lang="en-US" dirty="0"/>
          </a:p>
          <a:p>
            <a:pPr marL="158750" indent="0">
              <a:buNone/>
            </a:pPr>
            <a:r>
              <a:rPr lang="en-US" dirty="0"/>
              <a:t>Our odd-even scheme only requires data to be quantized, to avoid inaccuracy associated with floating-point computations.</a:t>
            </a:r>
          </a:p>
          <a:p>
            <a:pPr marL="158750" indent="0">
              <a:buNone/>
            </a:pPr>
            <a:r>
              <a:rPr lang="en-US" dirty="0"/>
              <a:t>There might be clever tricks to avoid such inaccuracy but we have not looked much into it.</a:t>
            </a:r>
          </a:p>
          <a:p>
            <a:pPr marL="158750" indent="0">
              <a:buNone/>
            </a:pPr>
            <a:endParaRPr lang="en-US" dirty="0"/>
          </a:p>
          <a:p>
            <a:pPr marL="158750" indent="0">
              <a:buNone/>
            </a:pPr>
            <a:r>
              <a:rPr lang="en-US" dirty="0"/>
              <a:t>And finally, we only compress particle positions and not other attributes, although we can see our scheme works well in combination with wavelet-based methods, since the odd-even splitting is basically just a lazy wavelet transform.</a:t>
            </a:r>
          </a:p>
        </p:txBody>
      </p:sp>
    </p:spTree>
    <p:extLst>
      <p:ext uri="{BB962C8B-B14F-4D97-AF65-F5344CB8AC3E}">
        <p14:creationId xmlns:p14="http://schemas.microsoft.com/office/powerpoint/2010/main" val="760772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16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 will first introduce particle position compression based on k-d trees. This was introduced by </a:t>
            </a:r>
            <a:r>
              <a:rPr lang="en-US" dirty="0" err="1"/>
              <a:t>Devillers</a:t>
            </a:r>
            <a:r>
              <a:rPr lang="en-US" dirty="0"/>
              <a:t> and </a:t>
            </a:r>
            <a:r>
              <a:rPr lang="en-US" dirty="0" err="1"/>
              <a:t>Gandoin</a:t>
            </a:r>
            <a:r>
              <a:rPr lang="en-US" dirty="0"/>
              <a:t> in 1999.</a:t>
            </a:r>
          </a:p>
          <a:p>
            <a:pPr marL="158750" indent="0">
              <a:buNone/>
            </a:pPr>
            <a:r>
              <a:rPr lang="en-US" dirty="0"/>
              <a:t>Consider this dataset of 11 particles in 2D. We build a k-d tree where the root stores the total number of particles (11).</a:t>
            </a:r>
          </a:p>
          <a:p>
            <a:pPr marL="158750" indent="0">
              <a:buNone/>
            </a:pPr>
            <a:r>
              <a:rPr lang="en-US" dirty="0"/>
              <a:t>If we then split the root in the middle in x direction, the left child will store the number of particles falling into the left half of space, and the right child stores the number of particles in the right half.</a:t>
            </a:r>
          </a:p>
          <a:p>
            <a:pPr marL="158750" indent="0">
              <a:buNone/>
            </a:pPr>
            <a:r>
              <a:rPr lang="en-US" dirty="0"/>
              <a:t>We can continue building the tree in the same way, alternating between the x and y direction of splitting. At the end we arrive at the individual particles at the leaf level.</a:t>
            </a:r>
          </a:p>
          <a:p>
            <a:pPr marL="158750" indent="0">
              <a:buNone/>
            </a:pPr>
            <a:endParaRPr lang="en-US" dirty="0"/>
          </a:p>
          <a:p>
            <a:pPr marL="158750" indent="0">
              <a:buNone/>
            </a:pPr>
            <a:r>
              <a:rPr lang="en-US" dirty="0"/>
              <a:t>Both the compressor and the decompressor follow the same order of constructing the tree.</a:t>
            </a:r>
          </a:p>
          <a:p>
            <a:pPr marL="158750" indent="0">
              <a:buNone/>
            </a:pPr>
            <a:r>
              <a:rPr lang="en-US" dirty="0"/>
              <a:t>If we go depth-first, these are the values that we will store into our bitstream for compression.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And if we go breadth-first, these are the values.</a:t>
            </a:r>
          </a:p>
          <a:p>
            <a:pPr marL="158750" indent="0">
              <a:buNone/>
            </a:pPr>
            <a:endParaRPr lang="en-US" dirty="0"/>
          </a:p>
          <a:p>
            <a:pPr marL="158750" indent="0">
              <a:buNone/>
            </a:pPr>
            <a:r>
              <a:rPr lang="en-US" dirty="0"/>
              <a:t>Note that at each node, we only need to store the number of particles in the left child because the number in the right child can be deduced from the two numbers at the parent node and the left child.</a:t>
            </a:r>
          </a:p>
          <a:p>
            <a:pPr marL="158750" indent="0">
              <a:buNone/>
            </a:pPr>
            <a:r>
              <a:rPr lang="en-US" dirty="0"/>
              <a:t>We achieve compression because we know that for any value, it can be at most the value at the parent node, so we can use fewer bits to encode each value.</a:t>
            </a:r>
          </a:p>
          <a:p>
            <a:pPr marL="158750" indent="0">
              <a:buNone/>
            </a:pPr>
            <a:r>
              <a:rPr lang="en-US" dirty="0"/>
              <a:t>For example, to encode this number 6, we know 6 is less than or equal to 11, so at most 4 bits are needed to encode 6. Similarly, at most 3 bits are needed to encode 3 because 3 &lt;= 6.</a:t>
            </a:r>
          </a:p>
          <a:p>
            <a:pPr marL="158750" indent="0">
              <a:buNone/>
            </a:pPr>
            <a:r>
              <a:rPr lang="en-US" dirty="0"/>
              <a:t>Toward the leaf level, we use fewer and fewer bits to encode each node’s value.</a:t>
            </a:r>
          </a:p>
          <a:p>
            <a:pPr marL="158750" indent="0">
              <a:buNone/>
            </a:pPr>
            <a:r>
              <a:rPr lang="en-US" dirty="0"/>
              <a:t>That’s how we achieve compression.</a:t>
            </a:r>
          </a:p>
        </p:txBody>
      </p:sp>
    </p:spTree>
    <p:extLst>
      <p:ext uri="{BB962C8B-B14F-4D97-AF65-F5344CB8AC3E}">
        <p14:creationId xmlns:p14="http://schemas.microsoft.com/office/powerpoint/2010/main" val="195337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depth-first and breadth-first traversals have different memory requirements.</a:t>
            </a:r>
          </a:p>
          <a:p>
            <a:pPr marL="158750" indent="0">
              <a:buNone/>
            </a:pPr>
            <a:endParaRPr lang="en-US" dirty="0"/>
          </a:p>
          <a:p>
            <a:pPr marL="158750" indent="0">
              <a:buNone/>
            </a:pPr>
            <a:r>
              <a:rPr lang="en-US" dirty="0"/>
              <a:t>In particular, the front of the traversal for depth-first can be stored in a stack with at most H nodes where H is the height of the tree.</a:t>
            </a:r>
          </a:p>
          <a:p>
            <a:pPr marL="158750" indent="0">
              <a:buNone/>
            </a:pPr>
            <a:endParaRPr lang="en-US" dirty="0"/>
          </a:p>
          <a:p>
            <a:pPr marL="158750" indent="0">
              <a:buNone/>
            </a:pPr>
            <a:r>
              <a:rPr lang="en-US" dirty="0"/>
              <a:t>In contrast, the front of a breadth-first traversal needs to be stored in a queue with at most 2^h nodes where small h is the current height.</a:t>
            </a:r>
          </a:p>
          <a:p>
            <a:pPr marL="158750" indent="0">
              <a:buNone/>
            </a:pPr>
            <a:r>
              <a:rPr lang="en-US" dirty="0"/>
              <a:t>So, it can be seen that breadth-first traversal has a much higher memory requirement compared to depth-first traversal.</a:t>
            </a:r>
          </a:p>
        </p:txBody>
      </p:sp>
    </p:spTree>
    <p:extLst>
      <p:ext uri="{BB962C8B-B14F-4D97-AF65-F5344CB8AC3E}">
        <p14:creationId xmlns:p14="http://schemas.microsoft.com/office/powerpoint/2010/main" val="127637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two traversal orders also result in different data qualities for lossy reconstruction.</a:t>
            </a:r>
          </a:p>
          <a:p>
            <a:pPr marL="158750" indent="0">
              <a:buNone/>
            </a:pPr>
            <a:r>
              <a:rPr lang="en-US" dirty="0"/>
              <a:t>We can see here that at the same compression ratio of 90x, the depth-first order reconstruct a portion of the data perfectly, while completely missing the rest.</a:t>
            </a:r>
          </a:p>
          <a:p>
            <a:pPr marL="158750" indent="0">
              <a:buNone/>
            </a:pPr>
            <a:r>
              <a:rPr lang="en-US" dirty="0"/>
              <a:t>The breadth-first order on the other hand reconstructs all parts of the data, but only coarsely.</a:t>
            </a:r>
          </a:p>
          <a:p>
            <a:pPr marL="158750" indent="0">
              <a:buNone/>
            </a:pPr>
            <a:r>
              <a:rPr lang="en-US" dirty="0"/>
              <a:t>In many cases though, the breadth-first order is preferred, and it is in fact the more common order used in the literature.</a:t>
            </a:r>
          </a:p>
          <a:p>
            <a:pPr marL="158750" indent="0">
              <a:buNone/>
            </a:pPr>
            <a:endParaRPr lang="en-US" dirty="0"/>
          </a:p>
          <a:p>
            <a:pPr marL="158750" indent="0">
              <a:buNone/>
            </a:pPr>
            <a:r>
              <a:rPr lang="en-US" dirty="0"/>
              <a:t>The question then, is can we combine the strength of both traversal orders? Namely the low memory footprint of depth-first traversal and the coarse-to-fine property of breadth-first traversal?</a:t>
            </a:r>
          </a:p>
          <a:p>
            <a:pPr marL="158750" indent="0">
              <a:buNone/>
            </a:pPr>
            <a:endParaRPr lang="en-US" dirty="0"/>
          </a:p>
        </p:txBody>
      </p:sp>
    </p:spTree>
    <p:extLst>
      <p:ext uri="{BB962C8B-B14F-4D97-AF65-F5344CB8AC3E}">
        <p14:creationId xmlns:p14="http://schemas.microsoft.com/office/powerpoint/2010/main" val="301702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Our answer to this question is a new way to split a tree node, called odd-even split.</a:t>
            </a:r>
          </a:p>
          <a:p>
            <a:pPr marL="158750" indent="0">
              <a:buNone/>
            </a:pPr>
            <a:r>
              <a:rPr lang="en-US" dirty="0"/>
              <a:t>With a k-d tree, the left child corresponds to the top or left half of the parent’s bounding box, while the right child corresponds to the bottom or right half.</a:t>
            </a:r>
          </a:p>
          <a:p>
            <a:pPr marL="158750" indent="0">
              <a:buNone/>
            </a:pPr>
            <a:r>
              <a:rPr lang="en-US" dirty="0"/>
              <a:t>With the odd-even split instead, the bounding box of the parent becomes a grid, and the left child corresponds to the even-indexed cells in this grid, while the right child corresponds to the odd-indexed cells.</a:t>
            </a:r>
          </a:p>
          <a:p>
            <a:pPr marL="158750" indent="0">
              <a:buNone/>
            </a:pPr>
            <a:r>
              <a:rPr lang="en-US" dirty="0"/>
              <a:t>In this example, the left child of the root contains particles in the first and third columns, while the right child contains the other two columns.</a:t>
            </a:r>
          </a:p>
          <a:p>
            <a:pPr marL="158750" indent="0">
              <a:buNone/>
            </a:pPr>
            <a:r>
              <a:rPr lang="en-US" dirty="0"/>
              <a:t>In the next level, we put the first and third rows on the left and second and fourth rows on the right, and so on.</a:t>
            </a:r>
          </a:p>
          <a:p>
            <a:pPr marL="158750" indent="0">
              <a:buNone/>
            </a:pPr>
            <a:endParaRPr lang="en-US" dirty="0"/>
          </a:p>
          <a:p>
            <a:pPr marL="158750" indent="0">
              <a:buNone/>
            </a:pPr>
            <a:r>
              <a:rPr lang="en-US" dirty="0"/>
              <a:t>Because we sort of “interleave” the bounding boxes of the left and right children of a node, a depth-first traversal of the tree corresponds to broad coverage of space, and we have the coarse-to-fine quality without having to use an expensive breadth-first traversal.</a:t>
            </a:r>
          </a:p>
          <a:p>
            <a:pPr marL="158750" indent="0">
              <a:buNone/>
            </a:pPr>
            <a:endParaRPr lang="en-US" dirty="0"/>
          </a:p>
          <a:p>
            <a:pPr marL="158750" indent="0">
              <a:buNone/>
            </a:pPr>
            <a:r>
              <a:rPr lang="en-US" dirty="0"/>
              <a:t>We can build a whole tree using only odd-even splits. </a:t>
            </a:r>
          </a:p>
          <a:p>
            <a:pPr marL="158750" indent="0">
              <a:buNone/>
            </a:pPr>
            <a:r>
              <a:rPr lang="en-US" dirty="0"/>
              <a:t>There is one problem with this approach though: with a k-d tree, empty space can be quickly culled away (separated from particles) with a split, whereas with an odd-even split, the empty cells will be “distributed” to both the left and right subtrees, which hurts compression.</a:t>
            </a:r>
          </a:p>
          <a:p>
            <a:pPr marL="158750" indent="0">
              <a:buNone/>
            </a:pPr>
            <a:r>
              <a:rPr lang="en-US" dirty="0"/>
              <a:t>We want to limit the use of odd-even splits while still getting most of its benefits.</a:t>
            </a:r>
          </a:p>
        </p:txBody>
      </p:sp>
    </p:spTree>
    <p:extLst>
      <p:ext uri="{BB962C8B-B14F-4D97-AF65-F5344CB8AC3E}">
        <p14:creationId xmlns:p14="http://schemas.microsoft.com/office/powerpoint/2010/main" val="3184495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we propose a particular use of odd-even splits, by restricting its use only to the path from the root to the left-most leaf of the tree.</a:t>
            </a:r>
          </a:p>
          <a:p>
            <a:pPr marL="158750" indent="0">
              <a:buNone/>
            </a:pPr>
            <a:endParaRPr lang="en-US" dirty="0"/>
          </a:p>
          <a:p>
            <a:pPr marL="158750" indent="0">
              <a:buNone/>
            </a:pPr>
            <a:r>
              <a:rPr lang="en-US" dirty="0"/>
              <a:t>In this example, we do only three odd-even splits, at the root, its left child, and the left child of that.</a:t>
            </a:r>
          </a:p>
          <a:p>
            <a:pPr marL="158750" indent="0">
              <a:buNone/>
            </a:pPr>
            <a:r>
              <a:rPr lang="en-US" dirty="0"/>
              <a:t>The rest of the splits are regular k-d splits.</a:t>
            </a:r>
          </a:p>
          <a:p>
            <a:pPr marL="158750" indent="0">
              <a:buNone/>
            </a:pPr>
            <a:r>
              <a:rPr lang="en-US" dirty="0"/>
              <a:t>This in effect creates three “resolution levels” (each odd-even split will create on more resolution level).</a:t>
            </a:r>
          </a:p>
          <a:p>
            <a:pPr marL="158750" indent="0">
              <a:buNone/>
            </a:pPr>
            <a:r>
              <a:rPr lang="en-US" dirty="0"/>
              <a:t>The levels here are denoted by the green, red, and orange colors.</a:t>
            </a:r>
          </a:p>
          <a:p>
            <a:pPr marL="158750" indent="0">
              <a:buNone/>
            </a:pPr>
            <a:r>
              <a:rPr lang="en-US" dirty="0"/>
              <a:t>From left to right, each level represents a finer and finer approximation of the original dataset.</a:t>
            </a:r>
          </a:p>
        </p:txBody>
      </p:sp>
    </p:spTree>
    <p:extLst>
      <p:ext uri="{BB962C8B-B14F-4D97-AF65-F5344CB8AC3E}">
        <p14:creationId xmlns:p14="http://schemas.microsoft.com/office/powerpoint/2010/main" val="2128461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let’ revisit the same dataset and two reconstructions using depth-first and breadth-first traversals on k-d trees that we have seen.</a:t>
            </a:r>
          </a:p>
          <a:p>
            <a:pPr marL="158750" indent="0">
              <a:buNone/>
            </a:pPr>
            <a:r>
              <a:rPr lang="en-US" dirty="0"/>
              <a:t>With the hybrid tree defined, we can perform a depth-first reconstruction of the data on the hybrid tree.</a:t>
            </a:r>
          </a:p>
          <a:p>
            <a:pPr marL="158750" indent="0">
              <a:buNone/>
            </a:pPr>
            <a:endParaRPr lang="en-US" dirty="0"/>
          </a:p>
          <a:p>
            <a:pPr marL="158750" indent="0">
              <a:buNone/>
            </a:pPr>
            <a:r>
              <a:rPr lang="en-US" dirty="0"/>
              <a:t>We see here that the reconstruction quality, at the same compression ratio, of the DT on hybrid tree is much better compared to both depth-first on k-d and BT on k-d trees.</a:t>
            </a:r>
          </a:p>
          <a:p>
            <a:pPr marL="158750" indent="0">
              <a:buNone/>
            </a:pPr>
            <a:r>
              <a:rPr lang="en-US" dirty="0"/>
              <a:t>There is a problem though: the reconstruction error is uneven: some parts are better reconstructed than others.</a:t>
            </a:r>
          </a:p>
          <a:p>
            <a:pPr marL="158750" indent="0">
              <a:buNone/>
            </a:pPr>
            <a:r>
              <a:rPr lang="en-US" dirty="0"/>
              <a:t>This is actually also a problem with breadth-first traversal as you may have noticed.</a:t>
            </a:r>
          </a:p>
        </p:txBody>
      </p:sp>
    </p:spTree>
    <p:extLst>
      <p:ext uri="{BB962C8B-B14F-4D97-AF65-F5344CB8AC3E}">
        <p14:creationId xmlns:p14="http://schemas.microsoft.com/office/powerpoint/2010/main" val="1849901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overcome the uneven error problem, we introduce a new kind of tree, called block-hybrid tree.</a:t>
            </a:r>
          </a:p>
          <a:p>
            <a:pPr marL="158750" indent="0">
              <a:buNone/>
            </a:pPr>
            <a:r>
              <a:rPr lang="en-US" dirty="0"/>
              <a:t>The idea is to use a number of k-d splits first to create a number of blocks.</a:t>
            </a:r>
          </a:p>
          <a:p>
            <a:pPr marL="158750" indent="0">
              <a:buNone/>
            </a:pPr>
            <a:r>
              <a:rPr lang="en-US" dirty="0"/>
              <a:t>Then, we build a hybrid tree out of each block.</a:t>
            </a:r>
          </a:p>
          <a:p>
            <a:pPr marL="158750" indent="0">
              <a:buNone/>
            </a:pPr>
            <a:r>
              <a:rPr lang="en-US" dirty="0"/>
              <a:t>In this example, we use on k-d split at the root to create two blocks, then in each block we build a hybrid tree like before.</a:t>
            </a:r>
          </a:p>
          <a:p>
            <a:pPr marL="158750" indent="0">
              <a:buNone/>
            </a:pPr>
            <a:endParaRPr lang="en-US" dirty="0"/>
          </a:p>
          <a:p>
            <a:pPr marL="158750" indent="0">
              <a:buNone/>
            </a:pPr>
            <a:r>
              <a:rPr lang="en-US" dirty="0"/>
              <a:t>Schematically, our block-hybrid tree has a coarse portion which is a k-d tree, then each leaf of the k-d tree is the root to a block which is a hybrid tree.</a:t>
            </a:r>
          </a:p>
          <a:p>
            <a:pPr marL="158750" indent="0">
              <a:buNone/>
            </a:pPr>
            <a:r>
              <a:rPr lang="en-US" dirty="0"/>
              <a:t>Here we use 3 triangles of different colors to indicate that we have three resolution levels in each block.</a:t>
            </a:r>
          </a:p>
          <a:p>
            <a:pPr marL="158750" indent="0">
              <a:buNone/>
            </a:pPr>
            <a:r>
              <a:rPr lang="en-US" dirty="0"/>
              <a:t>Now, once we reach the level where each grid cell contains only one particle, we stop with the hybrid tree and store the bits that further refine the particles within their cells in a breadth-first manner (or you can say by </a:t>
            </a:r>
            <a:r>
              <a:rPr lang="en-US" dirty="0" err="1"/>
              <a:t>bitplane</a:t>
            </a:r>
            <a:r>
              <a:rPr lang="en-US" dirty="0"/>
              <a:t> order).</a:t>
            </a:r>
          </a:p>
          <a:p>
            <a:pPr marL="158750" indent="0">
              <a:buNone/>
            </a:pPr>
            <a:r>
              <a:rPr lang="en-US" dirty="0"/>
              <a:t>These refinement bits are indicated by the gray color.</a:t>
            </a:r>
          </a:p>
          <a:p>
            <a:pPr marL="158750" indent="0">
              <a:buNone/>
            </a:pPr>
            <a:endParaRPr lang="en-US" dirty="0"/>
          </a:p>
          <a:p>
            <a:pPr marL="158750" indent="0">
              <a:buNone/>
            </a:pPr>
            <a:r>
              <a:rPr lang="en-US" dirty="0"/>
              <a:t>On disk, we store the bitstreams for the blocks </a:t>
            </a:r>
            <a:r>
              <a:rPr lang="en-US" dirty="0" err="1"/>
              <a:t>separatedly</a:t>
            </a:r>
            <a:r>
              <a:rPr lang="en-US" dirty="0"/>
              <a:t>, so during decompression, the blocks can be decompressed independently.</a:t>
            </a:r>
          </a:p>
          <a:p>
            <a:pPr marL="158750" indent="0">
              <a:buNone/>
            </a:pPr>
            <a:r>
              <a:rPr lang="en-US" dirty="0"/>
              <a:t>In this way we support adaptive decoding of blocks.</a:t>
            </a:r>
          </a:p>
          <a:p>
            <a:pPr marL="158750" indent="0">
              <a:buNone/>
            </a:pPr>
            <a:r>
              <a:rPr lang="en-US" dirty="0"/>
              <a:t>For example, if we are rendering a particle dataset, we might want to decompress blocks closer to the camera more than blocks further away.</a:t>
            </a:r>
          </a:p>
          <a:p>
            <a:pPr marL="158750" indent="0">
              <a:buNone/>
            </a:pPr>
            <a:r>
              <a:rPr lang="en-US" dirty="0"/>
              <a:t>In general, the user can give a definition of error, and the decompressor can prioritize blocks based on this error definition.</a:t>
            </a:r>
          </a:p>
          <a:p>
            <a:pPr marL="158750" indent="0">
              <a:buNone/>
            </a:pPr>
            <a:r>
              <a:rPr lang="en-US" dirty="0"/>
              <a:t>This is independent of how the data is compressed; so we can compress once, and decompress in many different ways depending on the analysis and visualization task.</a:t>
            </a:r>
          </a:p>
        </p:txBody>
      </p:sp>
    </p:spTree>
    <p:extLst>
      <p:ext uri="{BB962C8B-B14F-4D97-AF65-F5344CB8AC3E}">
        <p14:creationId xmlns:p14="http://schemas.microsoft.com/office/powerpoint/2010/main" val="3034509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4"/>
        <p:cNvGrpSpPr/>
        <p:nvPr/>
      </p:nvGrpSpPr>
      <p:grpSpPr>
        <a:xfrm>
          <a:off x="0" y="0"/>
          <a:ext cx="0" cy="0"/>
          <a:chOff x="0" y="0"/>
          <a:chExt cx="0" cy="0"/>
        </a:xfrm>
      </p:grpSpPr>
      <p:sp>
        <p:nvSpPr>
          <p:cNvPr id="25" name="Google Shape;25;p2"/>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4500"/>
              <a:buFont typeface="Calibri"/>
              <a:buNone/>
              <a:defRPr sz="4500" i="0" u="none" strike="noStrike" cap="none">
                <a:latin typeface="Calibri"/>
                <a:ea typeface="Calibri"/>
                <a:cs typeface="Calibri"/>
                <a:sym typeface="Calibri"/>
              </a:defRPr>
            </a:lvl1pPr>
            <a:lvl2pPr marR="0" lvl="1" algn="l" rtl="0">
              <a:spcBef>
                <a:spcPts val="0"/>
              </a:spcBef>
              <a:spcAft>
                <a:spcPts val="0"/>
              </a:spcAft>
              <a:buSzPts val="900"/>
              <a:buNone/>
              <a:defRPr sz="1100" b="0" i="0" u="none" strike="noStrike" cap="none"/>
            </a:lvl2pPr>
            <a:lvl3pPr marR="0" lvl="2" algn="l" rtl="0">
              <a:spcBef>
                <a:spcPts val="0"/>
              </a:spcBef>
              <a:spcAft>
                <a:spcPts val="0"/>
              </a:spcAft>
              <a:buSzPts val="900"/>
              <a:buNone/>
              <a:defRPr sz="1100" b="0" i="0" u="none" strike="noStrike" cap="none"/>
            </a:lvl3pPr>
            <a:lvl4pPr marR="0" lvl="3" algn="l" rtl="0">
              <a:spcBef>
                <a:spcPts val="0"/>
              </a:spcBef>
              <a:spcAft>
                <a:spcPts val="0"/>
              </a:spcAft>
              <a:buSzPts val="900"/>
              <a:buNone/>
              <a:defRPr sz="1100" b="0" i="0" u="none" strike="noStrike" cap="none"/>
            </a:lvl4pPr>
            <a:lvl5pPr marR="0" lvl="4" algn="l" rtl="0">
              <a:spcBef>
                <a:spcPts val="0"/>
              </a:spcBef>
              <a:spcAft>
                <a:spcPts val="0"/>
              </a:spcAft>
              <a:buSzPts val="900"/>
              <a:buNone/>
              <a:defRPr sz="1100" b="0" i="0" u="none" strike="noStrike" cap="none"/>
            </a:lvl5pPr>
            <a:lvl6pPr marR="0" lvl="5" algn="l" rtl="0">
              <a:spcBef>
                <a:spcPts val="0"/>
              </a:spcBef>
              <a:spcAft>
                <a:spcPts val="0"/>
              </a:spcAft>
              <a:buSzPts val="900"/>
              <a:buNone/>
              <a:defRPr sz="1100" b="0" i="0" u="none" strike="noStrike" cap="none"/>
            </a:lvl6pPr>
            <a:lvl7pPr marR="0" lvl="6" algn="l" rtl="0">
              <a:spcBef>
                <a:spcPts val="0"/>
              </a:spcBef>
              <a:spcAft>
                <a:spcPts val="0"/>
              </a:spcAft>
              <a:buSzPts val="900"/>
              <a:buNone/>
              <a:defRPr sz="1100" b="0" i="0" u="none" strike="noStrike" cap="none"/>
            </a:lvl7pPr>
            <a:lvl8pPr marR="0" lvl="7" algn="l" rtl="0">
              <a:spcBef>
                <a:spcPts val="0"/>
              </a:spcBef>
              <a:spcAft>
                <a:spcPts val="0"/>
              </a:spcAft>
              <a:buSzPts val="900"/>
              <a:buNone/>
              <a:defRPr sz="1100" b="0" i="0" u="none" strike="noStrike" cap="none"/>
            </a:lvl8pPr>
            <a:lvl9pPr marR="0" lvl="8" algn="l" rtl="0">
              <a:spcBef>
                <a:spcPts val="0"/>
              </a:spcBef>
              <a:spcAft>
                <a:spcPts val="0"/>
              </a:spcAft>
              <a:buSzPts val="900"/>
              <a:buNone/>
              <a:defRPr sz="1100" b="0" i="0" u="none" strike="noStrike" cap="none"/>
            </a:lvl9pPr>
          </a:lstStyle>
          <a:p>
            <a:endParaRPr/>
          </a:p>
        </p:txBody>
      </p:sp>
      <p:sp>
        <p:nvSpPr>
          <p:cNvPr id="26" name="Google Shape;26;p2"/>
          <p:cNvSpPr txBox="1">
            <a:spLocks noGrp="1"/>
          </p:cNvSpPr>
          <p:nvPr>
            <p:ph type="body" idx="1"/>
          </p:nvPr>
        </p:nvSpPr>
        <p:spPr>
          <a:xfrm>
            <a:off x="457200" y="1203525"/>
            <a:ext cx="8229300" cy="337770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800"/>
              <a:buFont typeface="Calibri"/>
              <a:buNone/>
              <a:defRPr sz="1800" i="0" u="none" strike="noStrike" cap="none">
                <a:latin typeface="Calibri"/>
                <a:ea typeface="Calibri"/>
                <a:cs typeface="Calibri"/>
                <a:sym typeface="Calibri"/>
              </a:defRPr>
            </a:lvl1pPr>
            <a:lvl2pPr marL="914400" marR="0" lvl="1" indent="-228600" algn="l" rtl="0">
              <a:spcBef>
                <a:spcPts val="0"/>
              </a:spcBef>
              <a:spcAft>
                <a:spcPts val="0"/>
              </a:spcAft>
              <a:buSzPts val="1600"/>
              <a:buFont typeface="Calibri"/>
              <a:buNone/>
              <a:defRPr sz="1600" i="0" u="none" strike="noStrike" cap="none">
                <a:latin typeface="Calibri"/>
                <a:ea typeface="Calibri"/>
                <a:cs typeface="Calibri"/>
                <a:sym typeface="Calibri"/>
              </a:defRPr>
            </a:lvl2pPr>
            <a:lvl3pPr marL="1371600" marR="0" lvl="2" indent="-228600" algn="l" rtl="0">
              <a:spcBef>
                <a:spcPts val="0"/>
              </a:spcBef>
              <a:spcAft>
                <a:spcPts val="0"/>
              </a:spcAft>
              <a:buSzPts val="1400"/>
              <a:buFont typeface="Calibri"/>
              <a:buNone/>
              <a:defRPr i="0" u="none" strike="noStrike" cap="none">
                <a:latin typeface="Calibri"/>
                <a:ea typeface="Calibri"/>
                <a:cs typeface="Calibri"/>
                <a:sym typeface="Calibri"/>
              </a:defRPr>
            </a:lvl3pPr>
            <a:lvl4pPr marL="1828800" marR="0" lvl="3" indent="-228600" algn="l" rtl="0">
              <a:spcBef>
                <a:spcPts val="0"/>
              </a:spcBef>
              <a:spcAft>
                <a:spcPts val="0"/>
              </a:spcAft>
              <a:buSzPts val="1200"/>
              <a:buFont typeface="Calibri"/>
              <a:buNone/>
              <a:defRPr sz="1200" i="0" u="none" strike="noStrike" cap="none">
                <a:latin typeface="Calibri"/>
                <a:ea typeface="Calibri"/>
                <a:cs typeface="Calibri"/>
                <a:sym typeface="Calibri"/>
              </a:defRPr>
            </a:lvl4pPr>
            <a:lvl5pPr marL="2286000" marR="0" lvl="4" indent="-228600" algn="l" rtl="0">
              <a:spcBef>
                <a:spcPts val="0"/>
              </a:spcBef>
              <a:spcAft>
                <a:spcPts val="0"/>
              </a:spcAft>
              <a:buSzPts val="1200"/>
              <a:buFont typeface="Calibri"/>
              <a:buNone/>
              <a:defRPr sz="1200" i="0" u="none" strike="noStrike" cap="none">
                <a:latin typeface="Calibri"/>
                <a:ea typeface="Calibri"/>
                <a:cs typeface="Calibri"/>
                <a:sym typeface="Calibri"/>
              </a:defRPr>
            </a:lvl5pPr>
            <a:lvl6pPr marL="2743200" marR="0" lvl="5" indent="-228600" algn="l" rtl="0">
              <a:spcBef>
                <a:spcPts val="0"/>
              </a:spcBef>
              <a:spcAft>
                <a:spcPts val="0"/>
              </a:spcAft>
              <a:buSzPts val="1200"/>
              <a:buFont typeface="Calibri"/>
              <a:buNone/>
              <a:defRPr sz="1200" i="0" u="none" strike="noStrike" cap="none">
                <a:latin typeface="Calibri"/>
                <a:ea typeface="Calibri"/>
                <a:cs typeface="Calibri"/>
                <a:sym typeface="Calibri"/>
              </a:defRPr>
            </a:lvl6pPr>
            <a:lvl7pPr marL="3200400" marR="0" lvl="6" indent="-228600" algn="l" rtl="0">
              <a:spcBef>
                <a:spcPts val="0"/>
              </a:spcBef>
              <a:spcAft>
                <a:spcPts val="0"/>
              </a:spcAft>
              <a:buSzPts val="1200"/>
              <a:buFont typeface="Calibri"/>
              <a:buNone/>
              <a:defRPr sz="1200" i="0" u="none" strike="noStrike" cap="none">
                <a:latin typeface="Calibri"/>
                <a:ea typeface="Calibri"/>
                <a:cs typeface="Calibri"/>
                <a:sym typeface="Calibri"/>
              </a:defRPr>
            </a:lvl7pPr>
            <a:lvl8pPr marL="3657600" marR="0" lvl="7" indent="-228600" algn="l" rtl="0">
              <a:spcBef>
                <a:spcPts val="0"/>
              </a:spcBef>
              <a:spcAft>
                <a:spcPts val="0"/>
              </a:spcAft>
              <a:buSzPts val="1200"/>
              <a:buFont typeface="Calibri"/>
              <a:buNone/>
              <a:defRPr sz="1200" i="0" u="none" strike="noStrike" cap="none">
                <a:latin typeface="Calibri"/>
                <a:ea typeface="Calibri"/>
                <a:cs typeface="Calibri"/>
                <a:sym typeface="Calibri"/>
              </a:defRPr>
            </a:lvl8pPr>
            <a:lvl9pPr marL="4114800" marR="0" lvl="8" indent="-228600" algn="l" rtl="0">
              <a:spcBef>
                <a:spcPts val="0"/>
              </a:spcBef>
              <a:spcAft>
                <a:spcPts val="0"/>
              </a:spcAft>
              <a:buSzPts val="1200"/>
              <a:buFont typeface="Calibri"/>
              <a:buNone/>
              <a:defRPr sz="1200" i="0" u="none" strike="noStrike" cap="none">
                <a:latin typeface="Calibri"/>
                <a:ea typeface="Calibri"/>
                <a:cs typeface="Calibri"/>
                <a:sym typeface="Calibri"/>
              </a:defRPr>
            </a:lvl9pPr>
          </a:lstStyle>
          <a:p>
            <a:endParaRPr/>
          </a:p>
        </p:txBody>
      </p:sp>
      <p:sp>
        <p:nvSpPr>
          <p:cNvPr id="2" name="Slide Number Placeholder 1">
            <a:extLst>
              <a:ext uri="{FF2B5EF4-FFF2-40B4-BE49-F238E27FC236}">
                <a16:creationId xmlns:a16="http://schemas.microsoft.com/office/drawing/2014/main" id="{3AE4B790-B9F0-498C-A134-810C852AAD15}"/>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58" name="Google Shape;58;p11"/>
          <p:cNvSpPr txBox="1">
            <a:spLocks noGrp="1"/>
          </p:cNvSpPr>
          <p:nvPr>
            <p:ph type="body" idx="1"/>
          </p:nvPr>
        </p:nvSpPr>
        <p:spPr>
          <a:xfrm>
            <a:off x="457200" y="1203525"/>
            <a:ext cx="8229375"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59" name="Google Shape;59;p11"/>
          <p:cNvSpPr txBox="1">
            <a:spLocks noGrp="1"/>
          </p:cNvSpPr>
          <p:nvPr>
            <p:ph type="body" idx="2"/>
          </p:nvPr>
        </p:nvSpPr>
        <p:spPr>
          <a:xfrm>
            <a:off x="457200" y="2761650"/>
            <a:ext cx="8229375"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AE278679-D7A2-45D5-B98A-0092C01B6F5C}"/>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62" name="Google Shape;62;p12"/>
          <p:cNvSpPr txBox="1">
            <a:spLocks noGrp="1"/>
          </p:cNvSpPr>
          <p:nvPr>
            <p:ph type="body" idx="1"/>
          </p:nvPr>
        </p:nvSpPr>
        <p:spPr>
          <a:xfrm>
            <a:off x="457200" y="1203525"/>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63" name="Google Shape;63;p12"/>
          <p:cNvSpPr txBox="1">
            <a:spLocks noGrp="1"/>
          </p:cNvSpPr>
          <p:nvPr>
            <p:ph type="body" idx="2"/>
          </p:nvPr>
        </p:nvSpPr>
        <p:spPr>
          <a:xfrm>
            <a:off x="4673925" y="1203525"/>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64" name="Google Shape;64;p12"/>
          <p:cNvSpPr txBox="1">
            <a:spLocks noGrp="1"/>
          </p:cNvSpPr>
          <p:nvPr>
            <p:ph type="body" idx="3"/>
          </p:nvPr>
        </p:nvSpPr>
        <p:spPr>
          <a:xfrm>
            <a:off x="457200" y="2761650"/>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65" name="Google Shape;65;p12"/>
          <p:cNvSpPr txBox="1">
            <a:spLocks noGrp="1"/>
          </p:cNvSpPr>
          <p:nvPr>
            <p:ph type="body" idx="4"/>
          </p:nvPr>
        </p:nvSpPr>
        <p:spPr>
          <a:xfrm>
            <a:off x="4673925" y="2761650"/>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E10BF370-23BF-4202-B220-8EC8B48571A7}"/>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68" name="Google Shape;68;p13"/>
          <p:cNvSpPr txBox="1">
            <a:spLocks noGrp="1"/>
          </p:cNvSpPr>
          <p:nvPr>
            <p:ph type="body" idx="1"/>
          </p:nvPr>
        </p:nvSpPr>
        <p:spPr>
          <a:xfrm>
            <a:off x="457200" y="1203525"/>
            <a:ext cx="26496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69" name="Google Shape;69;p13"/>
          <p:cNvSpPr txBox="1">
            <a:spLocks noGrp="1"/>
          </p:cNvSpPr>
          <p:nvPr>
            <p:ph type="body" idx="2"/>
          </p:nvPr>
        </p:nvSpPr>
        <p:spPr>
          <a:xfrm>
            <a:off x="3239550" y="1203525"/>
            <a:ext cx="26496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70" name="Google Shape;70;p13"/>
          <p:cNvSpPr txBox="1">
            <a:spLocks noGrp="1"/>
          </p:cNvSpPr>
          <p:nvPr>
            <p:ph type="body" idx="3"/>
          </p:nvPr>
        </p:nvSpPr>
        <p:spPr>
          <a:xfrm>
            <a:off x="6021900" y="1203525"/>
            <a:ext cx="26496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71" name="Google Shape;71;p13"/>
          <p:cNvSpPr txBox="1">
            <a:spLocks noGrp="1"/>
          </p:cNvSpPr>
          <p:nvPr>
            <p:ph type="body" idx="4"/>
          </p:nvPr>
        </p:nvSpPr>
        <p:spPr>
          <a:xfrm>
            <a:off x="457200" y="2761650"/>
            <a:ext cx="26496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72" name="Google Shape;72;p13"/>
          <p:cNvSpPr txBox="1">
            <a:spLocks noGrp="1"/>
          </p:cNvSpPr>
          <p:nvPr>
            <p:ph type="body" idx="5"/>
          </p:nvPr>
        </p:nvSpPr>
        <p:spPr>
          <a:xfrm>
            <a:off x="3239550" y="2761650"/>
            <a:ext cx="26496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73" name="Google Shape;73;p13"/>
          <p:cNvSpPr txBox="1">
            <a:spLocks noGrp="1"/>
          </p:cNvSpPr>
          <p:nvPr>
            <p:ph type="body" idx="6"/>
          </p:nvPr>
        </p:nvSpPr>
        <p:spPr>
          <a:xfrm>
            <a:off x="6021900" y="2761650"/>
            <a:ext cx="26496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965261BC-6DC7-43CE-AF2F-88DA503F9922}"/>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1">
  <p:cSld name="OBJECT_1">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552600" y="855975"/>
            <a:ext cx="8038800" cy="2430000"/>
          </a:xfrm>
          <a:prstGeom prst="rect">
            <a:avLst/>
          </a:prstGeom>
        </p:spPr>
        <p:txBody>
          <a:bodyPr spcFirstLastPara="1" wrap="square" lIns="0" tIns="0" rIns="0" bIns="0" anchor="ctr" anchorCtr="0">
            <a:noAutofit/>
          </a:bodyPr>
          <a:lstStyle>
            <a:lvl1pPr lvl="0" algn="ctr" rtl="0">
              <a:spcBef>
                <a:spcPts val="0"/>
              </a:spcBef>
              <a:spcAft>
                <a:spcPts val="0"/>
              </a:spcAft>
              <a:buSzPts val="4500"/>
              <a:buFont typeface="Calibri"/>
              <a:buNone/>
              <a:defRPr sz="4500">
                <a:latin typeface="Calibri"/>
                <a:ea typeface="Calibri"/>
                <a:cs typeface="Calibri"/>
                <a:sym typeface="Calibri"/>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6" name="Google Shape;76;p14"/>
          <p:cNvSpPr txBox="1">
            <a:spLocks noGrp="1"/>
          </p:cNvSpPr>
          <p:nvPr>
            <p:ph type="subTitle" idx="1"/>
          </p:nvPr>
        </p:nvSpPr>
        <p:spPr>
          <a:xfrm>
            <a:off x="1213200" y="2683275"/>
            <a:ext cx="6717600" cy="729600"/>
          </a:xfrm>
          <a:prstGeom prst="rect">
            <a:avLst/>
          </a:prstGeom>
        </p:spPr>
        <p:txBody>
          <a:bodyPr spcFirstLastPara="1" wrap="square" lIns="0" tIns="0" rIns="0" bIns="0" anchor="t" anchorCtr="0">
            <a:normAutofit/>
          </a:bodyPr>
          <a:lstStyle>
            <a:lvl1pPr lvl="0" algn="ctr" rtl="0">
              <a:spcBef>
                <a:spcPts val="0"/>
              </a:spcBef>
              <a:spcAft>
                <a:spcPts val="0"/>
              </a:spcAft>
              <a:buSzPts val="1800"/>
              <a:buFont typeface="Calibri"/>
              <a:buNone/>
              <a:defRPr sz="1800">
                <a:latin typeface="Calibri"/>
                <a:ea typeface="Calibri"/>
                <a:cs typeface="Calibri"/>
                <a:sym typeface="Calibri"/>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BE717648-D33C-40D8-A651-EAA10A408260}"/>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6E77-7EE9-463E-AAD3-C2A8A9570D27}"/>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EA9375-BD70-4B9B-90FD-B4063310A21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F1070-7FE6-44C2-8AC8-F75866B33BD7}"/>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5" name="Footer Placeholder 4">
            <a:extLst>
              <a:ext uri="{FF2B5EF4-FFF2-40B4-BE49-F238E27FC236}">
                <a16:creationId xmlns:a16="http://schemas.microsoft.com/office/drawing/2014/main" id="{A79CCE10-1E0F-49E5-8F2C-850D8E859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325D3-E507-4CBA-91CC-5D497271354F}"/>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821501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821F-8B2A-4AFA-B577-B1EA9719F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D7C000-E5AB-4EAC-85CF-407580C7D6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B3EDB-922C-484C-BB34-64070A151B30}"/>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5" name="Footer Placeholder 4">
            <a:extLst>
              <a:ext uri="{FF2B5EF4-FFF2-40B4-BE49-F238E27FC236}">
                <a16:creationId xmlns:a16="http://schemas.microsoft.com/office/drawing/2014/main" id="{9B974564-C490-47B4-9ECB-C559C404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8CBB7-0E31-47CC-957E-297426D93E64}"/>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1924708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E893-0352-4720-9AE1-F28876D81D13}"/>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C6B0FA-E07E-4482-8867-D7D4C035BAAA}"/>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C3B2A4-FC3A-4129-B4A1-0CFA7C4A54AF}"/>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5" name="Footer Placeholder 4">
            <a:extLst>
              <a:ext uri="{FF2B5EF4-FFF2-40B4-BE49-F238E27FC236}">
                <a16:creationId xmlns:a16="http://schemas.microsoft.com/office/drawing/2014/main" id="{60ACD536-1874-457D-8CF2-836C18C09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78779-7AFD-4A53-A903-364A06C4ACC6}"/>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3067058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9383-AB48-430F-95D8-2EEBA2A0A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A3804C-DE4C-44DF-886A-451603BA0CF3}"/>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83F93-EDAF-41AD-89D5-4840044B5221}"/>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A06DB0-4192-4C76-8259-3D579C5B7235}"/>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6" name="Footer Placeholder 5">
            <a:extLst>
              <a:ext uri="{FF2B5EF4-FFF2-40B4-BE49-F238E27FC236}">
                <a16:creationId xmlns:a16="http://schemas.microsoft.com/office/drawing/2014/main" id="{840B8651-AAB5-4638-BE0B-5C3F570FB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F7051-F3F7-42E7-9DBB-15190D81DC4F}"/>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1710243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379D-F3DA-4230-A8FB-E70B93A64F6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274BE3-5F1E-48BA-B940-690EFEB77C5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1CAA45-E825-46DF-927D-CC90DFD90D2C}"/>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3B3103-5C32-4419-BC57-34038AA6171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D80B89-5A16-4074-9CBF-D2726EABF0E2}"/>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790E29-FE10-4065-8D85-D056BB44D868}"/>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8" name="Footer Placeholder 7">
            <a:extLst>
              <a:ext uri="{FF2B5EF4-FFF2-40B4-BE49-F238E27FC236}">
                <a16:creationId xmlns:a16="http://schemas.microsoft.com/office/drawing/2014/main" id="{DB7DE7F8-A388-4F57-A314-4C6717256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BE1EC4-C779-440B-9178-A646B8A22322}"/>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3463679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FF90-3CE3-44CA-9B4B-5AD22B49EC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F1C4C-4690-41EB-A0A1-D5E45B4A6D49}"/>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4" name="Footer Placeholder 3">
            <a:extLst>
              <a:ext uri="{FF2B5EF4-FFF2-40B4-BE49-F238E27FC236}">
                <a16:creationId xmlns:a16="http://schemas.microsoft.com/office/drawing/2014/main" id="{B0E3F48F-CEB1-47DA-95C4-3740EFA23C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EA73CB-6A86-401A-B3EE-2D3AF3C087CE}"/>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195247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Font typeface="Calibri"/>
              <a:buNone/>
              <a:defRPr sz="4500">
                <a:latin typeface="Calibri"/>
                <a:ea typeface="Calibri"/>
                <a:cs typeface="Calibri"/>
                <a:sym typeface="Calibri"/>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9" name="Google Shape;29;p3"/>
          <p:cNvSpPr txBox="1">
            <a:spLocks noGrp="1"/>
          </p:cNvSpPr>
          <p:nvPr>
            <p:ph type="subTitle" idx="1"/>
          </p:nvPr>
        </p:nvSpPr>
        <p:spPr>
          <a:xfrm>
            <a:off x="457200" y="1203525"/>
            <a:ext cx="8229300" cy="3377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800"/>
              <a:buNone/>
              <a:defRPr/>
            </a:lvl1pPr>
            <a:lvl2pPr lvl="1" algn="l">
              <a:spcBef>
                <a:spcPts val="0"/>
              </a:spcBef>
              <a:spcAft>
                <a:spcPts val="0"/>
              </a:spcAft>
              <a:buSzPts val="1600"/>
              <a:buNone/>
              <a:defRPr/>
            </a:lvl2pPr>
            <a:lvl3pPr lvl="2" algn="l">
              <a:spcBef>
                <a:spcPts val="0"/>
              </a:spcBef>
              <a:spcAft>
                <a:spcPts val="0"/>
              </a:spcAft>
              <a:buSzPts val="14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71047E56-42D6-452C-AF3E-3B49AB086D2B}"/>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EC218-7A28-459A-97EE-7620C434E938}"/>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3" name="Footer Placeholder 2">
            <a:extLst>
              <a:ext uri="{FF2B5EF4-FFF2-40B4-BE49-F238E27FC236}">
                <a16:creationId xmlns:a16="http://schemas.microsoft.com/office/drawing/2014/main" id="{209D557A-1189-46F2-8593-5FFE5359F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28988C-7653-4747-A33B-19844D7999C1}"/>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4349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8CE2-4318-42F6-94E1-32625EDF63A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6CAC9D-0E85-4854-AC1A-64C603A55476}"/>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4FB67-2A7C-4AC0-A791-1FC35454A96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AE9124-E2E3-4DB9-89D6-B376AD86BE67}"/>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6" name="Footer Placeholder 5">
            <a:extLst>
              <a:ext uri="{FF2B5EF4-FFF2-40B4-BE49-F238E27FC236}">
                <a16:creationId xmlns:a16="http://schemas.microsoft.com/office/drawing/2014/main" id="{DE8522A9-FD91-477B-ADE7-A6F5D0E7D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7F89F-DF26-4BD7-A64E-EEBCA5315E43}"/>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2762523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B739-9E2B-4793-85E7-EC21B22F50C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024-F281-49DF-A52E-50BBDE384475}"/>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4AC21-0F50-4D18-BCFE-E90F2A872ED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DA6048-FAD9-4E17-8B92-C3A0C01181CF}"/>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6" name="Footer Placeholder 5">
            <a:extLst>
              <a:ext uri="{FF2B5EF4-FFF2-40B4-BE49-F238E27FC236}">
                <a16:creationId xmlns:a16="http://schemas.microsoft.com/office/drawing/2014/main" id="{EA5E7F2B-6EE3-4EE0-9658-968BF1751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144F0-5512-43A5-A504-F1FBCB382403}"/>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432105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6E14-0A0F-46C2-9423-25A101820E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4B46E0-5E54-45FE-8434-35E98C66FE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1B475-6D63-49CE-8370-57A086CC1AAF}"/>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5" name="Footer Placeholder 4">
            <a:extLst>
              <a:ext uri="{FF2B5EF4-FFF2-40B4-BE49-F238E27FC236}">
                <a16:creationId xmlns:a16="http://schemas.microsoft.com/office/drawing/2014/main" id="{72D90AAF-F6CA-43C6-8EE4-1CCEC8530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8BBF2-5CFD-4793-AC75-BD84D5B7C01A}"/>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2893439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2B657-65F1-461C-B2F9-494AC927DA86}"/>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C9BFE8-5712-40B9-9FBE-0B5A6B9AA4B1}"/>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FA3C2-0A37-43C2-88AF-F1FEF14CC007}"/>
              </a:ext>
            </a:extLst>
          </p:cNvPr>
          <p:cNvSpPr>
            <a:spLocks noGrp="1"/>
          </p:cNvSpPr>
          <p:nvPr>
            <p:ph type="dt" sz="half" idx="10"/>
          </p:nvPr>
        </p:nvSpPr>
        <p:spPr/>
        <p:txBody>
          <a:bodyPr/>
          <a:lstStyle/>
          <a:p>
            <a:fld id="{3A920C65-93C9-47C1-8405-F95B3D6FD97D}" type="datetimeFigureOut">
              <a:rPr lang="en-US" smtClean="0"/>
              <a:t>9/19/2021</a:t>
            </a:fld>
            <a:endParaRPr lang="en-US"/>
          </a:p>
        </p:txBody>
      </p:sp>
      <p:sp>
        <p:nvSpPr>
          <p:cNvPr id="5" name="Footer Placeholder 4">
            <a:extLst>
              <a:ext uri="{FF2B5EF4-FFF2-40B4-BE49-F238E27FC236}">
                <a16:creationId xmlns:a16="http://schemas.microsoft.com/office/drawing/2014/main" id="{E51DC8E0-1B17-43E6-A87E-44A71F8F7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DF6DC-EC85-4BDE-9392-C6090B6CA7BA}"/>
              </a:ext>
            </a:extLst>
          </p:cNvPr>
          <p:cNvSpPr>
            <a:spLocks noGrp="1"/>
          </p:cNvSpPr>
          <p:nvPr>
            <p:ph type="sldNum" sz="quarter" idx="12"/>
          </p:nvPr>
        </p:nvSpPr>
        <p:spPr/>
        <p:txBody>
          <a:bodyPr/>
          <a:lstStyle/>
          <a:p>
            <a:fld id="{E35B511C-84D6-4E9F-B788-69589B67FDAF}" type="slidenum">
              <a:rPr lang="en-US" smtClean="0"/>
              <a:t>‹#›</a:t>
            </a:fld>
            <a:endParaRPr lang="en-US"/>
          </a:p>
        </p:txBody>
      </p:sp>
    </p:spTree>
    <p:extLst>
      <p:ext uri="{BB962C8B-B14F-4D97-AF65-F5344CB8AC3E}">
        <p14:creationId xmlns:p14="http://schemas.microsoft.com/office/powerpoint/2010/main" val="386114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Font typeface="Calibri"/>
              <a:buNone/>
              <a:defRPr sz="4500">
                <a:latin typeface="Calibri"/>
                <a:ea typeface="Calibri"/>
                <a:cs typeface="Calibri"/>
                <a:sym typeface="Calibri"/>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32" name="Google Shape;32;p4"/>
          <p:cNvSpPr txBox="1">
            <a:spLocks noGrp="1"/>
          </p:cNvSpPr>
          <p:nvPr>
            <p:ph type="body" idx="1"/>
          </p:nvPr>
        </p:nvSpPr>
        <p:spPr>
          <a:xfrm>
            <a:off x="457200" y="1203525"/>
            <a:ext cx="8229300" cy="33777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Font typeface="Calibri"/>
              <a:buNone/>
              <a:defRPr sz="1800">
                <a:latin typeface="Calibri"/>
                <a:ea typeface="Calibri"/>
                <a:cs typeface="Calibri"/>
                <a:sym typeface="Calibri"/>
              </a:defRPr>
            </a:lvl1pPr>
            <a:lvl2pPr marL="914400" lvl="1" indent="-228600" algn="l">
              <a:spcBef>
                <a:spcPts val="0"/>
              </a:spcBef>
              <a:spcAft>
                <a:spcPts val="0"/>
              </a:spcAft>
              <a:buSzPts val="1800"/>
              <a:buFont typeface="Calibri"/>
              <a:buNone/>
              <a:defRPr sz="1800">
                <a:latin typeface="Calibri"/>
                <a:ea typeface="Calibri"/>
                <a:cs typeface="Calibri"/>
                <a:sym typeface="Calibri"/>
              </a:defRPr>
            </a:lvl2pPr>
            <a:lvl3pPr marL="1371600" lvl="2" indent="-228600" algn="l">
              <a:spcBef>
                <a:spcPts val="0"/>
              </a:spcBef>
              <a:spcAft>
                <a:spcPts val="0"/>
              </a:spcAft>
              <a:buSzPts val="1600"/>
              <a:buFont typeface="Calibri"/>
              <a:buNone/>
              <a:defRPr sz="1600">
                <a:latin typeface="Calibri"/>
                <a:ea typeface="Calibri"/>
                <a:cs typeface="Calibri"/>
                <a:sym typeface="Calibri"/>
              </a:defRPr>
            </a:lvl3pPr>
            <a:lvl4pPr marL="1828800" lvl="3" indent="-228600" algn="l">
              <a:spcBef>
                <a:spcPts val="0"/>
              </a:spcBef>
              <a:spcAft>
                <a:spcPts val="0"/>
              </a:spcAft>
              <a:buSzPts val="1400"/>
              <a:buFont typeface="Calibri"/>
              <a:buNone/>
              <a:defRPr sz="1400">
                <a:latin typeface="Calibri"/>
                <a:ea typeface="Calibri"/>
                <a:cs typeface="Calibri"/>
                <a:sym typeface="Calibri"/>
              </a:defRPr>
            </a:lvl4pPr>
            <a:lvl5pPr marL="2286000" lvl="4" indent="-228600" algn="l">
              <a:spcBef>
                <a:spcPts val="0"/>
              </a:spcBef>
              <a:spcAft>
                <a:spcPts val="0"/>
              </a:spcAft>
              <a:buSzPts val="1200"/>
              <a:buFont typeface="Calibri"/>
              <a:buNone/>
              <a:defRPr sz="1200">
                <a:latin typeface="Calibri"/>
                <a:ea typeface="Calibri"/>
                <a:cs typeface="Calibri"/>
                <a:sym typeface="Calibri"/>
              </a:defRPr>
            </a:lvl5pPr>
            <a:lvl6pPr marL="2743200" lvl="5" indent="-228600" algn="l">
              <a:spcBef>
                <a:spcPts val="0"/>
              </a:spcBef>
              <a:spcAft>
                <a:spcPts val="0"/>
              </a:spcAft>
              <a:buSzPts val="1200"/>
              <a:buFont typeface="Calibri"/>
              <a:buNone/>
              <a:defRPr sz="1200">
                <a:latin typeface="Calibri"/>
                <a:ea typeface="Calibri"/>
                <a:cs typeface="Calibri"/>
                <a:sym typeface="Calibri"/>
              </a:defRPr>
            </a:lvl6pPr>
            <a:lvl7pPr marL="3200400" lvl="6" indent="-228600" algn="l">
              <a:spcBef>
                <a:spcPts val="0"/>
              </a:spcBef>
              <a:spcAft>
                <a:spcPts val="0"/>
              </a:spcAft>
              <a:buSzPts val="1200"/>
              <a:buFont typeface="Calibri"/>
              <a:buNone/>
              <a:defRPr sz="1200">
                <a:latin typeface="Calibri"/>
                <a:ea typeface="Calibri"/>
                <a:cs typeface="Calibri"/>
                <a:sym typeface="Calibri"/>
              </a:defRPr>
            </a:lvl7pPr>
            <a:lvl8pPr marL="3657600" lvl="7" indent="-228600" algn="l">
              <a:spcBef>
                <a:spcPts val="0"/>
              </a:spcBef>
              <a:spcAft>
                <a:spcPts val="0"/>
              </a:spcAft>
              <a:buSzPts val="1200"/>
              <a:buFont typeface="Calibri"/>
              <a:buNone/>
              <a:defRPr sz="1200">
                <a:latin typeface="Calibri"/>
                <a:ea typeface="Calibri"/>
                <a:cs typeface="Calibri"/>
                <a:sym typeface="Calibri"/>
              </a:defRPr>
            </a:lvl8pPr>
            <a:lvl9pPr marL="4114800" lvl="8" indent="-228600" algn="l">
              <a:spcBef>
                <a:spcPts val="0"/>
              </a:spcBef>
              <a:spcAft>
                <a:spcPts val="0"/>
              </a:spcAft>
              <a:buSzPts val="1200"/>
              <a:buFont typeface="Calibri"/>
              <a:buNone/>
              <a:defRPr sz="1200">
                <a:latin typeface="Calibri"/>
                <a:ea typeface="Calibri"/>
                <a:cs typeface="Calibri"/>
                <a:sym typeface="Calibri"/>
              </a:defRPr>
            </a:lvl9pPr>
          </a:lstStyle>
          <a:p>
            <a:endParaRPr/>
          </a:p>
        </p:txBody>
      </p:sp>
      <p:sp>
        <p:nvSpPr>
          <p:cNvPr id="2" name="Slide Number Placeholder 1">
            <a:extLst>
              <a:ext uri="{FF2B5EF4-FFF2-40B4-BE49-F238E27FC236}">
                <a16:creationId xmlns:a16="http://schemas.microsoft.com/office/drawing/2014/main" id="{7B54D6F8-DA37-4F6D-A892-187B9F2BFDB0}"/>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35" name="Google Shape;35;p5"/>
          <p:cNvSpPr txBox="1">
            <a:spLocks noGrp="1"/>
          </p:cNvSpPr>
          <p:nvPr>
            <p:ph type="body" idx="1"/>
          </p:nvPr>
        </p:nvSpPr>
        <p:spPr>
          <a:xfrm>
            <a:off x="457200" y="1203525"/>
            <a:ext cx="4015800" cy="298282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36" name="Google Shape;36;p5"/>
          <p:cNvSpPr txBox="1">
            <a:spLocks noGrp="1"/>
          </p:cNvSpPr>
          <p:nvPr>
            <p:ph type="body" idx="2"/>
          </p:nvPr>
        </p:nvSpPr>
        <p:spPr>
          <a:xfrm>
            <a:off x="4673925" y="1203525"/>
            <a:ext cx="4015800" cy="298282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92EA7BED-8E1C-4966-9FB9-1BEC5C12A5B3}"/>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 name="Slide Number Placeholder 1">
            <a:extLst>
              <a:ext uri="{FF2B5EF4-FFF2-40B4-BE49-F238E27FC236}">
                <a16:creationId xmlns:a16="http://schemas.microsoft.com/office/drawing/2014/main" id="{963ED56C-846A-4B3B-9683-152E1FAFD094}"/>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9"/>
        <p:cNvGrpSpPr/>
        <p:nvPr/>
      </p:nvGrpSpPr>
      <p:grpSpPr>
        <a:xfrm>
          <a:off x="0" y="0"/>
          <a:ext cx="0" cy="0"/>
          <a:chOff x="0" y="0"/>
          <a:chExt cx="0" cy="0"/>
        </a:xfrm>
      </p:grpSpPr>
      <p:sp>
        <p:nvSpPr>
          <p:cNvPr id="40" name="Google Shape;40;p7"/>
          <p:cNvSpPr txBox="1">
            <a:spLocks noGrp="1"/>
          </p:cNvSpPr>
          <p:nvPr>
            <p:ph type="subTitle" idx="1"/>
          </p:nvPr>
        </p:nvSpPr>
        <p:spPr>
          <a:xfrm>
            <a:off x="457200" y="205200"/>
            <a:ext cx="8229375" cy="39807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800"/>
              <a:buNone/>
              <a:defRPr/>
            </a:lvl1pPr>
            <a:lvl2pPr lvl="1" algn="l">
              <a:spcBef>
                <a:spcPts val="0"/>
              </a:spcBef>
              <a:spcAft>
                <a:spcPts val="0"/>
              </a:spcAft>
              <a:buSzPts val="1600"/>
              <a:buNone/>
              <a:defRPr/>
            </a:lvl2pPr>
            <a:lvl3pPr lvl="2" algn="l">
              <a:spcBef>
                <a:spcPts val="0"/>
              </a:spcBef>
              <a:spcAft>
                <a:spcPts val="0"/>
              </a:spcAft>
              <a:buSzPts val="14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98C89A54-FA36-4B62-8D58-571A8DFB439D}"/>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43" name="Google Shape;43;p8"/>
          <p:cNvSpPr txBox="1">
            <a:spLocks noGrp="1"/>
          </p:cNvSpPr>
          <p:nvPr>
            <p:ph type="body" idx="1"/>
          </p:nvPr>
        </p:nvSpPr>
        <p:spPr>
          <a:xfrm>
            <a:off x="457200" y="1203525"/>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44" name="Google Shape;44;p8"/>
          <p:cNvSpPr txBox="1">
            <a:spLocks noGrp="1"/>
          </p:cNvSpPr>
          <p:nvPr>
            <p:ph type="body" idx="2"/>
          </p:nvPr>
        </p:nvSpPr>
        <p:spPr>
          <a:xfrm>
            <a:off x="4673925" y="1203525"/>
            <a:ext cx="4015800" cy="298282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45" name="Google Shape;45;p8"/>
          <p:cNvSpPr txBox="1">
            <a:spLocks noGrp="1"/>
          </p:cNvSpPr>
          <p:nvPr>
            <p:ph type="body" idx="3"/>
          </p:nvPr>
        </p:nvSpPr>
        <p:spPr>
          <a:xfrm>
            <a:off x="457200" y="2761650"/>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E93D2E49-091E-4180-9315-E311F7AAE346}"/>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48" name="Google Shape;48;p9"/>
          <p:cNvSpPr txBox="1">
            <a:spLocks noGrp="1"/>
          </p:cNvSpPr>
          <p:nvPr>
            <p:ph type="body" idx="1"/>
          </p:nvPr>
        </p:nvSpPr>
        <p:spPr>
          <a:xfrm>
            <a:off x="457200" y="1203525"/>
            <a:ext cx="4015800" cy="298282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49" name="Google Shape;49;p9"/>
          <p:cNvSpPr txBox="1">
            <a:spLocks noGrp="1"/>
          </p:cNvSpPr>
          <p:nvPr>
            <p:ph type="body" idx="2"/>
          </p:nvPr>
        </p:nvSpPr>
        <p:spPr>
          <a:xfrm>
            <a:off x="4673925" y="1203525"/>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50" name="Google Shape;50;p9"/>
          <p:cNvSpPr txBox="1">
            <a:spLocks noGrp="1"/>
          </p:cNvSpPr>
          <p:nvPr>
            <p:ph type="body" idx="3"/>
          </p:nvPr>
        </p:nvSpPr>
        <p:spPr>
          <a:xfrm>
            <a:off x="4673925" y="2761650"/>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3818DDF9-52EF-460E-BC1F-DFFC7E887E4E}"/>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45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53" name="Google Shape;53;p10"/>
          <p:cNvSpPr txBox="1">
            <a:spLocks noGrp="1"/>
          </p:cNvSpPr>
          <p:nvPr>
            <p:ph type="body" idx="1"/>
          </p:nvPr>
        </p:nvSpPr>
        <p:spPr>
          <a:xfrm>
            <a:off x="457200" y="1203525"/>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54" name="Google Shape;54;p10"/>
          <p:cNvSpPr txBox="1">
            <a:spLocks noGrp="1"/>
          </p:cNvSpPr>
          <p:nvPr>
            <p:ph type="body" idx="2"/>
          </p:nvPr>
        </p:nvSpPr>
        <p:spPr>
          <a:xfrm>
            <a:off x="4673925" y="1203525"/>
            <a:ext cx="4015800"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55" name="Google Shape;55;p10"/>
          <p:cNvSpPr txBox="1">
            <a:spLocks noGrp="1"/>
          </p:cNvSpPr>
          <p:nvPr>
            <p:ph type="body" idx="3"/>
          </p:nvPr>
        </p:nvSpPr>
        <p:spPr>
          <a:xfrm>
            <a:off x="457200" y="2761650"/>
            <a:ext cx="8229375" cy="142267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800"/>
              <a:buNone/>
              <a:defRPr/>
            </a:lvl1pPr>
            <a:lvl2pPr marL="914400" lvl="1" indent="-228600" algn="l">
              <a:spcBef>
                <a:spcPts val="0"/>
              </a:spcBef>
              <a:spcAft>
                <a:spcPts val="0"/>
              </a:spcAft>
              <a:buSzPts val="16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200"/>
              <a:buNone/>
              <a:defRPr/>
            </a:lvl4pPr>
            <a:lvl5pPr marL="2286000" lvl="4" indent="-228600" algn="l">
              <a:spcBef>
                <a:spcPts val="0"/>
              </a:spcBef>
              <a:spcAft>
                <a:spcPts val="0"/>
              </a:spcAft>
              <a:buSzPts val="1200"/>
              <a:buNone/>
              <a:defRPr/>
            </a:lvl5pPr>
            <a:lvl6pPr marL="2743200" lvl="5" indent="-228600" algn="l">
              <a:spcBef>
                <a:spcPts val="0"/>
              </a:spcBef>
              <a:spcAft>
                <a:spcPts val="0"/>
              </a:spcAft>
              <a:buSzPts val="1200"/>
              <a:buNone/>
              <a:defRPr/>
            </a:lvl6pPr>
            <a:lvl7pPr marL="3200400" lvl="6" indent="-228600" algn="l">
              <a:spcBef>
                <a:spcPts val="0"/>
              </a:spcBef>
              <a:spcAft>
                <a:spcPts val="0"/>
              </a:spcAft>
              <a:buSzPts val="1200"/>
              <a:buNone/>
              <a:defRPr/>
            </a:lvl7pPr>
            <a:lvl8pPr marL="3657600" lvl="7" indent="-228600" algn="l">
              <a:spcBef>
                <a:spcPts val="0"/>
              </a:spcBef>
              <a:spcAft>
                <a:spcPts val="0"/>
              </a:spcAft>
              <a:buSzPts val="1200"/>
              <a:buNone/>
              <a:defRPr/>
            </a:lvl8pPr>
            <a:lvl9pPr marL="4114800" lvl="8" indent="-228600" algn="l">
              <a:spcBef>
                <a:spcPts val="0"/>
              </a:spcBef>
              <a:spcAft>
                <a:spcPts val="0"/>
              </a:spcAft>
              <a:buSzPts val="1200"/>
              <a:buNone/>
              <a:defRPr/>
            </a:lvl9pPr>
          </a:lstStyle>
          <a:p>
            <a:endParaRPr/>
          </a:p>
        </p:txBody>
      </p:sp>
      <p:sp>
        <p:nvSpPr>
          <p:cNvPr id="2" name="Slide Number Placeholder 1">
            <a:extLst>
              <a:ext uri="{FF2B5EF4-FFF2-40B4-BE49-F238E27FC236}">
                <a16:creationId xmlns:a16="http://schemas.microsoft.com/office/drawing/2014/main" id="{DFB774CB-6437-49D0-95B2-15787CD3DD4C}"/>
              </a:ext>
            </a:extLst>
          </p:cNvPr>
          <p:cNvSpPr>
            <a:spLocks noGrp="1"/>
          </p:cNvSpPr>
          <p:nvPr>
            <p:ph type="sldNum" sz="quarter" idx="10"/>
          </p:nvPr>
        </p:nvSpPr>
        <p:spPr/>
        <p:txBody>
          <a:bodyPr/>
          <a:lstStyle/>
          <a:p>
            <a:fld id="{E35B511C-84D6-4E9F-B788-69589B67FDA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76950" y="67050"/>
            <a:ext cx="1570725" cy="322875"/>
            <a:chOff x="123120" y="107280"/>
            <a:chExt cx="2513160" cy="516600"/>
          </a:xfrm>
        </p:grpSpPr>
        <p:sp>
          <p:nvSpPr>
            <p:cNvPr id="7" name="Google Shape;7;p1"/>
            <p:cNvSpPr/>
            <p:nvPr/>
          </p:nvSpPr>
          <p:spPr>
            <a:xfrm>
              <a:off x="678960" y="167040"/>
              <a:ext cx="327960" cy="363240"/>
            </a:xfrm>
            <a:custGeom>
              <a:avLst/>
              <a:gdLst/>
              <a:ahLst/>
              <a:cxnLst/>
              <a:rect l="l" t="t" r="r" b="b"/>
              <a:pathLst>
                <a:path w="694910" h="769288" extrusionOk="0">
                  <a:moveTo>
                    <a:pt x="296922" y="735099"/>
                  </a:moveTo>
                  <a:lnTo>
                    <a:pt x="4298" y="61639"/>
                  </a:lnTo>
                  <a:cubicBezTo>
                    <a:pt x="1308" y="55761"/>
                    <a:pt x="-164" y="49232"/>
                    <a:pt x="15" y="42644"/>
                  </a:cubicBezTo>
                  <a:cubicBezTo>
                    <a:pt x="970" y="19357"/>
                    <a:pt x="19970" y="859"/>
                    <a:pt x="43327" y="475"/>
                  </a:cubicBezTo>
                  <a:cubicBezTo>
                    <a:pt x="63560" y="774"/>
                    <a:pt x="81391" y="13802"/>
                    <a:pt x="87783" y="32956"/>
                  </a:cubicBezTo>
                  <a:lnTo>
                    <a:pt x="349945" y="659784"/>
                  </a:lnTo>
                  <a:lnTo>
                    <a:pt x="613249" y="30297"/>
                  </a:lnTo>
                  <a:cubicBezTo>
                    <a:pt x="620644" y="13182"/>
                    <a:pt x="636898" y="1532"/>
                    <a:pt x="655515" y="0"/>
                  </a:cubicBezTo>
                  <a:cubicBezTo>
                    <a:pt x="678496" y="-108"/>
                    <a:pt x="697313" y="18201"/>
                    <a:pt x="697781" y="41124"/>
                  </a:cubicBezTo>
                  <a:cubicBezTo>
                    <a:pt x="697866" y="47043"/>
                    <a:pt x="696766" y="52920"/>
                    <a:pt x="694544" y="58409"/>
                  </a:cubicBezTo>
                  <a:lnTo>
                    <a:pt x="400873" y="735099"/>
                  </a:lnTo>
                  <a:cubicBezTo>
                    <a:pt x="391354" y="756753"/>
                    <a:pt x="375933" y="770809"/>
                    <a:pt x="351087" y="770809"/>
                  </a:cubicBezTo>
                  <a:lnTo>
                    <a:pt x="346708" y="770809"/>
                  </a:lnTo>
                  <a:cubicBezTo>
                    <a:pt x="324025" y="771196"/>
                    <a:pt x="303780" y="756674"/>
                    <a:pt x="296922" y="735099"/>
                  </a:cubicBezTo>
                  <a:close/>
                </a:path>
              </a:pathLst>
            </a:custGeom>
            <a:solidFill>
              <a:srgbClr val="00843D"/>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8" name="Google Shape;8;p1"/>
            <p:cNvSpPr/>
            <p:nvPr/>
          </p:nvSpPr>
          <p:spPr>
            <a:xfrm>
              <a:off x="1081080" y="167760"/>
              <a:ext cx="39600" cy="358560"/>
            </a:xfrm>
            <a:custGeom>
              <a:avLst/>
              <a:gdLst/>
              <a:ahLst/>
              <a:cxnLst/>
              <a:rect l="l" t="t" r="r" b="b"/>
              <a:pathLst>
                <a:path w="85673" h="759791" extrusionOk="0">
                  <a:moveTo>
                    <a:pt x="0" y="42738"/>
                  </a:moveTo>
                  <a:cubicBezTo>
                    <a:pt x="0" y="19135"/>
                    <a:pt x="19179" y="0"/>
                    <a:pt x="42837" y="0"/>
                  </a:cubicBezTo>
                  <a:cubicBezTo>
                    <a:pt x="66495" y="0"/>
                    <a:pt x="85674" y="19135"/>
                    <a:pt x="85674" y="42738"/>
                  </a:cubicBezTo>
                  <a:lnTo>
                    <a:pt x="85674" y="723701"/>
                  </a:lnTo>
                  <a:cubicBezTo>
                    <a:pt x="85674" y="747305"/>
                    <a:pt x="66495" y="766440"/>
                    <a:pt x="42837" y="766440"/>
                  </a:cubicBezTo>
                  <a:cubicBezTo>
                    <a:pt x="19179" y="766440"/>
                    <a:pt x="0" y="747305"/>
                    <a:pt x="0" y="723701"/>
                  </a:cubicBezTo>
                  <a:lnTo>
                    <a:pt x="0" y="42738"/>
                  </a:lnTo>
                  <a:close/>
                </a:path>
              </a:pathLst>
            </a:custGeom>
            <a:solidFill>
              <a:srgbClr val="00843D"/>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9" name="Google Shape;9;p1"/>
            <p:cNvSpPr/>
            <p:nvPr/>
          </p:nvSpPr>
          <p:spPr>
            <a:xfrm>
              <a:off x="1197720" y="164880"/>
              <a:ext cx="264600" cy="363240"/>
            </a:xfrm>
            <a:custGeom>
              <a:avLst/>
              <a:gdLst/>
              <a:ahLst/>
              <a:cxnLst/>
              <a:rect l="l" t="t" r="r" b="b"/>
              <a:pathLst>
                <a:path w="561639" h="769288" extrusionOk="0">
                  <a:moveTo>
                    <a:pt x="16293" y="676879"/>
                  </a:moveTo>
                  <a:cubicBezTo>
                    <a:pt x="5763" y="669450"/>
                    <a:pt x="-346" y="657260"/>
                    <a:pt x="15" y="644398"/>
                  </a:cubicBezTo>
                  <a:cubicBezTo>
                    <a:pt x="-406" y="621533"/>
                    <a:pt x="17832" y="602656"/>
                    <a:pt x="40750" y="602236"/>
                  </a:cubicBezTo>
                  <a:cubicBezTo>
                    <a:pt x="40911" y="602233"/>
                    <a:pt x="41072" y="602231"/>
                    <a:pt x="41234" y="602230"/>
                  </a:cubicBezTo>
                  <a:cubicBezTo>
                    <a:pt x="50784" y="602031"/>
                    <a:pt x="60060" y="605421"/>
                    <a:pt x="67222" y="611727"/>
                  </a:cubicBezTo>
                  <a:cubicBezTo>
                    <a:pt x="138712" y="672510"/>
                    <a:pt x="210202" y="701952"/>
                    <a:pt x="306728" y="701952"/>
                  </a:cubicBezTo>
                  <a:cubicBezTo>
                    <a:pt x="408585" y="701952"/>
                    <a:pt x="475791" y="647817"/>
                    <a:pt x="475791" y="573263"/>
                  </a:cubicBezTo>
                  <a:lnTo>
                    <a:pt x="475791" y="570888"/>
                  </a:lnTo>
                  <a:cubicBezTo>
                    <a:pt x="475791" y="500608"/>
                    <a:pt x="437714" y="460623"/>
                    <a:pt x="278551" y="427098"/>
                  </a:cubicBezTo>
                  <a:cubicBezTo>
                    <a:pt x="104157" y="389108"/>
                    <a:pt x="24004" y="333074"/>
                    <a:pt x="24004" y="208658"/>
                  </a:cubicBezTo>
                  <a:lnTo>
                    <a:pt x="24004" y="206473"/>
                  </a:lnTo>
                  <a:cubicBezTo>
                    <a:pt x="24004" y="87566"/>
                    <a:pt x="128716" y="0"/>
                    <a:pt x="273124" y="0"/>
                  </a:cubicBezTo>
                  <a:cubicBezTo>
                    <a:pt x="372887" y="0"/>
                    <a:pt x="445424" y="24883"/>
                    <a:pt x="514820" y="74650"/>
                  </a:cubicBezTo>
                  <a:cubicBezTo>
                    <a:pt x="526052" y="82650"/>
                    <a:pt x="532857" y="95455"/>
                    <a:pt x="533192" y="109220"/>
                  </a:cubicBezTo>
                  <a:cubicBezTo>
                    <a:pt x="533245" y="131827"/>
                    <a:pt x="514918" y="150196"/>
                    <a:pt x="492259" y="150249"/>
                  </a:cubicBezTo>
                  <a:cubicBezTo>
                    <a:pt x="492195" y="150249"/>
                    <a:pt x="492132" y="150249"/>
                    <a:pt x="492069" y="150249"/>
                  </a:cubicBezTo>
                  <a:cubicBezTo>
                    <a:pt x="483148" y="150603"/>
                    <a:pt x="474365" y="147961"/>
                    <a:pt x="467128" y="142746"/>
                  </a:cubicBezTo>
                  <a:cubicBezTo>
                    <a:pt x="411067" y="99305"/>
                    <a:pt x="342013" y="75894"/>
                    <a:pt x="271030" y="76264"/>
                  </a:cubicBezTo>
                  <a:cubicBezTo>
                    <a:pt x="172410" y="76264"/>
                    <a:pt x="109202" y="130399"/>
                    <a:pt x="109202" y="198496"/>
                  </a:cubicBezTo>
                  <a:lnTo>
                    <a:pt x="109202" y="200585"/>
                  </a:lnTo>
                  <a:cubicBezTo>
                    <a:pt x="109202" y="272005"/>
                    <a:pt x="148231" y="311989"/>
                    <a:pt x="315009" y="347605"/>
                  </a:cubicBezTo>
                  <a:cubicBezTo>
                    <a:pt x="484073" y="384359"/>
                    <a:pt x="562512" y="445998"/>
                    <a:pt x="562512" y="561676"/>
                  </a:cubicBezTo>
                  <a:lnTo>
                    <a:pt x="562512" y="563860"/>
                  </a:lnTo>
                  <a:cubicBezTo>
                    <a:pt x="562512" y="693595"/>
                    <a:pt x="454087" y="777931"/>
                    <a:pt x="303491" y="777931"/>
                  </a:cubicBezTo>
                  <a:cubicBezTo>
                    <a:pt x="198804" y="779123"/>
                    <a:pt x="97070" y="743327"/>
                    <a:pt x="16293" y="676879"/>
                  </a:cubicBezTo>
                  <a:close/>
                </a:path>
              </a:pathLst>
            </a:custGeom>
            <a:solidFill>
              <a:srgbClr val="00843D"/>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0" name="Google Shape;10;p1"/>
            <p:cNvSpPr/>
            <p:nvPr/>
          </p:nvSpPr>
          <p:spPr>
            <a:xfrm>
              <a:off x="1547640" y="164880"/>
              <a:ext cx="250920" cy="358560"/>
            </a:xfrm>
            <a:custGeom>
              <a:avLst/>
              <a:gdLst/>
              <a:ahLst/>
              <a:cxnLst/>
              <a:rect l="l" t="t" r="r" b="b"/>
              <a:pathLst>
                <a:path w="533081" h="759791" extrusionOk="0">
                  <a:moveTo>
                    <a:pt x="20561" y="685332"/>
                  </a:moveTo>
                  <a:lnTo>
                    <a:pt x="278725" y="457964"/>
                  </a:lnTo>
                  <a:cubicBezTo>
                    <a:pt x="395432" y="354538"/>
                    <a:pt x="436461" y="296509"/>
                    <a:pt x="436461" y="220529"/>
                  </a:cubicBezTo>
                  <a:cubicBezTo>
                    <a:pt x="436461" y="132204"/>
                    <a:pt x="366208" y="76169"/>
                    <a:pt x="284152" y="76169"/>
                  </a:cubicBezTo>
                  <a:cubicBezTo>
                    <a:pt x="204189" y="76169"/>
                    <a:pt x="150215" y="114918"/>
                    <a:pt x="96145" y="186054"/>
                  </a:cubicBezTo>
                  <a:cubicBezTo>
                    <a:pt x="88754" y="195829"/>
                    <a:pt x="77095" y="201451"/>
                    <a:pt x="64826" y="201155"/>
                  </a:cubicBezTo>
                  <a:cubicBezTo>
                    <a:pt x="43429" y="201260"/>
                    <a:pt x="25998" y="184039"/>
                    <a:pt x="25892" y="162691"/>
                  </a:cubicBezTo>
                  <a:cubicBezTo>
                    <a:pt x="25892" y="162691"/>
                    <a:pt x="25892" y="162691"/>
                    <a:pt x="25892" y="162690"/>
                  </a:cubicBezTo>
                  <a:cubicBezTo>
                    <a:pt x="26002" y="154054"/>
                    <a:pt x="29057" y="145713"/>
                    <a:pt x="34555" y="139042"/>
                  </a:cubicBezTo>
                  <a:cubicBezTo>
                    <a:pt x="97192" y="51761"/>
                    <a:pt x="166302" y="0"/>
                    <a:pt x="290529" y="0"/>
                  </a:cubicBezTo>
                  <a:cubicBezTo>
                    <a:pt x="426656" y="0"/>
                    <a:pt x="524990" y="90510"/>
                    <a:pt x="524990" y="213406"/>
                  </a:cubicBezTo>
                  <a:lnTo>
                    <a:pt x="524990" y="215496"/>
                  </a:lnTo>
                  <a:cubicBezTo>
                    <a:pt x="524990" y="325476"/>
                    <a:pt x="466637" y="393287"/>
                    <a:pt x="333747" y="508585"/>
                  </a:cubicBezTo>
                  <a:lnTo>
                    <a:pt x="131842" y="687516"/>
                  </a:lnTo>
                  <a:lnTo>
                    <a:pt x="498051" y="687516"/>
                  </a:lnTo>
                  <a:cubicBezTo>
                    <a:pt x="519527" y="686456"/>
                    <a:pt x="537799" y="702966"/>
                    <a:pt x="538862" y="724393"/>
                  </a:cubicBezTo>
                  <a:cubicBezTo>
                    <a:pt x="539925" y="745820"/>
                    <a:pt x="523376" y="764049"/>
                    <a:pt x="501900" y="765110"/>
                  </a:cubicBezTo>
                  <a:cubicBezTo>
                    <a:pt x="500618" y="765173"/>
                    <a:pt x="499333" y="765173"/>
                    <a:pt x="498051" y="765110"/>
                  </a:cubicBezTo>
                  <a:lnTo>
                    <a:pt x="43218" y="765110"/>
                  </a:lnTo>
                  <a:cubicBezTo>
                    <a:pt x="21152" y="766841"/>
                    <a:pt x="1858" y="750398"/>
                    <a:pt x="123" y="728383"/>
                  </a:cubicBezTo>
                  <a:cubicBezTo>
                    <a:pt x="40" y="727331"/>
                    <a:pt x="-1" y="726276"/>
                    <a:pt x="0" y="725221"/>
                  </a:cubicBezTo>
                  <a:cubicBezTo>
                    <a:pt x="-5" y="709392"/>
                    <a:pt x="7653" y="694535"/>
                    <a:pt x="20562" y="685332"/>
                  </a:cubicBezTo>
                  <a:lnTo>
                    <a:pt x="20561" y="685332"/>
                  </a:lnTo>
                  <a:close/>
                </a:path>
              </a:pathLst>
            </a:custGeom>
            <a:solidFill>
              <a:srgbClr val="FFC72C"/>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1" name="Google Shape;11;p1"/>
            <p:cNvSpPr/>
            <p:nvPr/>
          </p:nvSpPr>
          <p:spPr>
            <a:xfrm>
              <a:off x="1844640" y="164160"/>
              <a:ext cx="301320" cy="367560"/>
            </a:xfrm>
            <a:custGeom>
              <a:avLst/>
              <a:gdLst/>
              <a:ahLst/>
              <a:cxnLst/>
              <a:rect l="l" t="t" r="r" b="b"/>
              <a:pathLst>
                <a:path w="637794" h="778786" extrusionOk="0">
                  <a:moveTo>
                    <a:pt x="0" y="392052"/>
                  </a:moveTo>
                  <a:lnTo>
                    <a:pt x="0" y="390058"/>
                  </a:lnTo>
                  <a:cubicBezTo>
                    <a:pt x="0" y="178836"/>
                    <a:pt x="126417" y="0"/>
                    <a:pt x="320801" y="0"/>
                  </a:cubicBezTo>
                  <a:cubicBezTo>
                    <a:pt x="515186" y="0"/>
                    <a:pt x="638461" y="176651"/>
                    <a:pt x="638461" y="387873"/>
                  </a:cubicBezTo>
                  <a:lnTo>
                    <a:pt x="638461" y="390058"/>
                  </a:lnTo>
                  <a:cubicBezTo>
                    <a:pt x="638461" y="601185"/>
                    <a:pt x="513091" y="780116"/>
                    <a:pt x="318707" y="780116"/>
                  </a:cubicBezTo>
                  <a:cubicBezTo>
                    <a:pt x="124322" y="780116"/>
                    <a:pt x="0" y="603274"/>
                    <a:pt x="0" y="392052"/>
                  </a:cubicBezTo>
                  <a:close/>
                  <a:moveTo>
                    <a:pt x="549836" y="392052"/>
                  </a:moveTo>
                  <a:lnTo>
                    <a:pt x="549836" y="390058"/>
                  </a:lnTo>
                  <a:cubicBezTo>
                    <a:pt x="549836" y="225183"/>
                    <a:pt x="459117" y="77499"/>
                    <a:pt x="318707" y="77499"/>
                  </a:cubicBezTo>
                  <a:cubicBezTo>
                    <a:pt x="178297" y="77499"/>
                    <a:pt x="88625" y="221954"/>
                    <a:pt x="88625" y="387873"/>
                  </a:cubicBezTo>
                  <a:lnTo>
                    <a:pt x="88625" y="390058"/>
                  </a:lnTo>
                  <a:cubicBezTo>
                    <a:pt x="88625" y="554838"/>
                    <a:pt x="179344" y="702522"/>
                    <a:pt x="320801" y="702522"/>
                  </a:cubicBezTo>
                  <a:cubicBezTo>
                    <a:pt x="462258" y="702522"/>
                    <a:pt x="549836" y="556927"/>
                    <a:pt x="549836" y="392052"/>
                  </a:cubicBezTo>
                  <a:close/>
                </a:path>
              </a:pathLst>
            </a:custGeom>
            <a:solidFill>
              <a:srgbClr val="FFC72C"/>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grpSp>
          <p:nvGrpSpPr>
            <p:cNvPr id="12" name="Google Shape;12;p1"/>
            <p:cNvGrpSpPr/>
            <p:nvPr/>
          </p:nvGrpSpPr>
          <p:grpSpPr>
            <a:xfrm>
              <a:off x="123120" y="107280"/>
              <a:ext cx="518040" cy="516600"/>
              <a:chOff x="123120" y="107280"/>
              <a:chExt cx="518040" cy="516600"/>
            </a:xfrm>
          </p:grpSpPr>
          <p:sp>
            <p:nvSpPr>
              <p:cNvPr id="13" name="Google Shape;13;p1"/>
              <p:cNvSpPr/>
              <p:nvPr/>
            </p:nvSpPr>
            <p:spPr>
              <a:xfrm>
                <a:off x="227880" y="210600"/>
                <a:ext cx="79920" cy="74520"/>
              </a:xfrm>
              <a:custGeom>
                <a:avLst/>
                <a:gdLst/>
                <a:ahLst/>
                <a:cxnLst/>
                <a:rect l="l" t="t" r="r" b="b"/>
                <a:pathLst>
                  <a:path w="171347" h="161455" extrusionOk="0">
                    <a:moveTo>
                      <a:pt x="146340" y="145832"/>
                    </a:moveTo>
                    <a:cubicBezTo>
                      <a:pt x="112929" y="179260"/>
                      <a:pt x="58683" y="179336"/>
                      <a:pt x="25179" y="146003"/>
                    </a:cubicBezTo>
                    <a:cubicBezTo>
                      <a:pt x="-8326" y="112669"/>
                      <a:pt x="-8403" y="58548"/>
                      <a:pt x="25008" y="25121"/>
                    </a:cubicBezTo>
                    <a:cubicBezTo>
                      <a:pt x="58419" y="-8307"/>
                      <a:pt x="112664" y="-8383"/>
                      <a:pt x="146169" y="24951"/>
                    </a:cubicBezTo>
                    <a:cubicBezTo>
                      <a:pt x="146226" y="25007"/>
                      <a:pt x="146283" y="25064"/>
                      <a:pt x="146340" y="25121"/>
                    </a:cubicBezTo>
                    <a:cubicBezTo>
                      <a:pt x="179684" y="58482"/>
                      <a:pt x="179684" y="112471"/>
                      <a:pt x="146340" y="145832"/>
                    </a:cubicBezTo>
                    <a:close/>
                  </a:path>
                </a:pathLst>
              </a:custGeom>
              <a:solidFill>
                <a:srgbClr val="772583"/>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4" name="Google Shape;14;p1"/>
              <p:cNvSpPr/>
              <p:nvPr/>
            </p:nvSpPr>
            <p:spPr>
              <a:xfrm>
                <a:off x="457560" y="439200"/>
                <a:ext cx="79920" cy="79200"/>
              </a:xfrm>
              <a:custGeom>
                <a:avLst/>
                <a:gdLst/>
                <a:ahLst/>
                <a:cxnLst/>
                <a:rect l="l" t="t" r="r" b="b"/>
                <a:pathLst>
                  <a:path w="171347" h="170953" extrusionOk="0">
                    <a:moveTo>
                      <a:pt x="24913" y="25216"/>
                    </a:moveTo>
                    <a:cubicBezTo>
                      <a:pt x="58271" y="-8264"/>
                      <a:pt x="112517" y="-8425"/>
                      <a:pt x="146074" y="24856"/>
                    </a:cubicBezTo>
                    <a:cubicBezTo>
                      <a:pt x="179631" y="58137"/>
                      <a:pt x="179792"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772583"/>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5" name="Google Shape;15;p1"/>
              <p:cNvSpPr/>
              <p:nvPr/>
            </p:nvSpPr>
            <p:spPr>
              <a:xfrm>
                <a:off x="457560" y="210600"/>
                <a:ext cx="79920" cy="74520"/>
              </a:xfrm>
              <a:custGeom>
                <a:avLst/>
                <a:gdLst/>
                <a:ahLst/>
                <a:cxnLst/>
                <a:rect l="l" t="t" r="r" b="b"/>
                <a:pathLst>
                  <a:path w="171347" h="161455" extrusionOk="0">
                    <a:moveTo>
                      <a:pt x="25008" y="25121"/>
                    </a:moveTo>
                    <a:cubicBezTo>
                      <a:pt x="58419" y="-8307"/>
                      <a:pt x="112664" y="-8383"/>
                      <a:pt x="146169" y="24951"/>
                    </a:cubicBezTo>
                    <a:cubicBezTo>
                      <a:pt x="179674" y="58284"/>
                      <a:pt x="179750" y="112405"/>
                      <a:pt x="146340" y="145832"/>
                    </a:cubicBezTo>
                    <a:cubicBezTo>
                      <a:pt x="112929" y="179260"/>
                      <a:pt x="58683" y="179336"/>
                      <a:pt x="25179" y="146003"/>
                    </a:cubicBezTo>
                    <a:cubicBezTo>
                      <a:pt x="25122" y="145946"/>
                      <a:pt x="25065" y="145889"/>
                      <a:pt x="25008" y="145832"/>
                    </a:cubicBezTo>
                    <a:cubicBezTo>
                      <a:pt x="-8336" y="112471"/>
                      <a:pt x="-8336" y="58482"/>
                      <a:pt x="25008" y="25121"/>
                    </a:cubicBezTo>
                    <a:close/>
                  </a:path>
                </a:pathLst>
              </a:custGeom>
              <a:solidFill>
                <a:srgbClr val="772583"/>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6" name="Google Shape;16;p1"/>
              <p:cNvSpPr/>
              <p:nvPr/>
            </p:nvSpPr>
            <p:spPr>
              <a:xfrm>
                <a:off x="227880" y="439200"/>
                <a:ext cx="79920" cy="79200"/>
              </a:xfrm>
              <a:custGeom>
                <a:avLst/>
                <a:gdLst/>
                <a:ahLst/>
                <a:cxnLst/>
                <a:rect l="l" t="t" r="r" b="b"/>
                <a:pathLst>
                  <a:path w="171347" h="170953" extrusionOk="0">
                    <a:moveTo>
                      <a:pt x="24913" y="25216"/>
                    </a:moveTo>
                    <a:cubicBezTo>
                      <a:pt x="58271" y="-8264"/>
                      <a:pt x="112517" y="-8425"/>
                      <a:pt x="146074" y="24856"/>
                    </a:cubicBezTo>
                    <a:cubicBezTo>
                      <a:pt x="179631" y="58137"/>
                      <a:pt x="179793" y="112258"/>
                      <a:pt x="146434" y="145738"/>
                    </a:cubicBezTo>
                    <a:cubicBezTo>
                      <a:pt x="113076" y="179217"/>
                      <a:pt x="58831" y="179378"/>
                      <a:pt x="25274" y="146097"/>
                    </a:cubicBezTo>
                    <a:cubicBezTo>
                      <a:pt x="25153" y="145978"/>
                      <a:pt x="25033" y="145858"/>
                      <a:pt x="24913" y="145738"/>
                    </a:cubicBezTo>
                    <a:cubicBezTo>
                      <a:pt x="-8304" y="112398"/>
                      <a:pt x="-8304" y="58555"/>
                      <a:pt x="24913" y="25216"/>
                    </a:cubicBezTo>
                    <a:close/>
                  </a:path>
                </a:pathLst>
              </a:custGeom>
              <a:solidFill>
                <a:srgbClr val="772583"/>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7" name="Google Shape;17;p1"/>
              <p:cNvSpPr/>
              <p:nvPr/>
            </p:nvSpPr>
            <p:spPr>
              <a:xfrm>
                <a:off x="304920" y="287640"/>
                <a:ext cx="151560" cy="151560"/>
              </a:xfrm>
              <a:custGeom>
                <a:avLst/>
                <a:gdLst/>
                <a:ahLst/>
                <a:cxnLst/>
                <a:rect l="l" t="t" r="r" b="b"/>
                <a:pathLst>
                  <a:path w="323656" h="322911" extrusionOk="0">
                    <a:moveTo>
                      <a:pt x="285389" y="241899"/>
                    </a:moveTo>
                    <a:cubicBezTo>
                      <a:pt x="283614" y="241804"/>
                      <a:pt x="281834" y="241804"/>
                      <a:pt x="280058" y="241899"/>
                    </a:cubicBezTo>
                    <a:cubicBezTo>
                      <a:pt x="263288" y="241897"/>
                      <a:pt x="247253" y="235031"/>
                      <a:pt x="235698" y="222904"/>
                    </a:cubicBezTo>
                    <a:lnTo>
                      <a:pt x="230653" y="217775"/>
                    </a:lnTo>
                    <a:cubicBezTo>
                      <a:pt x="257112" y="186082"/>
                      <a:pt x="257112" y="140058"/>
                      <a:pt x="230653" y="108365"/>
                    </a:cubicBezTo>
                    <a:lnTo>
                      <a:pt x="236174" y="102857"/>
                    </a:lnTo>
                    <a:cubicBezTo>
                      <a:pt x="243123" y="96114"/>
                      <a:pt x="262067" y="82247"/>
                      <a:pt x="279868" y="85097"/>
                    </a:cubicBezTo>
                    <a:lnTo>
                      <a:pt x="280439" y="85097"/>
                    </a:lnTo>
                    <a:cubicBezTo>
                      <a:pt x="282340" y="85239"/>
                      <a:pt x="284250" y="85239"/>
                      <a:pt x="286151" y="85097"/>
                    </a:cubicBezTo>
                    <a:cubicBezTo>
                      <a:pt x="309704" y="85097"/>
                      <a:pt x="328797" y="66047"/>
                      <a:pt x="328797" y="42548"/>
                    </a:cubicBezTo>
                    <a:cubicBezTo>
                      <a:pt x="328797" y="19050"/>
                      <a:pt x="309704" y="0"/>
                      <a:pt x="286151" y="0"/>
                    </a:cubicBezTo>
                    <a:cubicBezTo>
                      <a:pt x="262598" y="0"/>
                      <a:pt x="243504" y="19050"/>
                      <a:pt x="243504" y="42548"/>
                    </a:cubicBezTo>
                    <a:cubicBezTo>
                      <a:pt x="243413" y="44288"/>
                      <a:pt x="243413" y="46032"/>
                      <a:pt x="243504" y="47772"/>
                    </a:cubicBezTo>
                    <a:cubicBezTo>
                      <a:pt x="243473" y="64525"/>
                      <a:pt x="236598" y="80542"/>
                      <a:pt x="224466" y="92125"/>
                    </a:cubicBezTo>
                    <a:cubicBezTo>
                      <a:pt x="224466" y="92125"/>
                      <a:pt x="222276" y="94214"/>
                      <a:pt x="219325" y="97348"/>
                    </a:cubicBezTo>
                    <a:cubicBezTo>
                      <a:pt x="187314" y="70877"/>
                      <a:pt x="140874" y="71158"/>
                      <a:pt x="109187" y="98013"/>
                    </a:cubicBezTo>
                    <a:lnTo>
                      <a:pt x="103475" y="92410"/>
                    </a:lnTo>
                    <a:cubicBezTo>
                      <a:pt x="96716" y="85477"/>
                      <a:pt x="82818" y="66577"/>
                      <a:pt x="85674" y="48817"/>
                    </a:cubicBezTo>
                    <a:lnTo>
                      <a:pt x="85674" y="48152"/>
                    </a:lnTo>
                    <a:cubicBezTo>
                      <a:pt x="85816" y="46287"/>
                      <a:pt x="85816" y="44413"/>
                      <a:pt x="85674" y="42548"/>
                    </a:cubicBezTo>
                    <a:cubicBezTo>
                      <a:pt x="85674" y="19050"/>
                      <a:pt x="66580" y="0"/>
                      <a:pt x="43027" y="0"/>
                    </a:cubicBezTo>
                    <a:cubicBezTo>
                      <a:pt x="19474" y="0"/>
                      <a:pt x="381" y="19050"/>
                      <a:pt x="381" y="42549"/>
                    </a:cubicBezTo>
                    <a:cubicBezTo>
                      <a:pt x="381" y="66047"/>
                      <a:pt x="19474" y="85097"/>
                      <a:pt x="43027" y="85097"/>
                    </a:cubicBezTo>
                    <a:cubicBezTo>
                      <a:pt x="43059" y="85097"/>
                      <a:pt x="43091" y="85097"/>
                      <a:pt x="43123" y="85097"/>
                    </a:cubicBezTo>
                    <a:cubicBezTo>
                      <a:pt x="44833" y="85245"/>
                      <a:pt x="46553" y="85245"/>
                      <a:pt x="48263" y="85097"/>
                    </a:cubicBezTo>
                    <a:cubicBezTo>
                      <a:pt x="65048" y="85160"/>
                      <a:pt x="81090" y="92014"/>
                      <a:pt x="92718" y="104091"/>
                    </a:cubicBezTo>
                    <a:cubicBezTo>
                      <a:pt x="92718" y="104091"/>
                      <a:pt x="94908" y="106466"/>
                      <a:pt x="98144" y="109600"/>
                    </a:cubicBezTo>
                    <a:cubicBezTo>
                      <a:pt x="72106" y="141158"/>
                      <a:pt x="72106" y="186692"/>
                      <a:pt x="98144" y="218250"/>
                    </a:cubicBezTo>
                    <a:lnTo>
                      <a:pt x="92242" y="224233"/>
                    </a:lnTo>
                    <a:cubicBezTo>
                      <a:pt x="85198" y="230882"/>
                      <a:pt x="66255" y="244748"/>
                      <a:pt x="48453" y="241994"/>
                    </a:cubicBezTo>
                    <a:cubicBezTo>
                      <a:pt x="46519" y="241895"/>
                      <a:pt x="44581" y="241895"/>
                      <a:pt x="42647" y="241994"/>
                    </a:cubicBezTo>
                    <a:cubicBezTo>
                      <a:pt x="19094" y="241994"/>
                      <a:pt x="0" y="261043"/>
                      <a:pt x="0" y="284542"/>
                    </a:cubicBezTo>
                    <a:cubicBezTo>
                      <a:pt x="0" y="308041"/>
                      <a:pt x="19094" y="327090"/>
                      <a:pt x="42647" y="327090"/>
                    </a:cubicBezTo>
                    <a:cubicBezTo>
                      <a:pt x="66200" y="327090"/>
                      <a:pt x="85293" y="308041"/>
                      <a:pt x="85293" y="284542"/>
                    </a:cubicBezTo>
                    <a:cubicBezTo>
                      <a:pt x="85391" y="282834"/>
                      <a:pt x="85391" y="281121"/>
                      <a:pt x="85293" y="279413"/>
                    </a:cubicBezTo>
                    <a:cubicBezTo>
                      <a:pt x="85133" y="262455"/>
                      <a:pt x="92027" y="246190"/>
                      <a:pt x="104332" y="234491"/>
                    </a:cubicBezTo>
                    <a:lnTo>
                      <a:pt x="110043" y="228887"/>
                    </a:lnTo>
                    <a:cubicBezTo>
                      <a:pt x="141860" y="255444"/>
                      <a:pt x="188175" y="255444"/>
                      <a:pt x="219992" y="228887"/>
                    </a:cubicBezTo>
                    <a:lnTo>
                      <a:pt x="225322" y="234206"/>
                    </a:lnTo>
                    <a:cubicBezTo>
                      <a:pt x="232081" y="241139"/>
                      <a:pt x="245979" y="260039"/>
                      <a:pt x="243219" y="277799"/>
                    </a:cubicBezTo>
                    <a:cubicBezTo>
                      <a:pt x="243219" y="277799"/>
                      <a:pt x="243219" y="278274"/>
                      <a:pt x="243219" y="278463"/>
                    </a:cubicBezTo>
                    <a:cubicBezTo>
                      <a:pt x="243074" y="280329"/>
                      <a:pt x="243074" y="282202"/>
                      <a:pt x="243219" y="284067"/>
                    </a:cubicBezTo>
                    <a:cubicBezTo>
                      <a:pt x="243219" y="307566"/>
                      <a:pt x="262312" y="326615"/>
                      <a:pt x="285865" y="326615"/>
                    </a:cubicBezTo>
                    <a:cubicBezTo>
                      <a:pt x="309418" y="326615"/>
                      <a:pt x="328512" y="307566"/>
                      <a:pt x="328512" y="284067"/>
                    </a:cubicBezTo>
                    <a:cubicBezTo>
                      <a:pt x="328512" y="260568"/>
                      <a:pt x="309418" y="241519"/>
                      <a:pt x="285865" y="241519"/>
                    </a:cubicBezTo>
                    <a:lnTo>
                      <a:pt x="285389" y="241899"/>
                    </a:lnTo>
                    <a:close/>
                  </a:path>
                </a:pathLst>
              </a:custGeom>
              <a:solidFill>
                <a:srgbClr val="772583"/>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8" name="Google Shape;18;p1"/>
              <p:cNvSpPr/>
              <p:nvPr/>
            </p:nvSpPr>
            <p:spPr>
              <a:xfrm>
                <a:off x="123120" y="107280"/>
                <a:ext cx="518040" cy="516600"/>
              </a:xfrm>
              <a:custGeom>
                <a:avLst/>
                <a:gdLst/>
                <a:ahLst/>
                <a:cxnLst/>
                <a:rect l="l" t="t" r="r" b="b"/>
                <a:pathLst>
                  <a:path w="1094721" h="1092200" extrusionOk="0">
                    <a:moveTo>
                      <a:pt x="1071302" y="483785"/>
                    </a:moveTo>
                    <a:cubicBezTo>
                      <a:pt x="1037874" y="450580"/>
                      <a:pt x="983833" y="450580"/>
                      <a:pt x="950406" y="483785"/>
                    </a:cubicBezTo>
                    <a:cubicBezTo>
                      <a:pt x="942030" y="492097"/>
                      <a:pt x="935538" y="502104"/>
                      <a:pt x="931368" y="513132"/>
                    </a:cubicBezTo>
                    <a:cubicBezTo>
                      <a:pt x="921087" y="532126"/>
                      <a:pt x="894242" y="533931"/>
                      <a:pt x="884818" y="533836"/>
                    </a:cubicBezTo>
                    <a:lnTo>
                      <a:pt x="883390" y="533836"/>
                    </a:lnTo>
                    <a:cubicBezTo>
                      <a:pt x="881171" y="520606"/>
                      <a:pt x="874883" y="508392"/>
                      <a:pt x="865399" y="498886"/>
                    </a:cubicBezTo>
                    <a:cubicBezTo>
                      <a:pt x="840374" y="473930"/>
                      <a:pt x="799810" y="473940"/>
                      <a:pt x="774797" y="498908"/>
                    </a:cubicBezTo>
                    <a:cubicBezTo>
                      <a:pt x="749784" y="523875"/>
                      <a:pt x="749794" y="564346"/>
                      <a:pt x="774819" y="589301"/>
                    </a:cubicBezTo>
                    <a:cubicBezTo>
                      <a:pt x="799836" y="614247"/>
                      <a:pt x="840382" y="614247"/>
                      <a:pt x="865399" y="589301"/>
                    </a:cubicBezTo>
                    <a:cubicBezTo>
                      <a:pt x="875288" y="579501"/>
                      <a:pt x="881648" y="566711"/>
                      <a:pt x="883485" y="552926"/>
                    </a:cubicBezTo>
                    <a:lnTo>
                      <a:pt x="885294" y="552926"/>
                    </a:lnTo>
                    <a:cubicBezTo>
                      <a:pt x="894813" y="552926"/>
                      <a:pt x="921658" y="555300"/>
                      <a:pt x="930701" y="573440"/>
                    </a:cubicBezTo>
                    <a:cubicBezTo>
                      <a:pt x="946454" y="617955"/>
                      <a:pt x="995393" y="641300"/>
                      <a:pt x="1040010" y="625584"/>
                    </a:cubicBezTo>
                    <a:cubicBezTo>
                      <a:pt x="1084628" y="609868"/>
                      <a:pt x="1108027" y="561042"/>
                      <a:pt x="1092275" y="516527"/>
                    </a:cubicBezTo>
                    <a:cubicBezTo>
                      <a:pt x="1087911" y="504194"/>
                      <a:pt x="1080768" y="493025"/>
                      <a:pt x="1071397" y="483880"/>
                    </a:cubicBezTo>
                    <a:lnTo>
                      <a:pt x="1071302" y="483785"/>
                    </a:lnTo>
                    <a:close/>
                    <a:moveTo>
                      <a:pt x="487672" y="21167"/>
                    </a:moveTo>
                    <a:cubicBezTo>
                      <a:pt x="454336" y="54669"/>
                      <a:pt x="454534" y="108789"/>
                      <a:pt x="488113" y="142048"/>
                    </a:cubicBezTo>
                    <a:cubicBezTo>
                      <a:pt x="496798" y="150650"/>
                      <a:pt x="507230" y="157296"/>
                      <a:pt x="518705" y="161538"/>
                    </a:cubicBezTo>
                    <a:cubicBezTo>
                      <a:pt x="537744" y="171985"/>
                      <a:pt x="538791" y="198198"/>
                      <a:pt x="538696" y="207411"/>
                    </a:cubicBezTo>
                    <a:cubicBezTo>
                      <a:pt x="538696" y="207980"/>
                      <a:pt x="538696" y="208740"/>
                      <a:pt x="538696" y="209595"/>
                    </a:cubicBezTo>
                    <a:cubicBezTo>
                      <a:pt x="525130" y="211548"/>
                      <a:pt x="512568" y="217848"/>
                      <a:pt x="502903" y="227545"/>
                    </a:cubicBezTo>
                    <a:cubicBezTo>
                      <a:pt x="477890" y="252513"/>
                      <a:pt x="477900" y="292983"/>
                      <a:pt x="502925" y="317938"/>
                    </a:cubicBezTo>
                    <a:cubicBezTo>
                      <a:pt x="527950" y="342893"/>
                      <a:pt x="568514" y="342883"/>
                      <a:pt x="593527" y="317916"/>
                    </a:cubicBezTo>
                    <a:cubicBezTo>
                      <a:pt x="618531" y="292957"/>
                      <a:pt x="618531" y="252504"/>
                      <a:pt x="593527" y="227545"/>
                    </a:cubicBezTo>
                    <a:cubicBezTo>
                      <a:pt x="583883" y="217872"/>
                      <a:pt x="571359" y="211575"/>
                      <a:pt x="557829" y="209595"/>
                    </a:cubicBezTo>
                    <a:lnTo>
                      <a:pt x="557829" y="207031"/>
                    </a:lnTo>
                    <a:cubicBezTo>
                      <a:pt x="557829" y="196584"/>
                      <a:pt x="560400" y="167901"/>
                      <a:pt x="581152" y="160304"/>
                    </a:cubicBezTo>
                    <a:cubicBezTo>
                      <a:pt x="582959" y="159721"/>
                      <a:pt x="584662" y="158856"/>
                      <a:pt x="586197" y="157739"/>
                    </a:cubicBezTo>
                    <a:cubicBezTo>
                      <a:pt x="594531" y="153719"/>
                      <a:pt x="602126" y="148324"/>
                      <a:pt x="608663" y="141784"/>
                    </a:cubicBezTo>
                    <a:cubicBezTo>
                      <a:pt x="639832" y="106266"/>
                      <a:pt x="636241" y="52264"/>
                      <a:pt x="600642" y="21167"/>
                    </a:cubicBezTo>
                    <a:cubicBezTo>
                      <a:pt x="568334" y="-7056"/>
                      <a:pt x="520075" y="-7056"/>
                      <a:pt x="487767" y="21167"/>
                    </a:cubicBezTo>
                    <a:lnTo>
                      <a:pt x="487672" y="21167"/>
                    </a:lnTo>
                    <a:close/>
                    <a:moveTo>
                      <a:pt x="577439" y="926838"/>
                    </a:moveTo>
                    <a:cubicBezTo>
                      <a:pt x="558401" y="916296"/>
                      <a:pt x="557449" y="890083"/>
                      <a:pt x="557544" y="880776"/>
                    </a:cubicBezTo>
                    <a:lnTo>
                      <a:pt x="557544" y="878686"/>
                    </a:lnTo>
                    <a:cubicBezTo>
                      <a:pt x="571137" y="876733"/>
                      <a:pt x="583730" y="870434"/>
                      <a:pt x="593432" y="860736"/>
                    </a:cubicBezTo>
                    <a:cubicBezTo>
                      <a:pt x="618519" y="835769"/>
                      <a:pt x="618569" y="795238"/>
                      <a:pt x="593544" y="770209"/>
                    </a:cubicBezTo>
                    <a:cubicBezTo>
                      <a:pt x="568519" y="745180"/>
                      <a:pt x="527895" y="745130"/>
                      <a:pt x="502808" y="770097"/>
                    </a:cubicBezTo>
                    <a:cubicBezTo>
                      <a:pt x="477721" y="795064"/>
                      <a:pt x="477670" y="835595"/>
                      <a:pt x="502695" y="860624"/>
                    </a:cubicBezTo>
                    <a:cubicBezTo>
                      <a:pt x="502733" y="860662"/>
                      <a:pt x="502770" y="860699"/>
                      <a:pt x="502808" y="860736"/>
                    </a:cubicBezTo>
                    <a:cubicBezTo>
                      <a:pt x="512426" y="870391"/>
                      <a:pt x="524914" y="876687"/>
                      <a:pt x="538410" y="878686"/>
                    </a:cubicBezTo>
                    <a:lnTo>
                      <a:pt x="538410" y="881251"/>
                    </a:lnTo>
                    <a:cubicBezTo>
                      <a:pt x="538410" y="891698"/>
                      <a:pt x="535935" y="920380"/>
                      <a:pt x="515183" y="927883"/>
                    </a:cubicBezTo>
                    <a:cubicBezTo>
                      <a:pt x="513371" y="928525"/>
                      <a:pt x="511644" y="929386"/>
                      <a:pt x="510042" y="930447"/>
                    </a:cubicBezTo>
                    <a:cubicBezTo>
                      <a:pt x="501747" y="934686"/>
                      <a:pt x="494193" y="940234"/>
                      <a:pt x="487672" y="946878"/>
                    </a:cubicBezTo>
                    <a:cubicBezTo>
                      <a:pt x="454141" y="980185"/>
                      <a:pt x="454022" y="1034306"/>
                      <a:pt x="487407" y="1067759"/>
                    </a:cubicBezTo>
                    <a:cubicBezTo>
                      <a:pt x="520791" y="1101213"/>
                      <a:pt x="575036" y="1101332"/>
                      <a:pt x="608567" y="1068024"/>
                    </a:cubicBezTo>
                    <a:cubicBezTo>
                      <a:pt x="642098" y="1034717"/>
                      <a:pt x="642217" y="980596"/>
                      <a:pt x="608833" y="947142"/>
                    </a:cubicBezTo>
                    <a:cubicBezTo>
                      <a:pt x="608745" y="947054"/>
                      <a:pt x="608656" y="946966"/>
                      <a:pt x="608567" y="946878"/>
                    </a:cubicBezTo>
                    <a:cubicBezTo>
                      <a:pt x="599810" y="937976"/>
                      <a:pt x="589177" y="931131"/>
                      <a:pt x="577439" y="926838"/>
                    </a:cubicBezTo>
                    <a:close/>
                    <a:moveTo>
                      <a:pt x="229794" y="498791"/>
                    </a:moveTo>
                    <a:cubicBezTo>
                      <a:pt x="219989" y="508689"/>
                      <a:pt x="213646" y="521479"/>
                      <a:pt x="211707" y="535261"/>
                    </a:cubicBezTo>
                    <a:lnTo>
                      <a:pt x="209993" y="535261"/>
                    </a:lnTo>
                    <a:cubicBezTo>
                      <a:pt x="200474" y="535261"/>
                      <a:pt x="173534" y="532886"/>
                      <a:pt x="164586" y="514746"/>
                    </a:cubicBezTo>
                    <a:cubicBezTo>
                      <a:pt x="148335" y="470858"/>
                      <a:pt x="99500" y="448423"/>
                      <a:pt x="55510" y="464636"/>
                    </a:cubicBezTo>
                    <a:cubicBezTo>
                      <a:pt x="11520" y="480850"/>
                      <a:pt x="-10967" y="529572"/>
                      <a:pt x="5285" y="573461"/>
                    </a:cubicBezTo>
                    <a:cubicBezTo>
                      <a:pt x="21536" y="617350"/>
                      <a:pt x="70371" y="639785"/>
                      <a:pt x="114361" y="623571"/>
                    </a:cubicBezTo>
                    <a:cubicBezTo>
                      <a:pt x="137111" y="615186"/>
                      <a:pt x="155182" y="597495"/>
                      <a:pt x="164015" y="574960"/>
                    </a:cubicBezTo>
                    <a:cubicBezTo>
                      <a:pt x="174106" y="555965"/>
                      <a:pt x="200950" y="554160"/>
                      <a:pt x="210469" y="554255"/>
                    </a:cubicBezTo>
                    <a:lnTo>
                      <a:pt x="211897" y="554255"/>
                    </a:lnTo>
                    <a:cubicBezTo>
                      <a:pt x="213998" y="567504"/>
                      <a:pt x="220265" y="579744"/>
                      <a:pt x="229794" y="589206"/>
                    </a:cubicBezTo>
                    <a:cubicBezTo>
                      <a:pt x="254819" y="614161"/>
                      <a:pt x="295382" y="614151"/>
                      <a:pt x="320395" y="589184"/>
                    </a:cubicBezTo>
                    <a:cubicBezTo>
                      <a:pt x="345408" y="564216"/>
                      <a:pt x="345398" y="523746"/>
                      <a:pt x="320373" y="498791"/>
                    </a:cubicBezTo>
                    <a:cubicBezTo>
                      <a:pt x="295357" y="473844"/>
                      <a:pt x="254810" y="473844"/>
                      <a:pt x="229794" y="498791"/>
                    </a:cubicBezTo>
                    <a:close/>
                  </a:path>
                </a:pathLst>
              </a:custGeom>
              <a:solidFill>
                <a:srgbClr val="772583"/>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grpSp>
        <p:sp>
          <p:nvSpPr>
            <p:cNvPr id="19" name="Google Shape;19;p1"/>
            <p:cNvSpPr/>
            <p:nvPr/>
          </p:nvSpPr>
          <p:spPr>
            <a:xfrm>
              <a:off x="2189160" y="165600"/>
              <a:ext cx="250920" cy="358560"/>
            </a:xfrm>
            <a:custGeom>
              <a:avLst/>
              <a:gdLst/>
              <a:ahLst/>
              <a:cxnLst/>
              <a:rect l="l" t="t" r="r" b="b"/>
              <a:pathLst>
                <a:path w="533081" h="759791" extrusionOk="0">
                  <a:moveTo>
                    <a:pt x="20561" y="685332"/>
                  </a:moveTo>
                  <a:lnTo>
                    <a:pt x="278725" y="457964"/>
                  </a:lnTo>
                  <a:cubicBezTo>
                    <a:pt x="395432" y="354538"/>
                    <a:pt x="436461" y="296509"/>
                    <a:pt x="436461" y="220529"/>
                  </a:cubicBezTo>
                  <a:cubicBezTo>
                    <a:pt x="436461" y="132204"/>
                    <a:pt x="366208" y="76169"/>
                    <a:pt x="284152" y="76169"/>
                  </a:cubicBezTo>
                  <a:cubicBezTo>
                    <a:pt x="204189" y="76169"/>
                    <a:pt x="150215" y="114918"/>
                    <a:pt x="96145" y="186054"/>
                  </a:cubicBezTo>
                  <a:cubicBezTo>
                    <a:pt x="88754" y="195829"/>
                    <a:pt x="77095" y="201451"/>
                    <a:pt x="64826" y="201155"/>
                  </a:cubicBezTo>
                  <a:cubicBezTo>
                    <a:pt x="43429" y="201260"/>
                    <a:pt x="25998" y="184039"/>
                    <a:pt x="25892" y="162691"/>
                  </a:cubicBezTo>
                  <a:cubicBezTo>
                    <a:pt x="25892" y="162691"/>
                    <a:pt x="25892" y="162691"/>
                    <a:pt x="25892" y="162690"/>
                  </a:cubicBezTo>
                  <a:cubicBezTo>
                    <a:pt x="26002" y="154054"/>
                    <a:pt x="29057" y="145713"/>
                    <a:pt x="34555" y="139042"/>
                  </a:cubicBezTo>
                  <a:cubicBezTo>
                    <a:pt x="97192" y="51761"/>
                    <a:pt x="166302" y="0"/>
                    <a:pt x="290529" y="0"/>
                  </a:cubicBezTo>
                  <a:cubicBezTo>
                    <a:pt x="426656" y="0"/>
                    <a:pt x="524990" y="90510"/>
                    <a:pt x="524990" y="213406"/>
                  </a:cubicBezTo>
                  <a:lnTo>
                    <a:pt x="524990" y="215496"/>
                  </a:lnTo>
                  <a:cubicBezTo>
                    <a:pt x="524990" y="325476"/>
                    <a:pt x="466637" y="393287"/>
                    <a:pt x="333747" y="508585"/>
                  </a:cubicBezTo>
                  <a:lnTo>
                    <a:pt x="131842" y="687516"/>
                  </a:lnTo>
                  <a:lnTo>
                    <a:pt x="498051" y="687516"/>
                  </a:lnTo>
                  <a:cubicBezTo>
                    <a:pt x="519527" y="686456"/>
                    <a:pt x="537799" y="702966"/>
                    <a:pt x="538862" y="724393"/>
                  </a:cubicBezTo>
                  <a:cubicBezTo>
                    <a:pt x="539925" y="745820"/>
                    <a:pt x="523376" y="764049"/>
                    <a:pt x="501900" y="765110"/>
                  </a:cubicBezTo>
                  <a:cubicBezTo>
                    <a:pt x="500618" y="765173"/>
                    <a:pt x="499333" y="765173"/>
                    <a:pt x="498051" y="765110"/>
                  </a:cubicBezTo>
                  <a:lnTo>
                    <a:pt x="43218" y="765110"/>
                  </a:lnTo>
                  <a:cubicBezTo>
                    <a:pt x="21152" y="766841"/>
                    <a:pt x="1858" y="750398"/>
                    <a:pt x="123" y="728383"/>
                  </a:cubicBezTo>
                  <a:cubicBezTo>
                    <a:pt x="40" y="727331"/>
                    <a:pt x="-1" y="726276"/>
                    <a:pt x="0" y="725221"/>
                  </a:cubicBezTo>
                  <a:cubicBezTo>
                    <a:pt x="-5" y="709392"/>
                    <a:pt x="7653" y="694535"/>
                    <a:pt x="20562" y="685332"/>
                  </a:cubicBezTo>
                  <a:lnTo>
                    <a:pt x="20561" y="685332"/>
                  </a:lnTo>
                  <a:close/>
                </a:path>
              </a:pathLst>
            </a:custGeom>
            <a:solidFill>
              <a:srgbClr val="FFC72C"/>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20" name="Google Shape;20;p1"/>
            <p:cNvSpPr/>
            <p:nvPr/>
          </p:nvSpPr>
          <p:spPr>
            <a:xfrm>
              <a:off x="2494800" y="165600"/>
              <a:ext cx="141480" cy="368280"/>
            </a:xfrm>
            <a:custGeom>
              <a:avLst/>
              <a:gdLst/>
              <a:ahLst/>
              <a:cxnLst/>
              <a:rect l="l" t="t" r="r" b="b"/>
              <a:pathLst>
                <a:path w="237983" h="759791" extrusionOk="0">
                  <a:moveTo>
                    <a:pt x="160971" y="88141"/>
                  </a:moveTo>
                  <a:lnTo>
                    <a:pt x="55117" y="122617"/>
                  </a:lnTo>
                  <a:cubicBezTo>
                    <a:pt x="49199" y="124644"/>
                    <a:pt x="43000" y="125734"/>
                    <a:pt x="36744" y="125846"/>
                  </a:cubicBezTo>
                  <a:cubicBezTo>
                    <a:pt x="16552" y="125692"/>
                    <a:pt x="207" y="109426"/>
                    <a:pt x="0" y="89281"/>
                  </a:cubicBezTo>
                  <a:cubicBezTo>
                    <a:pt x="0" y="70951"/>
                    <a:pt x="11899" y="59079"/>
                    <a:pt x="30271" y="52621"/>
                  </a:cubicBezTo>
                  <a:lnTo>
                    <a:pt x="154498" y="9503"/>
                  </a:lnTo>
                  <a:cubicBezTo>
                    <a:pt x="169428" y="4066"/>
                    <a:pt x="185083" y="866"/>
                    <a:pt x="200953" y="6"/>
                  </a:cubicBezTo>
                  <a:lnTo>
                    <a:pt x="203333" y="6"/>
                  </a:lnTo>
                  <a:cubicBezTo>
                    <a:pt x="226252" y="-364"/>
                    <a:pt x="245132" y="17874"/>
                    <a:pt x="245502" y="40740"/>
                  </a:cubicBezTo>
                  <a:cubicBezTo>
                    <a:pt x="245508" y="41155"/>
                    <a:pt x="245509" y="41569"/>
                    <a:pt x="245503" y="41984"/>
                  </a:cubicBezTo>
                  <a:lnTo>
                    <a:pt x="245503" y="725131"/>
                  </a:lnTo>
                  <a:cubicBezTo>
                    <a:pt x="245924" y="748521"/>
                    <a:pt x="227260" y="767823"/>
                    <a:pt x="203816" y="768244"/>
                  </a:cubicBezTo>
                  <a:cubicBezTo>
                    <a:pt x="203655" y="768246"/>
                    <a:pt x="203494" y="768248"/>
                    <a:pt x="203333" y="768250"/>
                  </a:cubicBezTo>
                  <a:cubicBezTo>
                    <a:pt x="179890" y="767682"/>
                    <a:pt x="161198" y="748527"/>
                    <a:pt x="161257" y="725131"/>
                  </a:cubicBezTo>
                  <a:lnTo>
                    <a:pt x="160971" y="88141"/>
                  </a:lnTo>
                  <a:close/>
                </a:path>
              </a:pathLst>
            </a:custGeom>
            <a:solidFill>
              <a:srgbClr val="FFC72C"/>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grpSp>
      <p:pic>
        <p:nvPicPr>
          <p:cNvPr id="21" name="Google Shape;21;p1"/>
          <p:cNvPicPr preferRelativeResize="0"/>
          <p:nvPr/>
        </p:nvPicPr>
        <p:blipFill rotWithShape="1">
          <a:blip r:embed="rId15">
            <a:alphaModFix/>
          </a:blip>
          <a:srcRect/>
          <a:stretch/>
        </p:blipFill>
        <p:spPr>
          <a:xfrm>
            <a:off x="8075925" y="4617000"/>
            <a:ext cx="1022175" cy="498375"/>
          </a:xfrm>
          <a:prstGeom prst="rect">
            <a:avLst/>
          </a:prstGeom>
          <a:noFill/>
          <a:ln>
            <a:noFill/>
          </a:ln>
        </p:spPr>
      </p:pic>
      <p:sp>
        <p:nvSpPr>
          <p:cNvPr id="22" name="Google Shape;22;p1"/>
          <p:cNvSpPr txBox="1">
            <a:spLocks noGrp="1"/>
          </p:cNvSpPr>
          <p:nvPr>
            <p:ph type="title"/>
          </p:nvPr>
        </p:nvSpPr>
        <p:spPr>
          <a:xfrm>
            <a:off x="457200" y="281400"/>
            <a:ext cx="8229300" cy="8742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4500"/>
              <a:buFont typeface="Calibri"/>
              <a:buNone/>
              <a:defRPr sz="4500" i="0" u="none" strike="noStrike" cap="none">
                <a:latin typeface="Calibri"/>
                <a:ea typeface="Calibri"/>
                <a:cs typeface="Calibri"/>
                <a:sym typeface="Calibri"/>
              </a:defRPr>
            </a:lvl1pPr>
            <a:lvl2pPr marR="0" lvl="1" algn="l" rtl="0">
              <a:spcBef>
                <a:spcPts val="0"/>
              </a:spcBef>
              <a:spcAft>
                <a:spcPts val="0"/>
              </a:spcAft>
              <a:buSzPts val="900"/>
              <a:buNone/>
              <a:defRPr sz="1100" b="0" i="0" u="none" strike="noStrike" cap="none"/>
            </a:lvl2pPr>
            <a:lvl3pPr marR="0" lvl="2" algn="l" rtl="0">
              <a:spcBef>
                <a:spcPts val="0"/>
              </a:spcBef>
              <a:spcAft>
                <a:spcPts val="0"/>
              </a:spcAft>
              <a:buSzPts val="900"/>
              <a:buNone/>
              <a:defRPr sz="1100" b="0" i="0" u="none" strike="noStrike" cap="none"/>
            </a:lvl3pPr>
            <a:lvl4pPr marR="0" lvl="3" algn="l" rtl="0">
              <a:spcBef>
                <a:spcPts val="0"/>
              </a:spcBef>
              <a:spcAft>
                <a:spcPts val="0"/>
              </a:spcAft>
              <a:buSzPts val="900"/>
              <a:buNone/>
              <a:defRPr sz="1100" b="0" i="0" u="none" strike="noStrike" cap="none"/>
            </a:lvl4pPr>
            <a:lvl5pPr marR="0" lvl="4" algn="l" rtl="0">
              <a:spcBef>
                <a:spcPts val="0"/>
              </a:spcBef>
              <a:spcAft>
                <a:spcPts val="0"/>
              </a:spcAft>
              <a:buSzPts val="900"/>
              <a:buNone/>
              <a:defRPr sz="1100" b="0" i="0" u="none" strike="noStrike" cap="none"/>
            </a:lvl5pPr>
            <a:lvl6pPr marR="0" lvl="5" algn="l" rtl="0">
              <a:spcBef>
                <a:spcPts val="0"/>
              </a:spcBef>
              <a:spcAft>
                <a:spcPts val="0"/>
              </a:spcAft>
              <a:buSzPts val="900"/>
              <a:buNone/>
              <a:defRPr sz="1100" b="0" i="0" u="none" strike="noStrike" cap="none"/>
            </a:lvl6pPr>
            <a:lvl7pPr marR="0" lvl="6" algn="l" rtl="0">
              <a:spcBef>
                <a:spcPts val="0"/>
              </a:spcBef>
              <a:spcAft>
                <a:spcPts val="0"/>
              </a:spcAft>
              <a:buSzPts val="900"/>
              <a:buNone/>
              <a:defRPr sz="1100" b="0" i="0" u="none" strike="noStrike" cap="none"/>
            </a:lvl7pPr>
            <a:lvl8pPr marR="0" lvl="7" algn="l" rtl="0">
              <a:spcBef>
                <a:spcPts val="0"/>
              </a:spcBef>
              <a:spcAft>
                <a:spcPts val="0"/>
              </a:spcAft>
              <a:buSzPts val="900"/>
              <a:buNone/>
              <a:defRPr sz="1100" b="0" i="0" u="none" strike="noStrike" cap="none"/>
            </a:lvl8pPr>
            <a:lvl9pPr marR="0" lvl="8" algn="l" rtl="0">
              <a:spcBef>
                <a:spcPts val="0"/>
              </a:spcBef>
              <a:spcAft>
                <a:spcPts val="0"/>
              </a:spcAft>
              <a:buSzPts val="900"/>
              <a:buNone/>
              <a:defRPr sz="1100" b="0" i="0" u="none" strike="noStrike" cap="none"/>
            </a:lvl9pPr>
          </a:lstStyle>
          <a:p>
            <a:endParaRPr/>
          </a:p>
        </p:txBody>
      </p:sp>
      <p:sp>
        <p:nvSpPr>
          <p:cNvPr id="23" name="Google Shape;23;p1"/>
          <p:cNvSpPr txBox="1">
            <a:spLocks noGrp="1"/>
          </p:cNvSpPr>
          <p:nvPr>
            <p:ph type="body" idx="1"/>
          </p:nvPr>
        </p:nvSpPr>
        <p:spPr>
          <a:xfrm>
            <a:off x="457200" y="1203525"/>
            <a:ext cx="8229300" cy="337770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800"/>
              <a:buFont typeface="Calibri"/>
              <a:buNone/>
              <a:defRPr sz="1800" i="0" u="none" strike="noStrike" cap="none">
                <a:latin typeface="Calibri"/>
                <a:ea typeface="Calibri"/>
                <a:cs typeface="Calibri"/>
                <a:sym typeface="Calibri"/>
              </a:defRPr>
            </a:lvl1pPr>
            <a:lvl2pPr marL="914400" marR="0" lvl="1" indent="-228600" algn="l" rtl="0">
              <a:spcBef>
                <a:spcPts val="0"/>
              </a:spcBef>
              <a:spcAft>
                <a:spcPts val="0"/>
              </a:spcAft>
              <a:buSzPts val="1600"/>
              <a:buFont typeface="Calibri"/>
              <a:buNone/>
              <a:defRPr sz="1600" i="0" u="none" strike="noStrike" cap="none">
                <a:latin typeface="Calibri"/>
                <a:ea typeface="Calibri"/>
                <a:cs typeface="Calibri"/>
                <a:sym typeface="Calibri"/>
              </a:defRPr>
            </a:lvl2pPr>
            <a:lvl3pPr marL="1371600" marR="0" lvl="2" indent="-228600" algn="l" rtl="0">
              <a:spcBef>
                <a:spcPts val="0"/>
              </a:spcBef>
              <a:spcAft>
                <a:spcPts val="0"/>
              </a:spcAft>
              <a:buSzPts val="1400"/>
              <a:buFont typeface="Calibri"/>
              <a:buNone/>
              <a:defRPr i="0" u="none" strike="noStrike" cap="none">
                <a:latin typeface="Calibri"/>
                <a:ea typeface="Calibri"/>
                <a:cs typeface="Calibri"/>
                <a:sym typeface="Calibri"/>
              </a:defRPr>
            </a:lvl3pPr>
            <a:lvl4pPr marL="1828800" marR="0" lvl="3" indent="-228600" algn="l" rtl="0">
              <a:spcBef>
                <a:spcPts val="0"/>
              </a:spcBef>
              <a:spcAft>
                <a:spcPts val="0"/>
              </a:spcAft>
              <a:buSzPts val="1200"/>
              <a:buFont typeface="Calibri"/>
              <a:buNone/>
              <a:defRPr sz="1200" i="0" u="none" strike="noStrike" cap="none">
                <a:latin typeface="Calibri"/>
                <a:ea typeface="Calibri"/>
                <a:cs typeface="Calibri"/>
                <a:sym typeface="Calibri"/>
              </a:defRPr>
            </a:lvl4pPr>
            <a:lvl5pPr marL="2286000" marR="0" lvl="4" indent="-228600" algn="l" rtl="0">
              <a:spcBef>
                <a:spcPts val="0"/>
              </a:spcBef>
              <a:spcAft>
                <a:spcPts val="0"/>
              </a:spcAft>
              <a:buSzPts val="1200"/>
              <a:buFont typeface="Calibri"/>
              <a:buNone/>
              <a:defRPr sz="1200" i="0" u="none" strike="noStrike" cap="none">
                <a:latin typeface="Calibri"/>
                <a:ea typeface="Calibri"/>
                <a:cs typeface="Calibri"/>
                <a:sym typeface="Calibri"/>
              </a:defRPr>
            </a:lvl5pPr>
            <a:lvl6pPr marL="2743200" marR="0" lvl="5" indent="-228600" algn="l" rtl="0">
              <a:spcBef>
                <a:spcPts val="0"/>
              </a:spcBef>
              <a:spcAft>
                <a:spcPts val="0"/>
              </a:spcAft>
              <a:buSzPts val="1200"/>
              <a:buFont typeface="Calibri"/>
              <a:buNone/>
              <a:defRPr sz="1200" i="0" u="none" strike="noStrike" cap="none">
                <a:latin typeface="Calibri"/>
                <a:ea typeface="Calibri"/>
                <a:cs typeface="Calibri"/>
                <a:sym typeface="Calibri"/>
              </a:defRPr>
            </a:lvl6pPr>
            <a:lvl7pPr marL="3200400" marR="0" lvl="6" indent="-228600" algn="l" rtl="0">
              <a:spcBef>
                <a:spcPts val="0"/>
              </a:spcBef>
              <a:spcAft>
                <a:spcPts val="0"/>
              </a:spcAft>
              <a:buSzPts val="1200"/>
              <a:buFont typeface="Calibri"/>
              <a:buNone/>
              <a:defRPr sz="1200" i="0" u="none" strike="noStrike" cap="none">
                <a:latin typeface="Calibri"/>
                <a:ea typeface="Calibri"/>
                <a:cs typeface="Calibri"/>
                <a:sym typeface="Calibri"/>
              </a:defRPr>
            </a:lvl7pPr>
            <a:lvl8pPr marL="3657600" marR="0" lvl="7" indent="-228600" algn="l" rtl="0">
              <a:spcBef>
                <a:spcPts val="0"/>
              </a:spcBef>
              <a:spcAft>
                <a:spcPts val="0"/>
              </a:spcAft>
              <a:buSzPts val="1200"/>
              <a:buFont typeface="Calibri"/>
              <a:buNone/>
              <a:defRPr sz="1200" i="0" u="none" strike="noStrike" cap="none">
                <a:latin typeface="Calibri"/>
                <a:ea typeface="Calibri"/>
                <a:cs typeface="Calibri"/>
                <a:sym typeface="Calibri"/>
              </a:defRPr>
            </a:lvl8pPr>
            <a:lvl9pPr marL="4114800" marR="0" lvl="8" indent="-228600" algn="l" rtl="0">
              <a:spcBef>
                <a:spcPts val="0"/>
              </a:spcBef>
              <a:spcAft>
                <a:spcPts val="0"/>
              </a:spcAft>
              <a:buSzPts val="1200"/>
              <a:buFont typeface="Calibri"/>
              <a:buNone/>
              <a:defRPr sz="1200" i="0" u="none" strike="noStrike" cap="none">
                <a:latin typeface="Calibri"/>
                <a:ea typeface="Calibri"/>
                <a:cs typeface="Calibri"/>
                <a:sym typeface="Calibri"/>
              </a:defRPr>
            </a:lvl9pPr>
          </a:lstStyle>
          <a:p>
            <a:endParaRPr/>
          </a:p>
        </p:txBody>
      </p:sp>
      <p:sp>
        <p:nvSpPr>
          <p:cNvPr id="24" name="Slide Number Placeholder 5">
            <a:extLst>
              <a:ext uri="{FF2B5EF4-FFF2-40B4-BE49-F238E27FC236}">
                <a16:creationId xmlns:a16="http://schemas.microsoft.com/office/drawing/2014/main" id="{55D088B7-7794-44CB-934D-18C8800F695A}"/>
              </a:ext>
            </a:extLst>
          </p:cNvPr>
          <p:cNvSpPr>
            <a:spLocks noGrp="1"/>
          </p:cNvSpPr>
          <p:nvPr>
            <p:ph type="sldNum" sz="quarter" idx="4"/>
          </p:nvPr>
        </p:nvSpPr>
        <p:spPr>
          <a:xfrm>
            <a:off x="7081575" y="1759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35B511C-84D6-4E9F-B788-69589B67FDAF}" type="slidenum">
              <a:rPr lang="en-US" smtClean="0"/>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0BC9-1F83-485E-810A-426672BA00E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7B4611-39FF-40F9-B69D-9A806AFFA86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724C0-9883-4038-8065-A6A0C272985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A920C65-93C9-47C1-8405-F95B3D6FD97D}" type="datetimeFigureOut">
              <a:rPr lang="en-US" smtClean="0"/>
              <a:t>9/19/2021</a:t>
            </a:fld>
            <a:endParaRPr lang="en-US"/>
          </a:p>
        </p:txBody>
      </p:sp>
      <p:sp>
        <p:nvSpPr>
          <p:cNvPr id="5" name="Footer Placeholder 4">
            <a:extLst>
              <a:ext uri="{FF2B5EF4-FFF2-40B4-BE49-F238E27FC236}">
                <a16:creationId xmlns:a16="http://schemas.microsoft.com/office/drawing/2014/main" id="{73784A44-DFF6-443B-8511-E03BA07CFE8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EFFBCD-7462-4DA8-86F8-BAF1905E4BA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35B511C-84D6-4E9F-B788-69589B67FDAF}" type="slidenum">
              <a:rPr lang="en-US" smtClean="0"/>
              <a:t>‹#›</a:t>
            </a:fld>
            <a:endParaRPr lang="en-US"/>
          </a:p>
        </p:txBody>
      </p:sp>
    </p:spTree>
    <p:extLst>
      <p:ext uri="{BB962C8B-B14F-4D97-AF65-F5344CB8AC3E}">
        <p14:creationId xmlns:p14="http://schemas.microsoft.com/office/powerpoint/2010/main" val="6575306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p:nvPr/>
        </p:nvSpPr>
        <p:spPr>
          <a:xfrm>
            <a:off x="1174575" y="667900"/>
            <a:ext cx="6857700" cy="1790400"/>
          </a:xfrm>
          <a:prstGeom prst="rect">
            <a:avLst/>
          </a:prstGeom>
          <a:no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82" name="Google Shape;82;p15"/>
          <p:cNvSpPr txBox="1">
            <a:spLocks noGrp="1"/>
          </p:cNvSpPr>
          <p:nvPr>
            <p:ph type="title"/>
          </p:nvPr>
        </p:nvSpPr>
        <p:spPr>
          <a:xfrm>
            <a:off x="370703" y="1331966"/>
            <a:ext cx="8270124" cy="1137582"/>
          </a:xfrm>
          <a:prstGeom prst="rect">
            <a:avLst/>
          </a:prstGeom>
          <a:gradFill>
            <a:gsLst>
              <a:gs pos="0">
                <a:schemeClr val="accent2">
                  <a:tint val="50000"/>
                  <a:satMod val="300000"/>
                </a:schemeClr>
              </a:gs>
              <a:gs pos="0">
                <a:schemeClr val="accent2">
                  <a:tint val="37000"/>
                  <a:satMod val="300000"/>
                </a:schemeClr>
              </a:gs>
              <a:gs pos="100000">
                <a:schemeClr val="accent2">
                  <a:tint val="15000"/>
                  <a:satMod val="350000"/>
                </a:schemeClr>
              </a:gs>
            </a:gsLst>
          </a:gradFill>
        </p:spPr>
        <p:style>
          <a:lnRef idx="1">
            <a:schemeClr val="accent2"/>
          </a:lnRef>
          <a:fillRef idx="2">
            <a:schemeClr val="accent2"/>
          </a:fillRef>
          <a:effectRef idx="1">
            <a:schemeClr val="accent2"/>
          </a:effectRef>
          <a:fontRef idx="minor">
            <a:schemeClr val="dk1"/>
          </a:fontRef>
        </p:style>
        <p:txBody>
          <a:bodyPr spcFirstLastPara="1" wrap="square" lIns="0" tIns="0" rIns="0" bIns="0" anchor="ctr" anchorCtr="0">
            <a:noAutofit/>
          </a:bodyPr>
          <a:lstStyle/>
          <a:p>
            <a:pPr lvl="0"/>
            <a:r>
              <a:rPr lang="en-US" sz="3000" b="1" dirty="0">
                <a:latin typeface="Calibri" panose="020F0502020204030204" pitchFamily="34" charset="0"/>
                <a:cs typeface="Calibri" panose="020F0502020204030204" pitchFamily="34" charset="0"/>
              </a:rPr>
              <a:t>High-Quality and Low-Memory-Footprint Progressive Decoding of Large-Scale Particle Data</a:t>
            </a:r>
            <a:endParaRPr sz="3000" b="1" dirty="0">
              <a:latin typeface="Calibri" panose="020F0502020204030204" pitchFamily="34" charset="0"/>
              <a:cs typeface="Calibri" panose="020F0502020204030204" pitchFamily="34" charset="0"/>
            </a:endParaRPr>
          </a:p>
        </p:txBody>
      </p:sp>
      <p:sp>
        <p:nvSpPr>
          <p:cNvPr id="83" name="Google Shape;83;p15"/>
          <p:cNvSpPr txBox="1">
            <a:spLocks noGrp="1"/>
          </p:cNvSpPr>
          <p:nvPr>
            <p:ph type="subTitle" idx="1"/>
          </p:nvPr>
        </p:nvSpPr>
        <p:spPr>
          <a:xfrm>
            <a:off x="1213200" y="2673952"/>
            <a:ext cx="6717600" cy="653050"/>
          </a:xfrm>
          <a:prstGeom prst="rect">
            <a:avLst/>
          </a:prstGeom>
        </p:spPr>
        <p:txBody>
          <a:bodyPr spcFirstLastPara="1" wrap="square" lIns="0" tIns="0" rIns="0" bIns="0" anchor="t" anchorCtr="0">
            <a:normAutofit/>
          </a:bodyPr>
          <a:lstStyle/>
          <a:p>
            <a:pPr marL="0" indent="0"/>
            <a:endParaRPr lang="en-US" i="1" dirty="0"/>
          </a:p>
          <a:p>
            <a:pPr marL="0" indent="0"/>
            <a:r>
              <a:rPr lang="en-US" sz="2000" i="1" dirty="0"/>
              <a:t>Duong Hoang, Harsh Bhatia, Peter Lindstrom, Valerio Pascucci</a:t>
            </a:r>
            <a:endParaRPr lang="en-US" sz="2000" dirty="0"/>
          </a:p>
          <a:p>
            <a:pPr marL="0" lvl="0" indent="0" algn="ctr" rtl="0">
              <a:spcBef>
                <a:spcPts val="0"/>
              </a:spcBef>
              <a:spcAft>
                <a:spcPts val="0"/>
              </a:spcAft>
              <a:buNone/>
            </a:pPr>
            <a:endParaRPr dirty="0"/>
          </a:p>
        </p:txBody>
      </p:sp>
      <p:pic>
        <p:nvPicPr>
          <p:cNvPr id="5" name="Picture 4">
            <a:extLst>
              <a:ext uri="{FF2B5EF4-FFF2-40B4-BE49-F238E27FC236}">
                <a16:creationId xmlns:a16="http://schemas.microsoft.com/office/drawing/2014/main" id="{C70A5E17-C02E-4144-BC86-5D4D5F6DE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969" y="3805210"/>
            <a:ext cx="1063256" cy="732761"/>
          </a:xfrm>
          <a:prstGeom prst="rect">
            <a:avLst/>
          </a:prstGeom>
        </p:spPr>
      </p:pic>
      <p:pic>
        <p:nvPicPr>
          <p:cNvPr id="6" name="Picture 5">
            <a:extLst>
              <a:ext uri="{FF2B5EF4-FFF2-40B4-BE49-F238E27FC236}">
                <a16:creationId xmlns:a16="http://schemas.microsoft.com/office/drawing/2014/main" id="{8E7A9C4F-1ABB-4172-99A4-8E4743086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495" y="3805210"/>
            <a:ext cx="1903273" cy="732760"/>
          </a:xfrm>
          <a:prstGeom prst="rect">
            <a:avLst/>
          </a:prstGeom>
        </p:spPr>
      </p:pic>
      <p:sp>
        <p:nvSpPr>
          <p:cNvPr id="8" name="TextBox 7">
            <a:extLst>
              <a:ext uri="{FF2B5EF4-FFF2-40B4-BE49-F238E27FC236}">
                <a16:creationId xmlns:a16="http://schemas.microsoft.com/office/drawing/2014/main" id="{31EDFE62-AC7B-44F8-9AF8-3474F6635267}"/>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cs typeface="Calibri" panose="020F0502020204030204" pitchFamily="34" charset="0"/>
              </a:rPr>
              <a:t>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3E8A2A39-FC62-4FC1-9EEB-5C10EDD34CF6}"/>
                  </a:ext>
                </a:extLst>
              </p:cNvPr>
              <p:cNvSpPr>
                <a:spLocks noGrp="1"/>
              </p:cNvSpPr>
              <p:nvPr>
                <p:ph type="title"/>
              </p:nvPr>
            </p:nvSpPr>
            <p:spPr>
              <a:xfrm>
                <a:off x="457200" y="281400"/>
                <a:ext cx="8229300" cy="874200"/>
              </a:xfrm>
            </p:spPr>
            <p:txBody>
              <a:bodyPr/>
              <a:lstStyle/>
              <a:p>
                <a:r>
                  <a:rPr lang="en-US" sz="4000" dirty="0">
                    <a:latin typeface="Tw Cen MT Condensed Extra Bold" panose="020B0803020202020204" pitchFamily="34" charset="0"/>
                  </a:rPr>
                  <a:t>Block-adaptive traversal </a:t>
                </a:r>
                <a14:m>
                  <m:oMath xmlns:m="http://schemas.openxmlformats.org/officeDocument/2006/math">
                    <m:r>
                      <a:rPr lang="en-US" sz="4000" b="0" i="1" smtClean="0">
                        <a:latin typeface="Cambria Math" panose="02040503050406030204" pitchFamily="18" charset="0"/>
                      </a:rPr>
                      <m:t>→</m:t>
                    </m:r>
                  </m:oMath>
                </a14:m>
                <a:r>
                  <a:rPr lang="en-US" sz="4000" dirty="0">
                    <a:latin typeface="Tw Cen MT Condensed Extra Bold" panose="020B0803020202020204" pitchFamily="34" charset="0"/>
                  </a:rPr>
                  <a:t> smaller error</a:t>
                </a:r>
              </a:p>
            </p:txBody>
          </p:sp>
        </mc:Choice>
        <mc:Fallback>
          <p:sp>
            <p:nvSpPr>
              <p:cNvPr id="2" name="Title 1">
                <a:extLst>
                  <a:ext uri="{FF2B5EF4-FFF2-40B4-BE49-F238E27FC236}">
                    <a16:creationId xmlns:a16="http://schemas.microsoft.com/office/drawing/2014/main" id="{3E8A2A39-FC62-4FC1-9EEB-5C10EDD34CF6}"/>
                  </a:ext>
                </a:extLst>
              </p:cNvPr>
              <p:cNvSpPr>
                <a:spLocks noGrp="1" noRot="1" noChangeAspect="1" noMove="1" noResize="1" noEditPoints="1" noAdjustHandles="1" noChangeArrowheads="1" noChangeShapeType="1" noTextEdit="1"/>
              </p:cNvSpPr>
              <p:nvPr>
                <p:ph type="title"/>
              </p:nvPr>
            </p:nvSpPr>
            <p:spPr>
              <a:xfrm>
                <a:off x="457200" y="281400"/>
                <a:ext cx="8229300" cy="874200"/>
              </a:xfrm>
              <a:blipFill>
                <a:blip r:embed="rId3"/>
                <a:stretch>
                  <a:fillRect l="-3704" t="-2778" b="-1944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D90E60D-DB1B-437B-A41D-6AFEBFC32FBB}"/>
              </a:ext>
            </a:extLst>
          </p:cNvPr>
          <p:cNvPicPr>
            <a:picLocks noChangeAspect="1"/>
          </p:cNvPicPr>
          <p:nvPr/>
        </p:nvPicPr>
        <p:blipFill>
          <a:blip r:embed="rId4"/>
          <a:stretch>
            <a:fillRect/>
          </a:stretch>
        </p:blipFill>
        <p:spPr>
          <a:xfrm>
            <a:off x="5497691" y="1830333"/>
            <a:ext cx="1484520" cy="3031767"/>
          </a:xfrm>
          <a:prstGeom prst="rect">
            <a:avLst/>
          </a:prstGeom>
          <a:ln>
            <a:noFill/>
          </a:ln>
          <a:effectLst>
            <a:outerShdw blurRad="292100" dist="38100" dir="2700000" algn="tl" rotWithShape="0">
              <a:srgbClr val="333333">
                <a:alpha val="65000"/>
              </a:srgbClr>
            </a:outerShdw>
          </a:effectLst>
        </p:spPr>
      </p:pic>
      <p:pic>
        <p:nvPicPr>
          <p:cNvPr id="5" name="Picture 4">
            <a:extLst>
              <a:ext uri="{FF2B5EF4-FFF2-40B4-BE49-F238E27FC236}">
                <a16:creationId xmlns:a16="http://schemas.microsoft.com/office/drawing/2014/main" id="{E1F4D78A-7A3C-4060-B0FD-709E1AC80590}"/>
              </a:ext>
            </a:extLst>
          </p:cNvPr>
          <p:cNvPicPr>
            <a:picLocks noChangeAspect="1"/>
          </p:cNvPicPr>
          <p:nvPr/>
        </p:nvPicPr>
        <p:blipFill>
          <a:blip r:embed="rId5"/>
          <a:stretch>
            <a:fillRect/>
          </a:stretch>
        </p:blipFill>
        <p:spPr>
          <a:xfrm>
            <a:off x="341194" y="1830333"/>
            <a:ext cx="1484520" cy="3031767"/>
          </a:xfrm>
          <a:prstGeom prst="rect">
            <a:avLst/>
          </a:prstGeom>
          <a:ln>
            <a:noFill/>
          </a:ln>
          <a:effectLst>
            <a:outerShdw blurRad="292100" dist="38100" dir="2700000" algn="tl" rotWithShape="0">
              <a:srgbClr val="333333">
                <a:alpha val="65000"/>
              </a:srgbClr>
            </a:outerShdw>
          </a:effectLst>
        </p:spPr>
      </p:pic>
      <p:pic>
        <p:nvPicPr>
          <p:cNvPr id="6" name="Picture 5">
            <a:extLst>
              <a:ext uri="{FF2B5EF4-FFF2-40B4-BE49-F238E27FC236}">
                <a16:creationId xmlns:a16="http://schemas.microsoft.com/office/drawing/2014/main" id="{1DE2F213-2D17-4F13-BB44-47BE0E654B8E}"/>
              </a:ext>
            </a:extLst>
          </p:cNvPr>
          <p:cNvPicPr>
            <a:picLocks noChangeAspect="1"/>
          </p:cNvPicPr>
          <p:nvPr/>
        </p:nvPicPr>
        <p:blipFill>
          <a:blip r:embed="rId6"/>
          <a:stretch>
            <a:fillRect/>
          </a:stretch>
        </p:blipFill>
        <p:spPr>
          <a:xfrm>
            <a:off x="2047674" y="1830333"/>
            <a:ext cx="1484520" cy="3031767"/>
          </a:xfrm>
          <a:prstGeom prst="rect">
            <a:avLst/>
          </a:prstGeom>
          <a:ln>
            <a:noFill/>
          </a:ln>
          <a:effectLst>
            <a:outerShdw blurRad="292100" dist="38100" dir="2700000" algn="tl" rotWithShape="0">
              <a:srgbClr val="333333">
                <a:alpha val="65000"/>
              </a:srgbClr>
            </a:outerShdw>
          </a:effectLst>
        </p:spPr>
      </p:pic>
      <p:pic>
        <p:nvPicPr>
          <p:cNvPr id="7" name="Picture 6">
            <a:extLst>
              <a:ext uri="{FF2B5EF4-FFF2-40B4-BE49-F238E27FC236}">
                <a16:creationId xmlns:a16="http://schemas.microsoft.com/office/drawing/2014/main" id="{9DE04CA0-036B-48F5-AB88-BC83F95345E2}"/>
              </a:ext>
            </a:extLst>
          </p:cNvPr>
          <p:cNvPicPr>
            <a:picLocks noChangeAspect="1"/>
          </p:cNvPicPr>
          <p:nvPr/>
        </p:nvPicPr>
        <p:blipFill>
          <a:blip r:embed="rId7"/>
          <a:stretch>
            <a:fillRect/>
          </a:stretch>
        </p:blipFill>
        <p:spPr>
          <a:xfrm>
            <a:off x="3754154" y="1830333"/>
            <a:ext cx="1484520" cy="3031767"/>
          </a:xfrm>
          <a:prstGeom prst="rect">
            <a:avLst/>
          </a:prstGeom>
          <a:ln>
            <a:noFill/>
          </a:ln>
          <a:effectLst>
            <a:outerShdw blurRad="292100" dist="38100" dir="2700000" algn="tl" rotWithShape="0">
              <a:srgbClr val="333333">
                <a:alpha val="65000"/>
              </a:srgbClr>
            </a:outerShdw>
          </a:effectLst>
        </p:spPr>
      </p:pic>
      <p:sp>
        <p:nvSpPr>
          <p:cNvPr id="8" name="TextBox 7">
            <a:extLst>
              <a:ext uri="{FF2B5EF4-FFF2-40B4-BE49-F238E27FC236}">
                <a16:creationId xmlns:a16="http://schemas.microsoft.com/office/drawing/2014/main" id="{28A62286-BED4-490E-B070-2C6CEEA6B7B8}"/>
              </a:ext>
            </a:extLst>
          </p:cNvPr>
          <p:cNvSpPr txBox="1"/>
          <p:nvPr/>
        </p:nvSpPr>
        <p:spPr>
          <a:xfrm>
            <a:off x="563154" y="1566201"/>
            <a:ext cx="915635" cy="338554"/>
          </a:xfrm>
          <a:prstGeom prst="rect">
            <a:avLst/>
          </a:prstGeom>
          <a:noFill/>
        </p:spPr>
        <p:txBody>
          <a:bodyPr wrap="none" rtlCol="0">
            <a:spAutoFit/>
          </a:bodyPr>
          <a:lstStyle/>
          <a:p>
            <a:r>
              <a:rPr lang="en-US" sz="1600" i="1" dirty="0">
                <a:latin typeface="Adobe Caslon Pro" panose="0205050205050A020403" pitchFamily="18" charset="0"/>
              </a:rPr>
              <a:t>Reference</a:t>
            </a:r>
          </a:p>
        </p:txBody>
      </p:sp>
      <p:sp>
        <p:nvSpPr>
          <p:cNvPr id="9" name="TextBox 8">
            <a:extLst>
              <a:ext uri="{FF2B5EF4-FFF2-40B4-BE49-F238E27FC236}">
                <a16:creationId xmlns:a16="http://schemas.microsoft.com/office/drawing/2014/main" id="{7925F405-17C5-46B5-BABD-102D213B6FAB}"/>
              </a:ext>
            </a:extLst>
          </p:cNvPr>
          <p:cNvSpPr txBox="1"/>
          <p:nvPr/>
        </p:nvSpPr>
        <p:spPr>
          <a:xfrm>
            <a:off x="2256518" y="1566201"/>
            <a:ext cx="100059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BT </a:t>
            </a:r>
            <a:r>
              <a:rPr lang="en-US" sz="1600" i="1" dirty="0">
                <a:solidFill>
                  <a:schemeClr val="tx1">
                    <a:lumMod val="95000"/>
                    <a:lumOff val="5000"/>
                  </a:schemeClr>
                </a:solidFill>
                <a:latin typeface="Adobe Caslon Pro" panose="0205050205050A020403" pitchFamily="18" charset="0"/>
              </a:rPr>
              <a:t>on k-d</a:t>
            </a:r>
          </a:p>
        </p:txBody>
      </p:sp>
      <p:sp>
        <p:nvSpPr>
          <p:cNvPr id="10" name="TextBox 9">
            <a:extLst>
              <a:ext uri="{FF2B5EF4-FFF2-40B4-BE49-F238E27FC236}">
                <a16:creationId xmlns:a16="http://schemas.microsoft.com/office/drawing/2014/main" id="{C4371737-23A2-4421-BA39-F543A504BB77}"/>
              </a:ext>
            </a:extLst>
          </p:cNvPr>
          <p:cNvSpPr txBox="1"/>
          <p:nvPr/>
        </p:nvSpPr>
        <p:spPr>
          <a:xfrm>
            <a:off x="3845566" y="1566203"/>
            <a:ext cx="1260281" cy="338554"/>
          </a:xfrm>
          <a:prstGeom prst="rect">
            <a:avLst/>
          </a:prstGeom>
          <a:noFill/>
        </p:spPr>
        <p:txBody>
          <a:bodyPr wrap="none" rtlCol="0">
            <a:spAutoFit/>
          </a:bodyPr>
          <a:lstStyle/>
          <a:p>
            <a:r>
              <a:rPr lang="en-US" sz="1600" i="1" dirty="0">
                <a:solidFill>
                  <a:srgbClr val="FF7E2A"/>
                </a:solidFill>
                <a:latin typeface="Adobe Caslon Pro" panose="0205050205050A020403" pitchFamily="18" charset="0"/>
              </a:rPr>
              <a:t>DT</a:t>
            </a:r>
            <a:r>
              <a:rPr lang="en-US" sz="1600" i="1" dirty="0">
                <a:solidFill>
                  <a:srgbClr val="A6B727"/>
                </a:solidFill>
                <a:latin typeface="Adobe Caslon Pro" panose="0205050205050A020403" pitchFamily="18" charset="0"/>
              </a:rPr>
              <a:t> </a:t>
            </a:r>
            <a:r>
              <a:rPr lang="en-US" sz="1600" i="1" dirty="0">
                <a:solidFill>
                  <a:schemeClr val="tx1">
                    <a:lumMod val="95000"/>
                    <a:lumOff val="5000"/>
                  </a:schemeClr>
                </a:solidFill>
                <a:latin typeface="Adobe Caslon Pro" panose="0205050205050A020403" pitchFamily="18" charset="0"/>
              </a:rPr>
              <a:t>on hybrid</a:t>
            </a:r>
          </a:p>
        </p:txBody>
      </p:sp>
      <p:sp>
        <p:nvSpPr>
          <p:cNvPr id="11" name="TextBox 10">
            <a:extLst>
              <a:ext uri="{FF2B5EF4-FFF2-40B4-BE49-F238E27FC236}">
                <a16:creationId xmlns:a16="http://schemas.microsoft.com/office/drawing/2014/main" id="{6213B0CA-727A-4ED5-A191-00041E47897F}"/>
              </a:ext>
            </a:extLst>
          </p:cNvPr>
          <p:cNvSpPr txBox="1"/>
          <p:nvPr/>
        </p:nvSpPr>
        <p:spPr>
          <a:xfrm>
            <a:off x="5330086" y="1561743"/>
            <a:ext cx="1819729" cy="338554"/>
          </a:xfrm>
          <a:prstGeom prst="rect">
            <a:avLst/>
          </a:prstGeom>
          <a:noFill/>
        </p:spPr>
        <p:txBody>
          <a:bodyPr wrap="none" rtlCol="0">
            <a:spAutoFit/>
          </a:bodyPr>
          <a:lstStyle/>
          <a:p>
            <a:r>
              <a:rPr lang="en-US" sz="1600" i="1" dirty="0">
                <a:solidFill>
                  <a:schemeClr val="accent1">
                    <a:lumMod val="75000"/>
                  </a:schemeClr>
                </a:solidFill>
                <a:latin typeface="Adobe Caslon Pro" panose="0205050205050A020403" pitchFamily="18" charset="0"/>
              </a:rPr>
              <a:t>BAT</a:t>
            </a:r>
            <a:r>
              <a:rPr lang="en-US" sz="1600" i="1" dirty="0">
                <a:solidFill>
                  <a:schemeClr val="tx1"/>
                </a:solidFill>
                <a:latin typeface="Adobe Caslon Pro" panose="0205050205050A020403" pitchFamily="18" charset="0"/>
              </a:rPr>
              <a:t> on block-hybrid</a:t>
            </a:r>
          </a:p>
        </p:txBody>
      </p:sp>
      <p:sp>
        <p:nvSpPr>
          <p:cNvPr id="13" name="Google Shape;91;p16">
            <a:extLst>
              <a:ext uri="{FF2B5EF4-FFF2-40B4-BE49-F238E27FC236}">
                <a16:creationId xmlns:a16="http://schemas.microsoft.com/office/drawing/2014/main" id="{6D346D66-BD50-4847-A9A1-00B80C93A763}"/>
              </a:ext>
            </a:extLst>
          </p:cNvPr>
          <p:cNvSpPr txBox="1">
            <a:spLocks/>
          </p:cNvSpPr>
          <p:nvPr/>
        </p:nvSpPr>
        <p:spPr>
          <a:xfrm>
            <a:off x="-817052" y="1103094"/>
            <a:ext cx="8229300" cy="34549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latin typeface="Tw Cen MT Condensed" panose="020B0606020104020203" pitchFamily="34" charset="0"/>
              </a:rPr>
              <a:t>Lossy decompression at the </a:t>
            </a:r>
            <a:r>
              <a:rPr lang="en-US" sz="2000" u="sng" dirty="0">
                <a:latin typeface="Tw Cen MT Condensed" panose="020B0606020104020203" pitchFamily="34" charset="0"/>
              </a:rPr>
              <a:t>same ratio (~ 90x)</a:t>
            </a:r>
            <a:endParaRPr lang="en-US" dirty="0">
              <a:latin typeface="Tw Cen MT Condensed" panose="020B0606020104020203" pitchFamily="34" charset="0"/>
            </a:endParaRPr>
          </a:p>
        </p:txBody>
      </p:sp>
      <p:sp>
        <p:nvSpPr>
          <p:cNvPr id="15" name="TextBox 14">
            <a:extLst>
              <a:ext uri="{FF2B5EF4-FFF2-40B4-BE49-F238E27FC236}">
                <a16:creationId xmlns:a16="http://schemas.microsoft.com/office/drawing/2014/main" id="{1E123B79-1F13-4425-A38F-CE4ED592AD21}"/>
              </a:ext>
            </a:extLst>
          </p:cNvPr>
          <p:cNvSpPr txBox="1"/>
          <p:nvPr/>
        </p:nvSpPr>
        <p:spPr>
          <a:xfrm>
            <a:off x="7412248" y="2939809"/>
            <a:ext cx="16020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dirty="0">
                <a:latin typeface="Tw Cen MT Condensed" panose="020B0606020104020203" pitchFamily="34" charset="0"/>
              </a:rPr>
              <a:t>Blocks have equal</a:t>
            </a:r>
          </a:p>
          <a:p>
            <a:pPr algn="ctr"/>
            <a:r>
              <a:rPr lang="en-US" sz="1600" dirty="0">
                <a:latin typeface="Tw Cen MT Condensed" panose="020B0606020104020203" pitchFamily="34" charset="0"/>
              </a:rPr>
              <a:t>spacing between cells</a:t>
            </a:r>
          </a:p>
        </p:txBody>
      </p:sp>
      <p:sp>
        <p:nvSpPr>
          <p:cNvPr id="17" name="Arrow: Right 16">
            <a:extLst>
              <a:ext uri="{FF2B5EF4-FFF2-40B4-BE49-F238E27FC236}">
                <a16:creationId xmlns:a16="http://schemas.microsoft.com/office/drawing/2014/main" id="{A64298EC-4C09-44A6-A47A-BC0F50CD063C}"/>
              </a:ext>
            </a:extLst>
          </p:cNvPr>
          <p:cNvSpPr/>
          <p:nvPr/>
        </p:nvSpPr>
        <p:spPr>
          <a:xfrm rot="20886872">
            <a:off x="7010287" y="3264001"/>
            <a:ext cx="322334" cy="1296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1DB3F53-7EB2-4CEE-A283-D2D5C7656EA5}"/>
              </a:ext>
            </a:extLst>
          </p:cNvPr>
          <p:cNvSpPr txBox="1"/>
          <p:nvPr/>
        </p:nvSpPr>
        <p:spPr>
          <a:xfrm>
            <a:off x="7689366" y="2664984"/>
            <a:ext cx="1056700" cy="338554"/>
          </a:xfrm>
          <a:prstGeom prst="rect">
            <a:avLst/>
          </a:prstGeom>
          <a:noFill/>
        </p:spPr>
        <p:txBody>
          <a:bodyPr wrap="none" rtlCol="0">
            <a:spAutoFit/>
          </a:bodyPr>
          <a:lstStyle/>
          <a:p>
            <a:r>
              <a:rPr lang="en-US" sz="1600" dirty="0">
                <a:latin typeface="Tw Cen MT Condensed" panose="020B0606020104020203" pitchFamily="34" charset="0"/>
              </a:rPr>
              <a:t>Error heuristic</a:t>
            </a:r>
          </a:p>
        </p:txBody>
      </p:sp>
      <p:sp>
        <p:nvSpPr>
          <p:cNvPr id="19" name="TextBox 18">
            <a:extLst>
              <a:ext uri="{FF2B5EF4-FFF2-40B4-BE49-F238E27FC236}">
                <a16:creationId xmlns:a16="http://schemas.microsoft.com/office/drawing/2014/main" id="{B7CDE521-1C9E-4185-A7BE-0DF40496C169}"/>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9</a:t>
            </a:r>
          </a:p>
        </p:txBody>
      </p:sp>
    </p:spTree>
    <p:extLst>
      <p:ext uri="{BB962C8B-B14F-4D97-AF65-F5344CB8AC3E}">
        <p14:creationId xmlns:p14="http://schemas.microsoft.com/office/powerpoint/2010/main" val="176930526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B4323DA7-6388-4AD0-83AA-C66B60814251}"/>
                  </a:ext>
                </a:extLst>
              </p:cNvPr>
              <p:cNvSpPr>
                <a:spLocks noGrp="1"/>
              </p:cNvSpPr>
              <p:nvPr>
                <p:ph type="title"/>
              </p:nvPr>
            </p:nvSpPr>
            <p:spPr/>
            <p:txBody>
              <a:bodyPr/>
              <a:lstStyle/>
              <a:p>
                <a:r>
                  <a:rPr lang="en-US" sz="4000" dirty="0">
                    <a:latin typeface="Tw Cen MT Condensed Extra Bold" panose="020B0803020202020204" pitchFamily="34" charset="0"/>
                  </a:rPr>
                  <a:t>Tree </a:t>
                </a:r>
                <a14:m>
                  <m:oMath xmlns:m="http://schemas.openxmlformats.org/officeDocument/2006/math">
                    <m:r>
                      <a:rPr lang="en-US" sz="4000" i="1" dirty="0" smtClean="0">
                        <a:latin typeface="Cambria Math" panose="02040503050406030204" pitchFamily="18" charset="0"/>
                      </a:rPr>
                      <m:t>=</m:t>
                    </m:r>
                  </m:oMath>
                </a14:m>
                <a:r>
                  <a:rPr lang="en-US" sz="4000" dirty="0">
                    <a:latin typeface="Tw Cen MT Condensed Extra Bold" panose="020B0803020202020204" pitchFamily="34" charset="0"/>
                  </a:rPr>
                  <a:t> particle indexing (sorting)</a:t>
                </a:r>
              </a:p>
            </p:txBody>
          </p:sp>
        </mc:Choice>
        <mc:Fallback>
          <p:sp>
            <p:nvSpPr>
              <p:cNvPr id="2" name="Title 1">
                <a:extLst>
                  <a:ext uri="{FF2B5EF4-FFF2-40B4-BE49-F238E27FC236}">
                    <a16:creationId xmlns:a16="http://schemas.microsoft.com/office/drawing/2014/main" id="{B4323DA7-6388-4AD0-83AA-C66B60814251}"/>
                  </a:ext>
                </a:extLst>
              </p:cNvPr>
              <p:cNvSpPr>
                <a:spLocks noGrp="1" noRot="1" noChangeAspect="1" noMove="1" noResize="1" noEditPoints="1" noAdjustHandles="1" noChangeArrowheads="1" noChangeShapeType="1" noTextEdit="1"/>
              </p:cNvSpPr>
              <p:nvPr>
                <p:ph type="title"/>
              </p:nvPr>
            </p:nvSpPr>
            <p:spPr>
              <a:blipFill>
                <a:blip r:embed="rId3"/>
                <a:stretch>
                  <a:fillRect l="-3704" t="-2778" b="-1944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0E75762-4C7F-485A-820F-7B8C2033A8DC}"/>
              </a:ext>
            </a:extLst>
          </p:cNvPr>
          <p:cNvPicPr>
            <a:picLocks noChangeAspect="1"/>
          </p:cNvPicPr>
          <p:nvPr/>
        </p:nvPicPr>
        <p:blipFill rotWithShape="1">
          <a:blip r:embed="rId4"/>
          <a:srcRect l="4317" t="-2054" r="51139" b="58522"/>
          <a:stretch/>
        </p:blipFill>
        <p:spPr>
          <a:xfrm>
            <a:off x="1042323" y="1371600"/>
            <a:ext cx="3048217" cy="1062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ED144AC-6763-4138-B1A6-7B5946B587D0}"/>
              </a:ext>
            </a:extLst>
          </p:cNvPr>
          <p:cNvPicPr>
            <a:picLocks noChangeAspect="1"/>
          </p:cNvPicPr>
          <p:nvPr/>
        </p:nvPicPr>
        <p:blipFill rotWithShape="1">
          <a:blip r:embed="rId4"/>
          <a:srcRect t="49991" r="46906" b="6918"/>
          <a:stretch/>
        </p:blipFill>
        <p:spPr>
          <a:xfrm>
            <a:off x="457200" y="2666028"/>
            <a:ext cx="3633340" cy="1051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982E8AC-CBED-4EE1-8A73-214D70883BFB}"/>
              </a:ext>
            </a:extLst>
          </p:cNvPr>
          <p:cNvPicPr>
            <a:picLocks noChangeAspect="1"/>
          </p:cNvPicPr>
          <p:nvPr/>
        </p:nvPicPr>
        <p:blipFill rotWithShape="1">
          <a:blip r:embed="rId4"/>
          <a:srcRect l="54558" t="-866" r="163" b="57335"/>
          <a:stretch/>
        </p:blipFill>
        <p:spPr>
          <a:xfrm>
            <a:off x="4368589" y="1371600"/>
            <a:ext cx="3098493" cy="1062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33EB8D9-EEBE-4F28-B73B-A0DE8B3E4440}"/>
              </a:ext>
            </a:extLst>
          </p:cNvPr>
          <p:cNvPicPr>
            <a:picLocks noChangeAspect="1"/>
          </p:cNvPicPr>
          <p:nvPr/>
        </p:nvPicPr>
        <p:blipFill rotWithShape="1">
          <a:blip r:embed="rId4"/>
          <a:srcRect l="55088" t="50532" r="-367" b="-388"/>
          <a:stretch/>
        </p:blipFill>
        <p:spPr>
          <a:xfrm>
            <a:off x="4368589" y="2666028"/>
            <a:ext cx="3098492" cy="1216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2484EBD-A2A8-483F-8152-EFBD53CD39AE}"/>
              </a:ext>
            </a:extLst>
          </p:cNvPr>
          <p:cNvSpPr txBox="1"/>
          <p:nvPr/>
        </p:nvSpPr>
        <p:spPr>
          <a:xfrm>
            <a:off x="359813" y="4738989"/>
            <a:ext cx="6468437" cy="246221"/>
          </a:xfrm>
          <a:prstGeom prst="rect">
            <a:avLst/>
          </a:prstGeom>
          <a:noFill/>
        </p:spPr>
        <p:txBody>
          <a:bodyPr wrap="none" rtlCol="0">
            <a:spAutoFit/>
          </a:bodyPr>
          <a:lstStyle/>
          <a:p>
            <a:r>
              <a:rPr lang="en-US" sz="1000" dirty="0">
                <a:latin typeface="Adobe Caslon Pro" panose="0205050205050A020403" pitchFamily="18" charset="0"/>
              </a:rPr>
              <a:t>Global Static Indexing for Real-time Exploration of Very Large Regular Grids [</a:t>
            </a:r>
            <a:r>
              <a:rPr lang="en-US" sz="1000" b="1" dirty="0">
                <a:latin typeface="Adobe Caslon Pro" panose="0205050205050A020403" pitchFamily="18" charset="0"/>
              </a:rPr>
              <a:t>Pascucci &amp; Frank, Supercomputing 2001</a:t>
            </a:r>
            <a:r>
              <a:rPr lang="en-US" sz="1000" dirty="0">
                <a:latin typeface="Adobe Caslon Pro" panose="0205050205050A020403" pitchFamily="18" charset="0"/>
              </a:rPr>
              <a:t>]</a:t>
            </a:r>
          </a:p>
        </p:txBody>
      </p:sp>
      <p:sp>
        <p:nvSpPr>
          <p:cNvPr id="9" name="TextBox 8">
            <a:extLst>
              <a:ext uri="{FF2B5EF4-FFF2-40B4-BE49-F238E27FC236}">
                <a16:creationId xmlns:a16="http://schemas.microsoft.com/office/drawing/2014/main" id="{4B61F03D-6831-4B1B-BEFB-D997BC5B0A7C}"/>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10</a:t>
            </a:r>
          </a:p>
        </p:txBody>
      </p:sp>
    </p:spTree>
    <p:extLst>
      <p:ext uri="{BB962C8B-B14F-4D97-AF65-F5344CB8AC3E}">
        <p14:creationId xmlns:p14="http://schemas.microsoft.com/office/powerpoint/2010/main" val="35603674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2A39-FC62-4FC1-9EEB-5C10EDD34CF6}"/>
              </a:ext>
            </a:extLst>
          </p:cNvPr>
          <p:cNvSpPr>
            <a:spLocks noGrp="1"/>
          </p:cNvSpPr>
          <p:nvPr>
            <p:ph type="title"/>
          </p:nvPr>
        </p:nvSpPr>
        <p:spPr/>
        <p:txBody>
          <a:bodyPr/>
          <a:lstStyle/>
          <a:p>
            <a:r>
              <a:rPr lang="en-US" sz="4000" dirty="0">
                <a:latin typeface="Tw Cen MT Condensed Extra Bold" panose="020B0803020202020204" pitchFamily="34" charset="0"/>
              </a:rPr>
              <a:t>Better reconstruction using fewer particles</a:t>
            </a:r>
          </a:p>
        </p:txBody>
      </p:sp>
      <p:pic>
        <p:nvPicPr>
          <p:cNvPr id="3" name="Picture 2">
            <a:extLst>
              <a:ext uri="{FF2B5EF4-FFF2-40B4-BE49-F238E27FC236}">
                <a16:creationId xmlns:a16="http://schemas.microsoft.com/office/drawing/2014/main" id="{F3841247-6F3B-4813-BC0A-212D932A667C}"/>
              </a:ext>
            </a:extLst>
          </p:cNvPr>
          <p:cNvPicPr>
            <a:picLocks noChangeAspect="1"/>
          </p:cNvPicPr>
          <p:nvPr/>
        </p:nvPicPr>
        <p:blipFill>
          <a:blip r:embed="rId3"/>
          <a:stretch>
            <a:fillRect/>
          </a:stretch>
        </p:blipFill>
        <p:spPr>
          <a:xfrm>
            <a:off x="240292" y="2069808"/>
            <a:ext cx="1877532" cy="1877532"/>
          </a:xfrm>
          <a:prstGeom prst="rect">
            <a:avLst/>
          </a:prstGeom>
          <a:ln>
            <a:noFill/>
          </a:ln>
          <a:effectLst>
            <a:outerShdw blurRad="292100" dist="38100" dir="2700000" algn="tl" rotWithShape="0">
              <a:srgbClr val="333333">
                <a:alpha val="65000"/>
              </a:srgbClr>
            </a:outerShdw>
          </a:effectLst>
        </p:spPr>
      </p:pic>
      <p:pic>
        <p:nvPicPr>
          <p:cNvPr id="8" name="Picture 7">
            <a:extLst>
              <a:ext uri="{FF2B5EF4-FFF2-40B4-BE49-F238E27FC236}">
                <a16:creationId xmlns:a16="http://schemas.microsoft.com/office/drawing/2014/main" id="{628EA330-DD2A-44B1-A061-1ABADEC71ABD}"/>
              </a:ext>
            </a:extLst>
          </p:cNvPr>
          <p:cNvPicPr>
            <a:picLocks noChangeAspect="1"/>
          </p:cNvPicPr>
          <p:nvPr/>
        </p:nvPicPr>
        <p:blipFill>
          <a:blip r:embed="rId4"/>
          <a:stretch>
            <a:fillRect/>
          </a:stretch>
        </p:blipFill>
        <p:spPr>
          <a:xfrm>
            <a:off x="2370806" y="2071982"/>
            <a:ext cx="1875358" cy="1875358"/>
          </a:xfrm>
          <a:prstGeom prst="rect">
            <a:avLst/>
          </a:prstGeom>
          <a:ln>
            <a:noFill/>
          </a:ln>
          <a:effectLst>
            <a:outerShdw blurRad="292100" dist="38100" dir="2700000" algn="tl" rotWithShape="0">
              <a:srgbClr val="333333">
                <a:alpha val="65000"/>
              </a:srgbClr>
            </a:outerShdw>
          </a:effectLst>
        </p:spPr>
      </p:pic>
      <p:pic>
        <p:nvPicPr>
          <p:cNvPr id="9" name="Picture 8">
            <a:extLst>
              <a:ext uri="{FF2B5EF4-FFF2-40B4-BE49-F238E27FC236}">
                <a16:creationId xmlns:a16="http://schemas.microsoft.com/office/drawing/2014/main" id="{16A19A54-8E88-47E3-913B-A7CC92073A3E}"/>
              </a:ext>
            </a:extLst>
          </p:cNvPr>
          <p:cNvPicPr>
            <a:picLocks noChangeAspect="1"/>
          </p:cNvPicPr>
          <p:nvPr/>
        </p:nvPicPr>
        <p:blipFill>
          <a:blip r:embed="rId5"/>
          <a:stretch>
            <a:fillRect/>
          </a:stretch>
        </p:blipFill>
        <p:spPr>
          <a:xfrm>
            <a:off x="4482569" y="2069809"/>
            <a:ext cx="1875358" cy="1875358"/>
          </a:xfrm>
          <a:prstGeom prst="rect">
            <a:avLst/>
          </a:prstGeom>
          <a:ln>
            <a:noFill/>
          </a:ln>
          <a:effectLst>
            <a:outerShdw blurRad="292100" dist="38100" dir="2700000" algn="tl" rotWithShape="0">
              <a:srgbClr val="333333">
                <a:alpha val="65000"/>
              </a:srgbClr>
            </a:outerShdw>
          </a:effectLst>
        </p:spPr>
      </p:pic>
      <p:pic>
        <p:nvPicPr>
          <p:cNvPr id="10" name="Picture 9">
            <a:extLst>
              <a:ext uri="{FF2B5EF4-FFF2-40B4-BE49-F238E27FC236}">
                <a16:creationId xmlns:a16="http://schemas.microsoft.com/office/drawing/2014/main" id="{D9FF4244-4C08-4AD1-AD39-358CD2AAA1EB}"/>
              </a:ext>
            </a:extLst>
          </p:cNvPr>
          <p:cNvPicPr>
            <a:picLocks noChangeAspect="1"/>
          </p:cNvPicPr>
          <p:nvPr/>
        </p:nvPicPr>
        <p:blipFill>
          <a:blip r:embed="rId6"/>
          <a:stretch>
            <a:fillRect/>
          </a:stretch>
        </p:blipFill>
        <p:spPr>
          <a:xfrm>
            <a:off x="6571786" y="2069809"/>
            <a:ext cx="1875358" cy="1875358"/>
          </a:xfrm>
          <a:prstGeom prst="rect">
            <a:avLst/>
          </a:prstGeom>
          <a:ln>
            <a:noFill/>
          </a:ln>
          <a:effectLst>
            <a:outerShdw blurRad="292100" dist="38100" dir="2700000" algn="tl" rotWithShape="0">
              <a:srgbClr val="333333">
                <a:alpha val="65000"/>
              </a:srgbClr>
            </a:outerShdw>
          </a:effectLst>
        </p:spPr>
      </p:pic>
      <p:sp>
        <p:nvSpPr>
          <p:cNvPr id="11" name="TextBox 10">
            <a:extLst>
              <a:ext uri="{FF2B5EF4-FFF2-40B4-BE49-F238E27FC236}">
                <a16:creationId xmlns:a16="http://schemas.microsoft.com/office/drawing/2014/main" id="{F6C4B276-7933-4641-B70D-E787D037EBFB}"/>
              </a:ext>
            </a:extLst>
          </p:cNvPr>
          <p:cNvSpPr txBox="1"/>
          <p:nvPr/>
        </p:nvSpPr>
        <p:spPr>
          <a:xfrm>
            <a:off x="746879" y="1804046"/>
            <a:ext cx="829073" cy="338554"/>
          </a:xfrm>
          <a:prstGeom prst="rect">
            <a:avLst/>
          </a:prstGeom>
          <a:noFill/>
        </p:spPr>
        <p:txBody>
          <a:bodyPr wrap="none" rtlCol="0">
            <a:spAutoFit/>
          </a:bodyPr>
          <a:lstStyle/>
          <a:p>
            <a:r>
              <a:rPr lang="en-US" sz="1600" i="1" dirty="0">
                <a:latin typeface="Adobe Caslon Pro" panose="0205050205050A020403" pitchFamily="18" charset="0"/>
              </a:rPr>
              <a:t>molecule</a:t>
            </a:r>
          </a:p>
        </p:txBody>
      </p:sp>
      <p:sp>
        <p:nvSpPr>
          <p:cNvPr id="12" name="TextBox 11">
            <a:extLst>
              <a:ext uri="{FF2B5EF4-FFF2-40B4-BE49-F238E27FC236}">
                <a16:creationId xmlns:a16="http://schemas.microsoft.com/office/drawing/2014/main" id="{0FB1CBCF-A35B-413F-B37B-C8CDE2B7ABDF}"/>
              </a:ext>
            </a:extLst>
          </p:cNvPr>
          <p:cNvSpPr txBox="1"/>
          <p:nvPr/>
        </p:nvSpPr>
        <p:spPr>
          <a:xfrm>
            <a:off x="2848309" y="1814402"/>
            <a:ext cx="100059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BT </a:t>
            </a:r>
            <a:r>
              <a:rPr lang="en-US" sz="1600" i="1" dirty="0">
                <a:solidFill>
                  <a:schemeClr val="tx1">
                    <a:lumMod val="95000"/>
                    <a:lumOff val="5000"/>
                  </a:schemeClr>
                </a:solidFill>
                <a:latin typeface="Adobe Caslon Pro" panose="0205050205050A020403" pitchFamily="18" charset="0"/>
              </a:rPr>
              <a:t>on k-d</a:t>
            </a:r>
          </a:p>
        </p:txBody>
      </p:sp>
      <p:sp>
        <p:nvSpPr>
          <p:cNvPr id="13" name="TextBox 12">
            <a:extLst>
              <a:ext uri="{FF2B5EF4-FFF2-40B4-BE49-F238E27FC236}">
                <a16:creationId xmlns:a16="http://schemas.microsoft.com/office/drawing/2014/main" id="{23178B35-9476-41D7-A8C6-EB2362AB600A}"/>
              </a:ext>
            </a:extLst>
          </p:cNvPr>
          <p:cNvSpPr txBox="1"/>
          <p:nvPr/>
        </p:nvSpPr>
        <p:spPr>
          <a:xfrm>
            <a:off x="4810725" y="1804046"/>
            <a:ext cx="1260281" cy="338554"/>
          </a:xfrm>
          <a:prstGeom prst="rect">
            <a:avLst/>
          </a:prstGeom>
          <a:noFill/>
        </p:spPr>
        <p:txBody>
          <a:bodyPr wrap="none" rtlCol="0">
            <a:spAutoFit/>
          </a:bodyPr>
          <a:lstStyle/>
          <a:p>
            <a:r>
              <a:rPr lang="en-US" sz="1600" i="1" dirty="0">
                <a:solidFill>
                  <a:srgbClr val="FF7E2A"/>
                </a:solidFill>
                <a:latin typeface="Adobe Caslon Pro" panose="0205050205050A020403" pitchFamily="18" charset="0"/>
              </a:rPr>
              <a:t>DT</a:t>
            </a:r>
            <a:r>
              <a:rPr lang="en-US" sz="1600" i="1" dirty="0">
                <a:solidFill>
                  <a:srgbClr val="A6B727"/>
                </a:solidFill>
                <a:latin typeface="Adobe Caslon Pro" panose="0205050205050A020403" pitchFamily="18" charset="0"/>
              </a:rPr>
              <a:t> </a:t>
            </a:r>
            <a:r>
              <a:rPr lang="en-US" sz="1600" i="1" dirty="0">
                <a:solidFill>
                  <a:schemeClr val="tx1">
                    <a:lumMod val="95000"/>
                    <a:lumOff val="5000"/>
                  </a:schemeClr>
                </a:solidFill>
                <a:latin typeface="Adobe Caslon Pro" panose="0205050205050A020403" pitchFamily="18" charset="0"/>
              </a:rPr>
              <a:t>on hybrid</a:t>
            </a:r>
          </a:p>
        </p:txBody>
      </p:sp>
      <p:sp>
        <p:nvSpPr>
          <p:cNvPr id="14" name="TextBox 13">
            <a:extLst>
              <a:ext uri="{FF2B5EF4-FFF2-40B4-BE49-F238E27FC236}">
                <a16:creationId xmlns:a16="http://schemas.microsoft.com/office/drawing/2014/main" id="{F1A291AB-2DC3-4CCB-A1FB-00424CCC3A33}"/>
              </a:ext>
            </a:extLst>
          </p:cNvPr>
          <p:cNvSpPr txBox="1"/>
          <p:nvPr/>
        </p:nvSpPr>
        <p:spPr>
          <a:xfrm>
            <a:off x="6599600" y="1804046"/>
            <a:ext cx="1819729" cy="338554"/>
          </a:xfrm>
          <a:prstGeom prst="rect">
            <a:avLst/>
          </a:prstGeom>
          <a:noFill/>
        </p:spPr>
        <p:txBody>
          <a:bodyPr wrap="none" rtlCol="0">
            <a:spAutoFit/>
          </a:bodyPr>
          <a:lstStyle/>
          <a:p>
            <a:r>
              <a:rPr lang="en-US" sz="1600" i="1" dirty="0">
                <a:solidFill>
                  <a:schemeClr val="accent1">
                    <a:lumMod val="75000"/>
                  </a:schemeClr>
                </a:solidFill>
                <a:latin typeface="Adobe Caslon Pro" panose="0205050205050A020403" pitchFamily="18" charset="0"/>
              </a:rPr>
              <a:t>BAT</a:t>
            </a:r>
            <a:r>
              <a:rPr lang="en-US" sz="1600" i="1" dirty="0">
                <a:solidFill>
                  <a:schemeClr val="tx1"/>
                </a:solidFill>
                <a:latin typeface="Adobe Caslon Pro" panose="0205050205050A020403" pitchFamily="18" charset="0"/>
              </a:rPr>
              <a:t> on block-hybrid</a:t>
            </a:r>
          </a:p>
        </p:txBody>
      </p:sp>
      <p:sp>
        <p:nvSpPr>
          <p:cNvPr id="15" name="Rectangle 14">
            <a:extLst>
              <a:ext uri="{FF2B5EF4-FFF2-40B4-BE49-F238E27FC236}">
                <a16:creationId xmlns:a16="http://schemas.microsoft.com/office/drawing/2014/main" id="{A4F9066E-3437-4197-A8C3-AA61EAE3F3F7}"/>
              </a:ext>
            </a:extLst>
          </p:cNvPr>
          <p:cNvSpPr/>
          <p:nvPr/>
        </p:nvSpPr>
        <p:spPr>
          <a:xfrm>
            <a:off x="2357920" y="3959185"/>
            <a:ext cx="1859805" cy="646331"/>
          </a:xfrm>
          <a:prstGeom prst="rect">
            <a:avLst/>
          </a:prstGeom>
        </p:spPr>
        <p:txBody>
          <a:bodyPr wrap="none">
            <a:spAutoFit/>
          </a:bodyPr>
          <a:lstStyle/>
          <a:p>
            <a:pPr algn="ctr"/>
            <a:r>
              <a:rPr lang="pt-BR" sz="1800" dirty="0">
                <a:latin typeface="Tw Cen MT Condensed" panose="020B0606020104020203" pitchFamily="34" charset="0"/>
              </a:rPr>
              <a:t>0.28s</a:t>
            </a:r>
          </a:p>
          <a:p>
            <a:pPr algn="ctr"/>
            <a:r>
              <a:rPr lang="pt-BR" sz="1800" dirty="0">
                <a:latin typeface="Tw Cen MT Condensed" panose="020B0606020104020203" pitchFamily="34" charset="0"/>
              </a:rPr>
              <a:t>|C| = 725K, n = 725K</a:t>
            </a:r>
            <a:endParaRPr lang="en-US" sz="1800" dirty="0">
              <a:latin typeface="Tw Cen MT Condensed" panose="020B0606020104020203" pitchFamily="34" charset="0"/>
            </a:endParaRPr>
          </a:p>
        </p:txBody>
      </p:sp>
      <p:sp>
        <p:nvSpPr>
          <p:cNvPr id="16" name="Rectangle 15">
            <a:extLst>
              <a:ext uri="{FF2B5EF4-FFF2-40B4-BE49-F238E27FC236}">
                <a16:creationId xmlns:a16="http://schemas.microsoft.com/office/drawing/2014/main" id="{86ECE91B-7266-4850-BA83-D995E0CEB9F4}"/>
              </a:ext>
            </a:extLst>
          </p:cNvPr>
          <p:cNvSpPr/>
          <p:nvPr/>
        </p:nvSpPr>
        <p:spPr>
          <a:xfrm>
            <a:off x="4601532" y="3952662"/>
            <a:ext cx="1678666" cy="646331"/>
          </a:xfrm>
          <a:prstGeom prst="rect">
            <a:avLst/>
          </a:prstGeom>
        </p:spPr>
        <p:txBody>
          <a:bodyPr wrap="none">
            <a:spAutoFit/>
          </a:bodyPr>
          <a:lstStyle/>
          <a:p>
            <a:pPr algn="ctr"/>
            <a:r>
              <a:rPr lang="pt-BR" sz="1800" dirty="0">
                <a:latin typeface="Tw Cen MT Condensed" panose="020B0606020104020203" pitchFamily="34" charset="0"/>
              </a:rPr>
              <a:t>0.11s</a:t>
            </a:r>
          </a:p>
          <a:p>
            <a:pPr algn="ctr"/>
            <a:r>
              <a:rPr lang="pt-BR" sz="1800" dirty="0">
                <a:latin typeface="Tw Cen MT Condensed" panose="020B0606020104020203" pitchFamily="34" charset="0"/>
              </a:rPr>
              <a:t>|C| = 24, n = 550K</a:t>
            </a:r>
            <a:endParaRPr lang="en-US" sz="1800" dirty="0">
              <a:latin typeface="Tw Cen MT Condensed" panose="020B0606020104020203" pitchFamily="34" charset="0"/>
            </a:endParaRPr>
          </a:p>
        </p:txBody>
      </p:sp>
      <p:sp>
        <p:nvSpPr>
          <p:cNvPr id="17" name="Google Shape;91;p16">
            <a:extLst>
              <a:ext uri="{FF2B5EF4-FFF2-40B4-BE49-F238E27FC236}">
                <a16:creationId xmlns:a16="http://schemas.microsoft.com/office/drawing/2014/main" id="{491CFB22-4E56-4155-8C67-884B2A3277A5}"/>
              </a:ext>
            </a:extLst>
          </p:cNvPr>
          <p:cNvSpPr txBox="1">
            <a:spLocks/>
          </p:cNvSpPr>
          <p:nvPr/>
        </p:nvSpPr>
        <p:spPr>
          <a:xfrm>
            <a:off x="217844" y="1196160"/>
            <a:ext cx="8229300" cy="34549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latin typeface="Tw Cen MT Condensed" panose="020B0606020104020203" pitchFamily="34" charset="0"/>
              </a:rPr>
              <a:t>Lossy decompression at the </a:t>
            </a:r>
            <a:r>
              <a:rPr lang="en-US" sz="2000" u="sng" dirty="0">
                <a:latin typeface="Tw Cen MT Condensed" panose="020B0606020104020203" pitchFamily="34" charset="0"/>
              </a:rPr>
              <a:t>same ratio (~ 20x)</a:t>
            </a:r>
            <a:endParaRPr lang="en-US" sz="2000" dirty="0">
              <a:latin typeface="Tw Cen MT Condensed" panose="020B0606020104020203" pitchFamily="34" charset="0"/>
            </a:endParaRPr>
          </a:p>
        </p:txBody>
      </p:sp>
      <p:sp>
        <p:nvSpPr>
          <p:cNvPr id="18" name="Rectangle 17">
            <a:extLst>
              <a:ext uri="{FF2B5EF4-FFF2-40B4-BE49-F238E27FC236}">
                <a16:creationId xmlns:a16="http://schemas.microsoft.com/office/drawing/2014/main" id="{3C253383-4B42-4F5C-AC2A-1CB3FC199EEF}"/>
              </a:ext>
            </a:extLst>
          </p:cNvPr>
          <p:cNvSpPr/>
          <p:nvPr/>
        </p:nvSpPr>
        <p:spPr>
          <a:xfrm>
            <a:off x="6627652" y="3945167"/>
            <a:ext cx="1763624" cy="646331"/>
          </a:xfrm>
          <a:prstGeom prst="rect">
            <a:avLst/>
          </a:prstGeom>
        </p:spPr>
        <p:txBody>
          <a:bodyPr wrap="none">
            <a:spAutoFit/>
          </a:bodyPr>
          <a:lstStyle/>
          <a:p>
            <a:pPr algn="ctr"/>
            <a:r>
              <a:rPr lang="pt-BR" sz="1800" dirty="0">
                <a:latin typeface="Tw Cen MT Condensed" panose="020B0606020104020203" pitchFamily="34" charset="0"/>
              </a:rPr>
              <a:t>0.30s</a:t>
            </a:r>
          </a:p>
          <a:p>
            <a:pPr algn="ctr"/>
            <a:r>
              <a:rPr lang="pt-BR" sz="1800" dirty="0">
                <a:latin typeface="Tw Cen MT Condensed" panose="020B0606020104020203" pitchFamily="34" charset="0"/>
              </a:rPr>
              <a:t>|C| = 580, n = 504K</a:t>
            </a:r>
            <a:endParaRPr lang="en-US" sz="1800" dirty="0">
              <a:latin typeface="Tw Cen MT Condensed" panose="020B0606020104020203" pitchFamily="34" charset="0"/>
            </a:endParaRPr>
          </a:p>
        </p:txBody>
      </p:sp>
      <p:sp>
        <p:nvSpPr>
          <p:cNvPr id="19" name="Rectangle 18">
            <a:extLst>
              <a:ext uri="{FF2B5EF4-FFF2-40B4-BE49-F238E27FC236}">
                <a16:creationId xmlns:a16="http://schemas.microsoft.com/office/drawing/2014/main" id="{A6EBF5DE-DC69-4680-9620-CA3A3F3F748F}"/>
              </a:ext>
            </a:extLst>
          </p:cNvPr>
          <p:cNvSpPr/>
          <p:nvPr/>
        </p:nvSpPr>
        <p:spPr>
          <a:xfrm>
            <a:off x="595778" y="3959186"/>
            <a:ext cx="1059906" cy="646331"/>
          </a:xfrm>
          <a:prstGeom prst="rect">
            <a:avLst/>
          </a:prstGeom>
        </p:spPr>
        <p:txBody>
          <a:bodyPr wrap="none">
            <a:spAutoFit/>
          </a:bodyPr>
          <a:lstStyle/>
          <a:p>
            <a:pPr algn="ctr"/>
            <a:r>
              <a:rPr lang="pt-BR" sz="1800" dirty="0">
                <a:latin typeface="Tw Cen MT Condensed" panose="020B0606020104020203" pitchFamily="34" charset="0"/>
              </a:rPr>
              <a:t>n = 742,614</a:t>
            </a:r>
          </a:p>
          <a:p>
            <a:pPr algn="ctr"/>
            <a:r>
              <a:rPr lang="pt-BR" sz="1800" dirty="0">
                <a:latin typeface="Tw Cen MT Condensed" panose="020B0606020104020203" pitchFamily="34" charset="0"/>
              </a:rPr>
              <a:t>particles</a:t>
            </a:r>
            <a:endParaRPr lang="en-US" sz="1800" dirty="0">
              <a:latin typeface="Tw Cen MT Condensed" panose="020B0606020104020203" pitchFamily="34" charset="0"/>
            </a:endParaRPr>
          </a:p>
        </p:txBody>
      </p:sp>
      <p:sp>
        <p:nvSpPr>
          <p:cNvPr id="21" name="TextBox 20">
            <a:extLst>
              <a:ext uri="{FF2B5EF4-FFF2-40B4-BE49-F238E27FC236}">
                <a16:creationId xmlns:a16="http://schemas.microsoft.com/office/drawing/2014/main" id="{7933B46C-3FEC-4046-AD89-BAF36EF2EF2D}"/>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11</a:t>
            </a:r>
          </a:p>
        </p:txBody>
      </p:sp>
    </p:spTree>
    <p:extLst>
      <p:ext uri="{BB962C8B-B14F-4D97-AF65-F5344CB8AC3E}">
        <p14:creationId xmlns:p14="http://schemas.microsoft.com/office/powerpoint/2010/main" val="244067169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2A39-FC62-4FC1-9EEB-5C10EDD34CF6}"/>
              </a:ext>
            </a:extLst>
          </p:cNvPr>
          <p:cNvSpPr>
            <a:spLocks noGrp="1"/>
          </p:cNvSpPr>
          <p:nvPr>
            <p:ph type="title"/>
          </p:nvPr>
        </p:nvSpPr>
        <p:spPr/>
        <p:txBody>
          <a:bodyPr/>
          <a:lstStyle/>
          <a:p>
            <a:r>
              <a:rPr lang="en-US" sz="4000" dirty="0">
                <a:latin typeface="Tw Cen MT Condensed Extra Bold" panose="020B0803020202020204" pitchFamily="34" charset="0"/>
              </a:rPr>
              <a:t>BAT gives better quality-cost trade-off</a:t>
            </a:r>
          </a:p>
        </p:txBody>
      </p:sp>
      <p:pic>
        <p:nvPicPr>
          <p:cNvPr id="5" name="Picture 4">
            <a:extLst>
              <a:ext uri="{FF2B5EF4-FFF2-40B4-BE49-F238E27FC236}">
                <a16:creationId xmlns:a16="http://schemas.microsoft.com/office/drawing/2014/main" id="{4CC4700C-E149-4A3E-93D1-A5A471928F89}"/>
              </a:ext>
            </a:extLst>
          </p:cNvPr>
          <p:cNvPicPr>
            <a:picLocks noChangeAspect="1"/>
          </p:cNvPicPr>
          <p:nvPr/>
        </p:nvPicPr>
        <p:blipFill>
          <a:blip r:embed="rId3"/>
          <a:stretch>
            <a:fillRect/>
          </a:stretch>
        </p:blipFill>
        <p:spPr>
          <a:xfrm>
            <a:off x="342222" y="2042999"/>
            <a:ext cx="1999835" cy="1746915"/>
          </a:xfrm>
          <a:prstGeom prst="rect">
            <a:avLst/>
          </a:prstGeom>
          <a:ln>
            <a:noFill/>
          </a:ln>
          <a:effectLst>
            <a:outerShdw blurRad="292100" dist="38100" dir="2700000" algn="tl" rotWithShape="0">
              <a:srgbClr val="333333">
                <a:alpha val="65000"/>
              </a:srgbClr>
            </a:outerShdw>
          </a:effectLst>
        </p:spPr>
      </p:pic>
      <p:pic>
        <p:nvPicPr>
          <p:cNvPr id="7" name="Picture 6">
            <a:extLst>
              <a:ext uri="{FF2B5EF4-FFF2-40B4-BE49-F238E27FC236}">
                <a16:creationId xmlns:a16="http://schemas.microsoft.com/office/drawing/2014/main" id="{131D4625-C1CC-4EE5-9980-2453BAF18B76}"/>
              </a:ext>
            </a:extLst>
          </p:cNvPr>
          <p:cNvPicPr>
            <a:picLocks noChangeAspect="1"/>
          </p:cNvPicPr>
          <p:nvPr/>
        </p:nvPicPr>
        <p:blipFill>
          <a:blip r:embed="rId4"/>
          <a:stretch>
            <a:fillRect/>
          </a:stretch>
        </p:blipFill>
        <p:spPr>
          <a:xfrm>
            <a:off x="2457038" y="2042999"/>
            <a:ext cx="1999834" cy="1746913"/>
          </a:xfrm>
          <a:prstGeom prst="rect">
            <a:avLst/>
          </a:prstGeom>
          <a:ln>
            <a:noFill/>
          </a:ln>
          <a:effectLst>
            <a:outerShdw blurRad="292100" dist="38100" dir="2700000" algn="tl" rotWithShape="0">
              <a:srgbClr val="333333">
                <a:alpha val="65000"/>
              </a:srgbClr>
            </a:outerShdw>
          </a:effectLst>
        </p:spPr>
      </p:pic>
      <p:pic>
        <p:nvPicPr>
          <p:cNvPr id="12" name="Picture 11">
            <a:extLst>
              <a:ext uri="{FF2B5EF4-FFF2-40B4-BE49-F238E27FC236}">
                <a16:creationId xmlns:a16="http://schemas.microsoft.com/office/drawing/2014/main" id="{723782F4-14E8-4B8B-A8DC-690A4E256BCA}"/>
              </a:ext>
            </a:extLst>
          </p:cNvPr>
          <p:cNvPicPr>
            <a:picLocks noChangeAspect="1"/>
          </p:cNvPicPr>
          <p:nvPr/>
        </p:nvPicPr>
        <p:blipFill>
          <a:blip r:embed="rId5"/>
          <a:stretch>
            <a:fillRect/>
          </a:stretch>
        </p:blipFill>
        <p:spPr>
          <a:xfrm>
            <a:off x="4571853" y="2042999"/>
            <a:ext cx="1999833" cy="1746913"/>
          </a:xfrm>
          <a:prstGeom prst="rect">
            <a:avLst/>
          </a:prstGeom>
          <a:ln>
            <a:noFill/>
          </a:ln>
          <a:effectLst>
            <a:outerShdw blurRad="292100" dist="38100" dir="2700000" algn="tl" rotWithShape="0">
              <a:srgbClr val="333333">
                <a:alpha val="65000"/>
              </a:srgbClr>
            </a:outerShdw>
          </a:effectLst>
        </p:spPr>
      </p:pic>
      <p:pic>
        <p:nvPicPr>
          <p:cNvPr id="14" name="Picture 13">
            <a:extLst>
              <a:ext uri="{FF2B5EF4-FFF2-40B4-BE49-F238E27FC236}">
                <a16:creationId xmlns:a16="http://schemas.microsoft.com/office/drawing/2014/main" id="{DC044D08-1CEB-4E3E-9529-46F28C38AD4E}"/>
              </a:ext>
            </a:extLst>
          </p:cNvPr>
          <p:cNvPicPr>
            <a:picLocks noChangeAspect="1"/>
          </p:cNvPicPr>
          <p:nvPr/>
        </p:nvPicPr>
        <p:blipFill>
          <a:blip r:embed="rId6"/>
          <a:stretch>
            <a:fillRect/>
          </a:stretch>
        </p:blipFill>
        <p:spPr>
          <a:xfrm>
            <a:off x="6686667" y="2042999"/>
            <a:ext cx="1999833" cy="1746913"/>
          </a:xfrm>
          <a:prstGeom prst="rect">
            <a:avLst/>
          </a:prstGeom>
          <a:ln>
            <a:noFill/>
          </a:ln>
          <a:effectLst>
            <a:outerShdw blurRad="292100" dist="38100" dir="2700000" algn="tl" rotWithShape="0">
              <a:srgbClr val="333333">
                <a:alpha val="65000"/>
              </a:srgbClr>
            </a:outerShdw>
          </a:effectLst>
        </p:spPr>
      </p:pic>
      <p:sp>
        <p:nvSpPr>
          <p:cNvPr id="15" name="Rectangle 14">
            <a:extLst>
              <a:ext uri="{FF2B5EF4-FFF2-40B4-BE49-F238E27FC236}">
                <a16:creationId xmlns:a16="http://schemas.microsoft.com/office/drawing/2014/main" id="{70040549-0B1B-4610-857A-5605E54D139F}"/>
              </a:ext>
            </a:extLst>
          </p:cNvPr>
          <p:cNvSpPr/>
          <p:nvPr/>
        </p:nvSpPr>
        <p:spPr>
          <a:xfrm>
            <a:off x="2516264" y="3824031"/>
            <a:ext cx="1818126" cy="646331"/>
          </a:xfrm>
          <a:prstGeom prst="rect">
            <a:avLst/>
          </a:prstGeom>
        </p:spPr>
        <p:txBody>
          <a:bodyPr wrap="none">
            <a:spAutoFit/>
          </a:bodyPr>
          <a:lstStyle/>
          <a:p>
            <a:pPr algn="ctr"/>
            <a:r>
              <a:rPr lang="pt-BR" sz="1800" dirty="0">
                <a:latin typeface="Tw Cen MT Condensed" panose="020B0606020104020203" pitchFamily="34" charset="0"/>
              </a:rPr>
              <a:t>1.99s</a:t>
            </a:r>
          </a:p>
          <a:p>
            <a:pPr algn="ctr"/>
            <a:r>
              <a:rPr lang="pt-BR" sz="1800" dirty="0">
                <a:latin typeface="Tw Cen MT Condensed" panose="020B0606020104020203" pitchFamily="34" charset="0"/>
              </a:rPr>
              <a:t>|C| = 5.6M, n = 5.6M</a:t>
            </a:r>
            <a:endParaRPr lang="en-US" sz="1800" dirty="0">
              <a:latin typeface="Tw Cen MT Condensed" panose="020B0606020104020203" pitchFamily="34" charset="0"/>
            </a:endParaRPr>
          </a:p>
        </p:txBody>
      </p:sp>
      <p:sp>
        <p:nvSpPr>
          <p:cNvPr id="16" name="Rectangle 15">
            <a:extLst>
              <a:ext uri="{FF2B5EF4-FFF2-40B4-BE49-F238E27FC236}">
                <a16:creationId xmlns:a16="http://schemas.microsoft.com/office/drawing/2014/main" id="{C4C91670-A385-4C85-94EE-45946E452506}"/>
              </a:ext>
            </a:extLst>
          </p:cNvPr>
          <p:cNvSpPr/>
          <p:nvPr/>
        </p:nvSpPr>
        <p:spPr>
          <a:xfrm>
            <a:off x="4739037" y="3817508"/>
            <a:ext cx="1678666" cy="646331"/>
          </a:xfrm>
          <a:prstGeom prst="rect">
            <a:avLst/>
          </a:prstGeom>
        </p:spPr>
        <p:txBody>
          <a:bodyPr wrap="none">
            <a:spAutoFit/>
          </a:bodyPr>
          <a:lstStyle/>
          <a:p>
            <a:pPr algn="ctr"/>
            <a:r>
              <a:rPr lang="pt-BR" sz="1800" dirty="0">
                <a:latin typeface="Tw Cen MT Condensed" panose="020B0606020104020203" pitchFamily="34" charset="0"/>
              </a:rPr>
              <a:t>1.04s</a:t>
            </a:r>
          </a:p>
          <a:p>
            <a:pPr algn="ctr"/>
            <a:r>
              <a:rPr lang="pt-BR" sz="1800" dirty="0">
                <a:latin typeface="Tw Cen MT Condensed" panose="020B0606020104020203" pitchFamily="34" charset="0"/>
              </a:rPr>
              <a:t>|C| = 57, n = 706K</a:t>
            </a:r>
            <a:endParaRPr lang="en-US" sz="1800" dirty="0">
              <a:latin typeface="Tw Cen MT Condensed" panose="020B0606020104020203" pitchFamily="34" charset="0"/>
            </a:endParaRPr>
          </a:p>
        </p:txBody>
      </p:sp>
      <p:sp>
        <p:nvSpPr>
          <p:cNvPr id="17" name="Rectangle 16">
            <a:extLst>
              <a:ext uri="{FF2B5EF4-FFF2-40B4-BE49-F238E27FC236}">
                <a16:creationId xmlns:a16="http://schemas.microsoft.com/office/drawing/2014/main" id="{C41A36F5-1AE6-438E-8DA9-85F530D7C09F}"/>
              </a:ext>
            </a:extLst>
          </p:cNvPr>
          <p:cNvSpPr/>
          <p:nvPr/>
        </p:nvSpPr>
        <p:spPr>
          <a:xfrm>
            <a:off x="6830364" y="3824030"/>
            <a:ext cx="1859805" cy="646331"/>
          </a:xfrm>
          <a:prstGeom prst="rect">
            <a:avLst/>
          </a:prstGeom>
        </p:spPr>
        <p:txBody>
          <a:bodyPr wrap="none">
            <a:spAutoFit/>
          </a:bodyPr>
          <a:lstStyle/>
          <a:p>
            <a:pPr algn="ctr"/>
            <a:r>
              <a:rPr lang="pt-BR" sz="1800" dirty="0">
                <a:latin typeface="Tw Cen MT Condensed" panose="020B0606020104020203" pitchFamily="34" charset="0"/>
              </a:rPr>
              <a:t>2.56s</a:t>
            </a:r>
          </a:p>
          <a:p>
            <a:pPr algn="ctr"/>
            <a:r>
              <a:rPr lang="pt-BR" sz="1800" dirty="0">
                <a:latin typeface="Tw Cen MT Condensed" panose="020B0606020104020203" pitchFamily="34" charset="0"/>
              </a:rPr>
              <a:t>|C| = 280K, n = 640K</a:t>
            </a:r>
            <a:endParaRPr lang="en-US" sz="1800" dirty="0">
              <a:latin typeface="Tw Cen MT Condensed" panose="020B0606020104020203" pitchFamily="34" charset="0"/>
            </a:endParaRPr>
          </a:p>
        </p:txBody>
      </p:sp>
      <p:sp>
        <p:nvSpPr>
          <p:cNvPr id="18" name="Rectangle 17">
            <a:extLst>
              <a:ext uri="{FF2B5EF4-FFF2-40B4-BE49-F238E27FC236}">
                <a16:creationId xmlns:a16="http://schemas.microsoft.com/office/drawing/2014/main" id="{3D02174F-E640-4D56-BE29-A3A1DD05F38B}"/>
              </a:ext>
            </a:extLst>
          </p:cNvPr>
          <p:cNvSpPr/>
          <p:nvPr/>
        </p:nvSpPr>
        <p:spPr>
          <a:xfrm>
            <a:off x="669163" y="3824032"/>
            <a:ext cx="1188146" cy="646331"/>
          </a:xfrm>
          <a:prstGeom prst="rect">
            <a:avLst/>
          </a:prstGeom>
        </p:spPr>
        <p:txBody>
          <a:bodyPr wrap="none">
            <a:spAutoFit/>
          </a:bodyPr>
          <a:lstStyle/>
          <a:p>
            <a:pPr algn="ctr"/>
            <a:r>
              <a:rPr lang="pt-BR" sz="1800" dirty="0">
                <a:latin typeface="Tw Cen MT Condensed" panose="020B0606020104020203" pitchFamily="34" charset="0"/>
              </a:rPr>
              <a:t>n = 8,054,368</a:t>
            </a:r>
          </a:p>
          <a:p>
            <a:pPr algn="ctr"/>
            <a:r>
              <a:rPr lang="pt-BR" sz="1800" dirty="0">
                <a:latin typeface="Tw Cen MT Condensed" panose="020B0606020104020203" pitchFamily="34" charset="0"/>
              </a:rPr>
              <a:t>particles</a:t>
            </a:r>
            <a:endParaRPr lang="en-US" sz="1800" dirty="0">
              <a:latin typeface="Tw Cen MT Condensed" panose="020B0606020104020203" pitchFamily="34" charset="0"/>
            </a:endParaRPr>
          </a:p>
        </p:txBody>
      </p:sp>
      <p:sp>
        <p:nvSpPr>
          <p:cNvPr id="19" name="TextBox 18">
            <a:extLst>
              <a:ext uri="{FF2B5EF4-FFF2-40B4-BE49-F238E27FC236}">
                <a16:creationId xmlns:a16="http://schemas.microsoft.com/office/drawing/2014/main" id="{B3DFBCC7-BDD0-48A4-96CE-025654335D0D}"/>
              </a:ext>
            </a:extLst>
          </p:cNvPr>
          <p:cNvSpPr txBox="1"/>
          <p:nvPr/>
        </p:nvSpPr>
        <p:spPr>
          <a:xfrm>
            <a:off x="823755" y="1784763"/>
            <a:ext cx="990977" cy="338554"/>
          </a:xfrm>
          <a:prstGeom prst="rect">
            <a:avLst/>
          </a:prstGeom>
          <a:noFill/>
        </p:spPr>
        <p:txBody>
          <a:bodyPr wrap="none" rtlCol="0">
            <a:spAutoFit/>
          </a:bodyPr>
          <a:lstStyle/>
          <a:p>
            <a:r>
              <a:rPr lang="en-US" sz="1600" i="1" dirty="0">
                <a:latin typeface="Adobe Caslon Pro" panose="0205050205050A020403" pitchFamily="18" charset="0"/>
              </a:rPr>
              <a:t>dam break</a:t>
            </a:r>
          </a:p>
        </p:txBody>
      </p:sp>
      <p:sp>
        <p:nvSpPr>
          <p:cNvPr id="20" name="TextBox 19">
            <a:extLst>
              <a:ext uri="{FF2B5EF4-FFF2-40B4-BE49-F238E27FC236}">
                <a16:creationId xmlns:a16="http://schemas.microsoft.com/office/drawing/2014/main" id="{5CE538F9-F111-46E0-90F4-1070E0E37EE7}"/>
              </a:ext>
            </a:extLst>
          </p:cNvPr>
          <p:cNvSpPr txBox="1"/>
          <p:nvPr/>
        </p:nvSpPr>
        <p:spPr>
          <a:xfrm>
            <a:off x="2925185" y="1795119"/>
            <a:ext cx="100059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BT </a:t>
            </a:r>
            <a:r>
              <a:rPr lang="en-US" sz="1600" i="1" dirty="0">
                <a:solidFill>
                  <a:schemeClr val="tx1">
                    <a:lumMod val="95000"/>
                    <a:lumOff val="5000"/>
                  </a:schemeClr>
                </a:solidFill>
                <a:latin typeface="Adobe Caslon Pro" panose="0205050205050A020403" pitchFamily="18" charset="0"/>
              </a:rPr>
              <a:t>on k-d</a:t>
            </a:r>
          </a:p>
        </p:txBody>
      </p:sp>
      <p:sp>
        <p:nvSpPr>
          <p:cNvPr id="21" name="TextBox 20">
            <a:extLst>
              <a:ext uri="{FF2B5EF4-FFF2-40B4-BE49-F238E27FC236}">
                <a16:creationId xmlns:a16="http://schemas.microsoft.com/office/drawing/2014/main" id="{2DD3135E-EEFF-4871-BFAC-A27F7860D60B}"/>
              </a:ext>
            </a:extLst>
          </p:cNvPr>
          <p:cNvSpPr txBox="1"/>
          <p:nvPr/>
        </p:nvSpPr>
        <p:spPr>
          <a:xfrm>
            <a:off x="4925019" y="1784763"/>
            <a:ext cx="1260281" cy="338554"/>
          </a:xfrm>
          <a:prstGeom prst="rect">
            <a:avLst/>
          </a:prstGeom>
          <a:noFill/>
        </p:spPr>
        <p:txBody>
          <a:bodyPr wrap="none" rtlCol="0">
            <a:spAutoFit/>
          </a:bodyPr>
          <a:lstStyle/>
          <a:p>
            <a:r>
              <a:rPr lang="en-US" sz="1600" i="1" dirty="0">
                <a:solidFill>
                  <a:srgbClr val="FF7E2A"/>
                </a:solidFill>
                <a:latin typeface="Adobe Caslon Pro" panose="0205050205050A020403" pitchFamily="18" charset="0"/>
              </a:rPr>
              <a:t>DT</a:t>
            </a:r>
            <a:r>
              <a:rPr lang="en-US" sz="1600" i="1" dirty="0">
                <a:solidFill>
                  <a:srgbClr val="A6B727"/>
                </a:solidFill>
                <a:latin typeface="Adobe Caslon Pro" panose="0205050205050A020403" pitchFamily="18" charset="0"/>
              </a:rPr>
              <a:t> </a:t>
            </a:r>
            <a:r>
              <a:rPr lang="en-US" sz="1600" i="1" dirty="0">
                <a:solidFill>
                  <a:schemeClr val="tx1">
                    <a:lumMod val="95000"/>
                    <a:lumOff val="5000"/>
                  </a:schemeClr>
                </a:solidFill>
                <a:latin typeface="Adobe Caslon Pro" panose="0205050205050A020403" pitchFamily="18" charset="0"/>
              </a:rPr>
              <a:t>on hybrid</a:t>
            </a:r>
          </a:p>
        </p:txBody>
      </p:sp>
      <p:sp>
        <p:nvSpPr>
          <p:cNvPr id="22" name="TextBox 21">
            <a:extLst>
              <a:ext uri="{FF2B5EF4-FFF2-40B4-BE49-F238E27FC236}">
                <a16:creationId xmlns:a16="http://schemas.microsoft.com/office/drawing/2014/main" id="{8924DB34-FCA2-4A4F-BE37-79C080C97199}"/>
              </a:ext>
            </a:extLst>
          </p:cNvPr>
          <p:cNvSpPr txBox="1"/>
          <p:nvPr/>
        </p:nvSpPr>
        <p:spPr>
          <a:xfrm>
            <a:off x="6751793" y="1781668"/>
            <a:ext cx="1819729" cy="338554"/>
          </a:xfrm>
          <a:prstGeom prst="rect">
            <a:avLst/>
          </a:prstGeom>
          <a:noFill/>
        </p:spPr>
        <p:txBody>
          <a:bodyPr wrap="none" rtlCol="0">
            <a:spAutoFit/>
          </a:bodyPr>
          <a:lstStyle/>
          <a:p>
            <a:r>
              <a:rPr lang="en-US" sz="1600" i="1" dirty="0">
                <a:solidFill>
                  <a:schemeClr val="accent1">
                    <a:lumMod val="75000"/>
                  </a:schemeClr>
                </a:solidFill>
                <a:latin typeface="Adobe Caslon Pro" panose="0205050205050A020403" pitchFamily="18" charset="0"/>
              </a:rPr>
              <a:t>BAT</a:t>
            </a:r>
            <a:r>
              <a:rPr lang="en-US" sz="1600" i="1" dirty="0">
                <a:solidFill>
                  <a:schemeClr val="tx1"/>
                </a:solidFill>
                <a:latin typeface="Adobe Caslon Pro" panose="0205050205050A020403" pitchFamily="18" charset="0"/>
              </a:rPr>
              <a:t> on block-hybrid</a:t>
            </a:r>
          </a:p>
        </p:txBody>
      </p:sp>
      <p:sp>
        <p:nvSpPr>
          <p:cNvPr id="23" name="Google Shape;91;p16">
            <a:extLst>
              <a:ext uri="{FF2B5EF4-FFF2-40B4-BE49-F238E27FC236}">
                <a16:creationId xmlns:a16="http://schemas.microsoft.com/office/drawing/2014/main" id="{D331218C-645D-4593-B589-2742202A0815}"/>
              </a:ext>
            </a:extLst>
          </p:cNvPr>
          <p:cNvSpPr txBox="1">
            <a:spLocks/>
          </p:cNvSpPr>
          <p:nvPr/>
        </p:nvSpPr>
        <p:spPr>
          <a:xfrm>
            <a:off x="217844" y="1196160"/>
            <a:ext cx="8229300" cy="34549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latin typeface="Tw Cen MT Condensed" panose="020B0606020104020203" pitchFamily="34" charset="0"/>
              </a:rPr>
              <a:t>Lossy decompression at the </a:t>
            </a:r>
            <a:r>
              <a:rPr lang="en-US" sz="2000" u="sng" dirty="0">
                <a:latin typeface="Tw Cen MT Condensed" panose="020B0606020104020203" pitchFamily="34" charset="0"/>
              </a:rPr>
              <a:t>same ratio (~ 30x)</a:t>
            </a:r>
            <a:endParaRPr lang="en-US" sz="2000" dirty="0">
              <a:latin typeface="Tw Cen MT Condensed" panose="020B0606020104020203" pitchFamily="34" charset="0"/>
            </a:endParaRPr>
          </a:p>
        </p:txBody>
      </p:sp>
      <p:sp>
        <p:nvSpPr>
          <p:cNvPr id="24" name="TextBox 23">
            <a:extLst>
              <a:ext uri="{FF2B5EF4-FFF2-40B4-BE49-F238E27FC236}">
                <a16:creationId xmlns:a16="http://schemas.microsoft.com/office/drawing/2014/main" id="{691C9B17-3677-4E9B-8232-92AF66D8E1BA}"/>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12</a:t>
            </a:r>
          </a:p>
        </p:txBody>
      </p:sp>
    </p:spTree>
    <p:extLst>
      <p:ext uri="{BB962C8B-B14F-4D97-AF65-F5344CB8AC3E}">
        <p14:creationId xmlns:p14="http://schemas.microsoft.com/office/powerpoint/2010/main" val="155720244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33E9-5D13-48A6-9304-D6DD690DAE88}"/>
              </a:ext>
            </a:extLst>
          </p:cNvPr>
          <p:cNvSpPr>
            <a:spLocks noGrp="1"/>
          </p:cNvSpPr>
          <p:nvPr>
            <p:ph type="title"/>
          </p:nvPr>
        </p:nvSpPr>
        <p:spPr/>
        <p:txBody>
          <a:bodyPr/>
          <a:lstStyle/>
          <a:p>
            <a:r>
              <a:rPr lang="en-US" sz="4000" dirty="0">
                <a:latin typeface="Tw Cen MT Condensed Extra Bold" panose="020B0803020202020204" pitchFamily="34" charset="0"/>
              </a:rPr>
              <a:t>Uniform spacing is not always ideal</a:t>
            </a:r>
          </a:p>
        </p:txBody>
      </p:sp>
      <p:sp>
        <p:nvSpPr>
          <p:cNvPr id="12" name="Google Shape;91;p16">
            <a:extLst>
              <a:ext uri="{FF2B5EF4-FFF2-40B4-BE49-F238E27FC236}">
                <a16:creationId xmlns:a16="http://schemas.microsoft.com/office/drawing/2014/main" id="{0C75EE1E-E62D-4372-ABA5-2ED54F5E2F29}"/>
              </a:ext>
            </a:extLst>
          </p:cNvPr>
          <p:cNvSpPr txBox="1">
            <a:spLocks/>
          </p:cNvSpPr>
          <p:nvPr/>
        </p:nvSpPr>
        <p:spPr>
          <a:xfrm>
            <a:off x="217844" y="1196160"/>
            <a:ext cx="8229300" cy="34549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latin typeface="Tw Cen MT Condensed" panose="020B0606020104020203" pitchFamily="34" charset="0"/>
              </a:rPr>
              <a:t>Lossy decompression at the </a:t>
            </a:r>
            <a:r>
              <a:rPr lang="en-US" sz="2000" u="sng" dirty="0">
                <a:latin typeface="Tw Cen MT Condensed" panose="020B0606020104020203" pitchFamily="34" charset="0"/>
              </a:rPr>
              <a:t>same ratio (~ 70x)</a:t>
            </a:r>
            <a:endParaRPr lang="en-US" sz="2000" dirty="0">
              <a:latin typeface="Tw Cen MT Condensed" panose="020B0606020104020203" pitchFamily="34" charset="0"/>
            </a:endParaRPr>
          </a:p>
        </p:txBody>
      </p:sp>
      <p:sp>
        <p:nvSpPr>
          <p:cNvPr id="13" name="Google Shape;91;p16">
            <a:extLst>
              <a:ext uri="{FF2B5EF4-FFF2-40B4-BE49-F238E27FC236}">
                <a16:creationId xmlns:a16="http://schemas.microsoft.com/office/drawing/2014/main" id="{0EDB0C6C-5D9B-410C-86AD-BFCDAFFE0130}"/>
              </a:ext>
            </a:extLst>
          </p:cNvPr>
          <p:cNvSpPr txBox="1">
            <a:spLocks/>
          </p:cNvSpPr>
          <p:nvPr/>
        </p:nvSpPr>
        <p:spPr>
          <a:xfrm>
            <a:off x="-216610" y="4501486"/>
            <a:ext cx="8229300" cy="34549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u="sng" dirty="0">
                <a:latin typeface="Tw Cen MT Condensed" panose="020B0606020104020203" pitchFamily="34" charset="0"/>
              </a:rPr>
              <a:t>Problem</a:t>
            </a:r>
            <a:r>
              <a:rPr lang="en-US" sz="2000" dirty="0">
                <a:latin typeface="Tw Cen MT Condensed" panose="020B0606020104020203" pitchFamily="34" charset="0"/>
              </a:rPr>
              <a:t>: need to prioritize dense regions</a:t>
            </a:r>
            <a:endParaRPr lang="en-US" dirty="0">
              <a:latin typeface="Tw Cen MT Condensed" panose="020B0606020104020203" pitchFamily="34" charset="0"/>
            </a:endParaRPr>
          </a:p>
        </p:txBody>
      </p:sp>
      <p:pic>
        <p:nvPicPr>
          <p:cNvPr id="14" name="Picture 13">
            <a:extLst>
              <a:ext uri="{FF2B5EF4-FFF2-40B4-BE49-F238E27FC236}">
                <a16:creationId xmlns:a16="http://schemas.microsoft.com/office/drawing/2014/main" id="{2332C061-5F20-45C8-8C85-343579E1ACCB}"/>
              </a:ext>
            </a:extLst>
          </p:cNvPr>
          <p:cNvPicPr>
            <a:picLocks noChangeAspect="1"/>
          </p:cNvPicPr>
          <p:nvPr/>
        </p:nvPicPr>
        <p:blipFill>
          <a:blip r:embed="rId3"/>
          <a:stretch>
            <a:fillRect/>
          </a:stretch>
        </p:blipFill>
        <p:spPr>
          <a:xfrm>
            <a:off x="273476" y="2166764"/>
            <a:ext cx="2063254" cy="2063254"/>
          </a:xfrm>
          <a:prstGeom prst="rect">
            <a:avLst/>
          </a:prstGeom>
          <a:ln>
            <a:noFill/>
          </a:ln>
          <a:effectLst>
            <a:outerShdw blurRad="292100" dist="38100" dir="2700000" algn="tl" rotWithShape="0">
              <a:srgbClr val="333333">
                <a:alpha val="65000"/>
              </a:srgbClr>
            </a:outerShdw>
          </a:effectLst>
        </p:spPr>
      </p:pic>
      <p:pic>
        <p:nvPicPr>
          <p:cNvPr id="15" name="Picture 14">
            <a:extLst>
              <a:ext uri="{FF2B5EF4-FFF2-40B4-BE49-F238E27FC236}">
                <a16:creationId xmlns:a16="http://schemas.microsoft.com/office/drawing/2014/main" id="{C1B7C8A1-40B4-4F81-9A27-A920E9AA9281}"/>
              </a:ext>
            </a:extLst>
          </p:cNvPr>
          <p:cNvPicPr>
            <a:picLocks noChangeAspect="1"/>
          </p:cNvPicPr>
          <p:nvPr/>
        </p:nvPicPr>
        <p:blipFill>
          <a:blip r:embed="rId4"/>
          <a:stretch>
            <a:fillRect/>
          </a:stretch>
        </p:blipFill>
        <p:spPr>
          <a:xfrm>
            <a:off x="2457163" y="2166764"/>
            <a:ext cx="2063254" cy="2063254"/>
          </a:xfrm>
          <a:prstGeom prst="rect">
            <a:avLst/>
          </a:prstGeom>
          <a:ln>
            <a:noFill/>
          </a:ln>
          <a:effectLst>
            <a:outerShdw blurRad="292100" dist="38100" dir="2700000" algn="tl" rotWithShape="0">
              <a:srgbClr val="333333">
                <a:alpha val="65000"/>
              </a:srgbClr>
            </a:outerShdw>
          </a:effectLst>
        </p:spPr>
      </p:pic>
      <p:pic>
        <p:nvPicPr>
          <p:cNvPr id="16" name="Picture 15">
            <a:extLst>
              <a:ext uri="{FF2B5EF4-FFF2-40B4-BE49-F238E27FC236}">
                <a16:creationId xmlns:a16="http://schemas.microsoft.com/office/drawing/2014/main" id="{20661C54-E04F-4184-91AE-B14DE82FD356}"/>
              </a:ext>
            </a:extLst>
          </p:cNvPr>
          <p:cNvPicPr>
            <a:picLocks noChangeAspect="1"/>
          </p:cNvPicPr>
          <p:nvPr/>
        </p:nvPicPr>
        <p:blipFill>
          <a:blip r:embed="rId5"/>
          <a:stretch>
            <a:fillRect/>
          </a:stretch>
        </p:blipFill>
        <p:spPr>
          <a:xfrm>
            <a:off x="4640850" y="2166764"/>
            <a:ext cx="2063255" cy="2063255"/>
          </a:xfrm>
          <a:prstGeom prst="rect">
            <a:avLst/>
          </a:prstGeom>
          <a:ln>
            <a:noFill/>
          </a:ln>
          <a:effectLst>
            <a:outerShdw blurRad="292100" dist="38100" dir="2700000" algn="tl" rotWithShape="0">
              <a:srgbClr val="333333">
                <a:alpha val="65000"/>
              </a:srgbClr>
            </a:outerShdw>
          </a:effectLst>
        </p:spPr>
      </p:pic>
      <p:sp>
        <p:nvSpPr>
          <p:cNvPr id="17" name="TextBox 16">
            <a:extLst>
              <a:ext uri="{FF2B5EF4-FFF2-40B4-BE49-F238E27FC236}">
                <a16:creationId xmlns:a16="http://schemas.microsoft.com/office/drawing/2014/main" id="{FB79646F-1ADD-41A3-A3D5-531BF9253DE1}"/>
              </a:ext>
            </a:extLst>
          </p:cNvPr>
          <p:cNvSpPr txBox="1"/>
          <p:nvPr/>
        </p:nvSpPr>
        <p:spPr>
          <a:xfrm>
            <a:off x="773654" y="1881062"/>
            <a:ext cx="1023037" cy="338554"/>
          </a:xfrm>
          <a:prstGeom prst="rect">
            <a:avLst/>
          </a:prstGeom>
          <a:noFill/>
        </p:spPr>
        <p:txBody>
          <a:bodyPr wrap="none" rtlCol="0">
            <a:spAutoFit/>
          </a:bodyPr>
          <a:lstStyle/>
          <a:p>
            <a:r>
              <a:rPr lang="en-US" sz="1600" i="1" dirty="0">
                <a:latin typeface="Adobe Caslon Pro" panose="0205050205050A020403" pitchFamily="18" charset="0"/>
              </a:rPr>
              <a:t>cosmic web</a:t>
            </a:r>
          </a:p>
        </p:txBody>
      </p:sp>
      <p:sp>
        <p:nvSpPr>
          <p:cNvPr id="18" name="TextBox 17">
            <a:extLst>
              <a:ext uri="{FF2B5EF4-FFF2-40B4-BE49-F238E27FC236}">
                <a16:creationId xmlns:a16="http://schemas.microsoft.com/office/drawing/2014/main" id="{FB01721E-9D0D-4AE6-9783-F013202CF314}"/>
              </a:ext>
            </a:extLst>
          </p:cNvPr>
          <p:cNvSpPr txBox="1"/>
          <p:nvPr/>
        </p:nvSpPr>
        <p:spPr>
          <a:xfrm>
            <a:off x="2910127" y="1895725"/>
            <a:ext cx="100059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BT </a:t>
            </a:r>
            <a:r>
              <a:rPr lang="en-US" sz="1600" i="1" dirty="0">
                <a:solidFill>
                  <a:schemeClr val="tx1">
                    <a:lumMod val="95000"/>
                    <a:lumOff val="5000"/>
                  </a:schemeClr>
                </a:solidFill>
                <a:latin typeface="Adobe Caslon Pro" panose="0205050205050A020403" pitchFamily="18" charset="0"/>
              </a:rPr>
              <a:t>on k-d</a:t>
            </a:r>
          </a:p>
        </p:txBody>
      </p:sp>
      <p:sp>
        <p:nvSpPr>
          <p:cNvPr id="19" name="TextBox 18">
            <a:extLst>
              <a:ext uri="{FF2B5EF4-FFF2-40B4-BE49-F238E27FC236}">
                <a16:creationId xmlns:a16="http://schemas.microsoft.com/office/drawing/2014/main" id="{C67F21DF-1070-4ADF-A8CC-C73B8251C7F4}"/>
              </a:ext>
            </a:extLst>
          </p:cNvPr>
          <p:cNvSpPr txBox="1"/>
          <p:nvPr/>
        </p:nvSpPr>
        <p:spPr>
          <a:xfrm>
            <a:off x="4762612" y="1892970"/>
            <a:ext cx="1819729" cy="338554"/>
          </a:xfrm>
          <a:prstGeom prst="rect">
            <a:avLst/>
          </a:prstGeom>
          <a:noFill/>
        </p:spPr>
        <p:txBody>
          <a:bodyPr wrap="none" rtlCol="0">
            <a:spAutoFit/>
          </a:bodyPr>
          <a:lstStyle/>
          <a:p>
            <a:r>
              <a:rPr lang="en-US" sz="1600" i="1" dirty="0">
                <a:solidFill>
                  <a:schemeClr val="accent1">
                    <a:lumMod val="75000"/>
                  </a:schemeClr>
                </a:solidFill>
                <a:latin typeface="Adobe Caslon Pro" panose="0205050205050A020403" pitchFamily="18" charset="0"/>
              </a:rPr>
              <a:t>BAT</a:t>
            </a:r>
            <a:r>
              <a:rPr lang="en-US" sz="1600" i="1" dirty="0">
                <a:solidFill>
                  <a:schemeClr val="tx1"/>
                </a:solidFill>
                <a:latin typeface="Adobe Caslon Pro" panose="0205050205050A020403" pitchFamily="18" charset="0"/>
              </a:rPr>
              <a:t> on block-hybrid</a:t>
            </a:r>
          </a:p>
        </p:txBody>
      </p:sp>
      <p:sp>
        <p:nvSpPr>
          <p:cNvPr id="20" name="TextBox 19">
            <a:extLst>
              <a:ext uri="{FF2B5EF4-FFF2-40B4-BE49-F238E27FC236}">
                <a16:creationId xmlns:a16="http://schemas.microsoft.com/office/drawing/2014/main" id="{79F1D8C1-6510-43B9-A5B9-22745926BAD7}"/>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13</a:t>
            </a:r>
          </a:p>
        </p:txBody>
      </p:sp>
    </p:spTree>
    <p:extLst>
      <p:ext uri="{BB962C8B-B14F-4D97-AF65-F5344CB8AC3E}">
        <p14:creationId xmlns:p14="http://schemas.microsoft.com/office/powerpoint/2010/main" val="271072364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B717-BB4F-4484-A722-85053A7472BF}"/>
              </a:ext>
            </a:extLst>
          </p:cNvPr>
          <p:cNvSpPr>
            <a:spLocks noGrp="1"/>
          </p:cNvSpPr>
          <p:nvPr>
            <p:ph type="title"/>
          </p:nvPr>
        </p:nvSpPr>
        <p:spPr/>
        <p:txBody>
          <a:bodyPr/>
          <a:lstStyle/>
          <a:p>
            <a:r>
              <a:rPr lang="en-US" sz="4000" dirty="0">
                <a:latin typeface="Tw Cen MT Condensed Extra Bold" panose="020B0803020202020204" pitchFamily="34" charset="0"/>
              </a:rPr>
              <a:t>Adaptive traversal can prioritize nodes</a:t>
            </a:r>
          </a:p>
        </p:txBody>
      </p:sp>
      <p:pic>
        <p:nvPicPr>
          <p:cNvPr id="4" name="Picture 3">
            <a:extLst>
              <a:ext uri="{FF2B5EF4-FFF2-40B4-BE49-F238E27FC236}">
                <a16:creationId xmlns:a16="http://schemas.microsoft.com/office/drawing/2014/main" id="{DC8544A0-2D4D-4984-B4A9-B0F84C165710}"/>
              </a:ext>
            </a:extLst>
          </p:cNvPr>
          <p:cNvPicPr>
            <a:picLocks noChangeAspect="1"/>
          </p:cNvPicPr>
          <p:nvPr/>
        </p:nvPicPr>
        <p:blipFill>
          <a:blip r:embed="rId3"/>
          <a:stretch>
            <a:fillRect/>
          </a:stretch>
        </p:blipFill>
        <p:spPr>
          <a:xfrm>
            <a:off x="6824536" y="2166763"/>
            <a:ext cx="2063253" cy="2063253"/>
          </a:xfrm>
          <a:prstGeom prst="rect">
            <a:avLst/>
          </a:prstGeom>
          <a:ln>
            <a:noFill/>
          </a:ln>
          <a:effectLst>
            <a:outerShdw blurRad="292100" dist="38100" dir="2700000" algn="tl" rotWithShape="0">
              <a:srgbClr val="333333">
                <a:alpha val="65000"/>
              </a:srgbClr>
            </a:outerShdw>
          </a:effectLst>
        </p:spPr>
      </p:pic>
      <p:pic>
        <p:nvPicPr>
          <p:cNvPr id="5" name="Picture 4">
            <a:extLst>
              <a:ext uri="{FF2B5EF4-FFF2-40B4-BE49-F238E27FC236}">
                <a16:creationId xmlns:a16="http://schemas.microsoft.com/office/drawing/2014/main" id="{9D813C40-A8C0-4A0F-AC7B-BC14465BCBB6}"/>
              </a:ext>
            </a:extLst>
          </p:cNvPr>
          <p:cNvPicPr>
            <a:picLocks noChangeAspect="1"/>
          </p:cNvPicPr>
          <p:nvPr/>
        </p:nvPicPr>
        <p:blipFill>
          <a:blip r:embed="rId4"/>
          <a:stretch>
            <a:fillRect/>
          </a:stretch>
        </p:blipFill>
        <p:spPr>
          <a:xfrm>
            <a:off x="273476" y="2166764"/>
            <a:ext cx="2063254" cy="2063254"/>
          </a:xfrm>
          <a:prstGeom prst="rect">
            <a:avLst/>
          </a:prstGeom>
          <a:ln>
            <a:noFill/>
          </a:ln>
          <a:effectLst>
            <a:outerShdw blurRad="292100" dist="38100" dir="2700000" algn="tl" rotWithShape="0">
              <a:srgbClr val="333333">
                <a:alpha val="65000"/>
              </a:srgbClr>
            </a:outerShdw>
          </a:effectLst>
        </p:spPr>
      </p:pic>
      <p:pic>
        <p:nvPicPr>
          <p:cNvPr id="6" name="Picture 5">
            <a:extLst>
              <a:ext uri="{FF2B5EF4-FFF2-40B4-BE49-F238E27FC236}">
                <a16:creationId xmlns:a16="http://schemas.microsoft.com/office/drawing/2014/main" id="{131AD91C-85E4-410E-B92B-14C1F51CDB93}"/>
              </a:ext>
            </a:extLst>
          </p:cNvPr>
          <p:cNvPicPr>
            <a:picLocks noChangeAspect="1"/>
          </p:cNvPicPr>
          <p:nvPr/>
        </p:nvPicPr>
        <p:blipFill>
          <a:blip r:embed="rId5"/>
          <a:stretch>
            <a:fillRect/>
          </a:stretch>
        </p:blipFill>
        <p:spPr>
          <a:xfrm>
            <a:off x="2457163" y="2166764"/>
            <a:ext cx="2063254" cy="2063254"/>
          </a:xfrm>
          <a:prstGeom prst="rect">
            <a:avLst/>
          </a:prstGeom>
          <a:ln>
            <a:noFill/>
          </a:ln>
          <a:effectLst>
            <a:outerShdw blurRad="292100" dist="38100" dir="2700000" algn="tl" rotWithShape="0">
              <a:srgbClr val="333333">
                <a:alpha val="65000"/>
              </a:srgbClr>
            </a:outerShdw>
          </a:effectLst>
        </p:spPr>
      </p:pic>
      <p:pic>
        <p:nvPicPr>
          <p:cNvPr id="7" name="Picture 6">
            <a:extLst>
              <a:ext uri="{FF2B5EF4-FFF2-40B4-BE49-F238E27FC236}">
                <a16:creationId xmlns:a16="http://schemas.microsoft.com/office/drawing/2014/main" id="{847BA94F-538A-4150-B166-47E5045FB376}"/>
              </a:ext>
            </a:extLst>
          </p:cNvPr>
          <p:cNvPicPr>
            <a:picLocks noChangeAspect="1"/>
          </p:cNvPicPr>
          <p:nvPr/>
        </p:nvPicPr>
        <p:blipFill>
          <a:blip r:embed="rId6"/>
          <a:stretch>
            <a:fillRect/>
          </a:stretch>
        </p:blipFill>
        <p:spPr>
          <a:xfrm>
            <a:off x="4640850" y="2166764"/>
            <a:ext cx="2063255" cy="2063255"/>
          </a:xfrm>
          <a:prstGeom prst="rect">
            <a:avLst/>
          </a:prstGeom>
          <a:ln>
            <a:noFill/>
          </a:ln>
          <a:effectLst>
            <a:outerShdw blurRad="292100" dist="38100" dir="2700000" algn="tl" rotWithShape="0">
              <a:srgbClr val="333333">
                <a:alpha val="65000"/>
              </a:srgbClr>
            </a:outerShdw>
          </a:effectLst>
        </p:spPr>
      </p:pic>
      <p:sp>
        <p:nvSpPr>
          <p:cNvPr id="8" name="TextBox 7">
            <a:extLst>
              <a:ext uri="{FF2B5EF4-FFF2-40B4-BE49-F238E27FC236}">
                <a16:creationId xmlns:a16="http://schemas.microsoft.com/office/drawing/2014/main" id="{D155D61D-B2C7-40C9-8294-CD0AD2063B7A}"/>
              </a:ext>
            </a:extLst>
          </p:cNvPr>
          <p:cNvSpPr txBox="1"/>
          <p:nvPr/>
        </p:nvSpPr>
        <p:spPr>
          <a:xfrm>
            <a:off x="773654" y="1881062"/>
            <a:ext cx="1023037" cy="338554"/>
          </a:xfrm>
          <a:prstGeom prst="rect">
            <a:avLst/>
          </a:prstGeom>
          <a:noFill/>
        </p:spPr>
        <p:txBody>
          <a:bodyPr wrap="none" rtlCol="0">
            <a:spAutoFit/>
          </a:bodyPr>
          <a:lstStyle/>
          <a:p>
            <a:r>
              <a:rPr lang="en-US" sz="1600" i="1" dirty="0">
                <a:latin typeface="Adobe Caslon Pro" panose="0205050205050A020403" pitchFamily="18" charset="0"/>
              </a:rPr>
              <a:t>cosmic web</a:t>
            </a:r>
          </a:p>
        </p:txBody>
      </p:sp>
      <p:sp>
        <p:nvSpPr>
          <p:cNvPr id="9" name="TextBox 8">
            <a:extLst>
              <a:ext uri="{FF2B5EF4-FFF2-40B4-BE49-F238E27FC236}">
                <a16:creationId xmlns:a16="http://schemas.microsoft.com/office/drawing/2014/main" id="{B245088D-689A-419A-B3E1-CEB3A4575592}"/>
              </a:ext>
            </a:extLst>
          </p:cNvPr>
          <p:cNvSpPr txBox="1"/>
          <p:nvPr/>
        </p:nvSpPr>
        <p:spPr>
          <a:xfrm>
            <a:off x="2910127" y="1895725"/>
            <a:ext cx="100059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BT </a:t>
            </a:r>
            <a:r>
              <a:rPr lang="en-US" sz="1600" i="1" dirty="0">
                <a:solidFill>
                  <a:schemeClr val="tx1">
                    <a:lumMod val="95000"/>
                    <a:lumOff val="5000"/>
                  </a:schemeClr>
                </a:solidFill>
                <a:latin typeface="Adobe Caslon Pro" panose="0205050205050A020403" pitchFamily="18" charset="0"/>
              </a:rPr>
              <a:t>on k-d</a:t>
            </a:r>
          </a:p>
        </p:txBody>
      </p:sp>
      <p:sp>
        <p:nvSpPr>
          <p:cNvPr id="10" name="TextBox 9">
            <a:extLst>
              <a:ext uri="{FF2B5EF4-FFF2-40B4-BE49-F238E27FC236}">
                <a16:creationId xmlns:a16="http://schemas.microsoft.com/office/drawing/2014/main" id="{E5600AB2-0BAD-4AEA-8955-1AC18E02CD9A}"/>
              </a:ext>
            </a:extLst>
          </p:cNvPr>
          <p:cNvSpPr txBox="1"/>
          <p:nvPr/>
        </p:nvSpPr>
        <p:spPr>
          <a:xfrm>
            <a:off x="4762612" y="1892970"/>
            <a:ext cx="1819729" cy="338554"/>
          </a:xfrm>
          <a:prstGeom prst="rect">
            <a:avLst/>
          </a:prstGeom>
          <a:noFill/>
        </p:spPr>
        <p:txBody>
          <a:bodyPr wrap="none" rtlCol="0">
            <a:spAutoFit/>
          </a:bodyPr>
          <a:lstStyle/>
          <a:p>
            <a:r>
              <a:rPr lang="en-US" sz="1600" i="1" dirty="0">
                <a:solidFill>
                  <a:schemeClr val="accent1">
                    <a:lumMod val="75000"/>
                  </a:schemeClr>
                </a:solidFill>
                <a:latin typeface="Adobe Caslon Pro" panose="0205050205050A020403" pitchFamily="18" charset="0"/>
              </a:rPr>
              <a:t>BAT</a:t>
            </a:r>
            <a:r>
              <a:rPr lang="en-US" sz="1600" i="1" dirty="0">
                <a:solidFill>
                  <a:schemeClr val="tx1"/>
                </a:solidFill>
                <a:latin typeface="Adobe Caslon Pro" panose="0205050205050A020403" pitchFamily="18" charset="0"/>
              </a:rPr>
              <a:t> on block-hybrid</a:t>
            </a:r>
          </a:p>
        </p:txBody>
      </p:sp>
      <p:sp>
        <p:nvSpPr>
          <p:cNvPr id="11" name="TextBox 10">
            <a:extLst>
              <a:ext uri="{FF2B5EF4-FFF2-40B4-BE49-F238E27FC236}">
                <a16:creationId xmlns:a16="http://schemas.microsoft.com/office/drawing/2014/main" id="{4F25B123-3112-4B0E-9AF9-E92D38C16BE9}"/>
              </a:ext>
            </a:extLst>
          </p:cNvPr>
          <p:cNvSpPr txBox="1"/>
          <p:nvPr/>
        </p:nvSpPr>
        <p:spPr>
          <a:xfrm>
            <a:off x="7315442" y="1884406"/>
            <a:ext cx="1000595" cy="338554"/>
          </a:xfrm>
          <a:prstGeom prst="rect">
            <a:avLst/>
          </a:prstGeom>
          <a:noFill/>
        </p:spPr>
        <p:txBody>
          <a:bodyPr wrap="none" rtlCol="0">
            <a:spAutoFit/>
          </a:bodyPr>
          <a:lstStyle/>
          <a:p>
            <a:r>
              <a:rPr lang="en-US" sz="1600" i="1" dirty="0">
                <a:solidFill>
                  <a:srgbClr val="C00000"/>
                </a:solidFill>
                <a:latin typeface="Adobe Caslon Pro" panose="0205050205050A020403" pitchFamily="18" charset="0"/>
              </a:rPr>
              <a:t>AT</a:t>
            </a:r>
            <a:r>
              <a:rPr lang="en-US" sz="1600" i="1" dirty="0">
                <a:solidFill>
                  <a:schemeClr val="tx1"/>
                </a:solidFill>
                <a:latin typeface="Adobe Caslon Pro" panose="0205050205050A020403" pitchFamily="18" charset="0"/>
              </a:rPr>
              <a:t> on k-d</a:t>
            </a:r>
          </a:p>
        </p:txBody>
      </p:sp>
      <p:sp>
        <p:nvSpPr>
          <p:cNvPr id="12" name="Google Shape;91;p16">
            <a:extLst>
              <a:ext uri="{FF2B5EF4-FFF2-40B4-BE49-F238E27FC236}">
                <a16:creationId xmlns:a16="http://schemas.microsoft.com/office/drawing/2014/main" id="{519BE130-8AA3-48C4-9B4D-CA377CDE6E51}"/>
              </a:ext>
            </a:extLst>
          </p:cNvPr>
          <p:cNvSpPr txBox="1">
            <a:spLocks/>
          </p:cNvSpPr>
          <p:nvPr/>
        </p:nvSpPr>
        <p:spPr>
          <a:xfrm>
            <a:off x="2336730" y="1315685"/>
            <a:ext cx="4174202" cy="345496"/>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400" dirty="0">
                <a:latin typeface="Tw Cen MT Condensed" panose="020B0606020104020203" pitchFamily="34" charset="0"/>
              </a:rPr>
              <a:t>Use </a:t>
            </a:r>
            <a:r>
              <a:rPr lang="en-US" sz="2400" u="sng" dirty="0">
                <a:latin typeface="Tw Cen MT Condensed" panose="020B0606020104020203" pitchFamily="34" charset="0"/>
              </a:rPr>
              <a:t>priority queue</a:t>
            </a:r>
            <a:r>
              <a:rPr lang="en-US" sz="2400" dirty="0">
                <a:latin typeface="Tw Cen MT Condensed" panose="020B0606020104020203" pitchFamily="34" charset="0"/>
              </a:rPr>
              <a:t> in place of stack/queue </a:t>
            </a:r>
          </a:p>
        </p:txBody>
      </p:sp>
      <p:sp>
        <p:nvSpPr>
          <p:cNvPr id="13" name="TextBox 12">
            <a:extLst>
              <a:ext uri="{FF2B5EF4-FFF2-40B4-BE49-F238E27FC236}">
                <a16:creationId xmlns:a16="http://schemas.microsoft.com/office/drawing/2014/main" id="{BE6184B8-BD1B-4943-92C3-B5B91D3BA02F}"/>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14</a:t>
            </a:r>
          </a:p>
        </p:txBody>
      </p:sp>
    </p:spTree>
    <p:extLst>
      <p:ext uri="{BB962C8B-B14F-4D97-AF65-F5344CB8AC3E}">
        <p14:creationId xmlns:p14="http://schemas.microsoft.com/office/powerpoint/2010/main" val="262792125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B216-588A-4CEC-BA3D-AED81C6AE194}"/>
              </a:ext>
            </a:extLst>
          </p:cNvPr>
          <p:cNvSpPr>
            <a:spLocks noGrp="1"/>
          </p:cNvSpPr>
          <p:nvPr>
            <p:ph type="title"/>
          </p:nvPr>
        </p:nvSpPr>
        <p:spPr/>
        <p:txBody>
          <a:bodyPr/>
          <a:lstStyle/>
          <a:p>
            <a:r>
              <a:rPr lang="en-US" sz="4000" dirty="0">
                <a:latin typeface="Tw Cen MT Condensed Extra Bold" panose="020B0803020202020204" pitchFamily="34" charset="0"/>
              </a:rPr>
              <a:t>(Block) hybrid trees are cheap to traverse</a:t>
            </a:r>
          </a:p>
        </p:txBody>
      </p:sp>
      <p:pic>
        <p:nvPicPr>
          <p:cNvPr id="3" name="Picture 2">
            <a:extLst>
              <a:ext uri="{FF2B5EF4-FFF2-40B4-BE49-F238E27FC236}">
                <a16:creationId xmlns:a16="http://schemas.microsoft.com/office/drawing/2014/main" id="{C5D7E382-77E7-40B9-ABE9-B876E6B77CF8}"/>
              </a:ext>
            </a:extLst>
          </p:cNvPr>
          <p:cNvPicPr>
            <a:picLocks noChangeAspect="1"/>
          </p:cNvPicPr>
          <p:nvPr/>
        </p:nvPicPr>
        <p:blipFill>
          <a:blip r:embed="rId3"/>
          <a:stretch>
            <a:fillRect/>
          </a:stretch>
        </p:blipFill>
        <p:spPr>
          <a:xfrm>
            <a:off x="2661052" y="1342949"/>
            <a:ext cx="4744232" cy="3322118"/>
          </a:xfrm>
          <a:prstGeom prst="rect">
            <a:avLst/>
          </a:prstGeom>
          <a:ln>
            <a:noFill/>
          </a:ln>
          <a:effectLst>
            <a:outerShdw blurRad="292100" dist="88900" dir="2700000" algn="tl" rotWithShape="0">
              <a:srgbClr val="333333">
                <a:alpha val="65000"/>
              </a:srgbClr>
            </a:outerShdw>
          </a:effectLst>
        </p:spPr>
      </p:pic>
      <p:sp>
        <p:nvSpPr>
          <p:cNvPr id="5" name="TextBox 4">
            <a:extLst>
              <a:ext uri="{FF2B5EF4-FFF2-40B4-BE49-F238E27FC236}">
                <a16:creationId xmlns:a16="http://schemas.microsoft.com/office/drawing/2014/main" id="{AFEC86B5-2FB7-4C66-8C1A-A61A6D8E13BC}"/>
              </a:ext>
            </a:extLst>
          </p:cNvPr>
          <p:cNvSpPr txBox="1"/>
          <p:nvPr/>
        </p:nvSpPr>
        <p:spPr>
          <a:xfrm>
            <a:off x="531834" y="1342949"/>
            <a:ext cx="1789272" cy="769441"/>
          </a:xfrm>
          <a:prstGeom prst="rect">
            <a:avLst/>
          </a:prstGeom>
          <a:noFill/>
        </p:spPr>
        <p:txBody>
          <a:bodyPr wrap="none" rtlCol="0">
            <a:spAutoFit/>
          </a:bodyPr>
          <a:lstStyle/>
          <a:p>
            <a:pPr algn="ctr"/>
            <a:r>
              <a:rPr lang="en-US" sz="1600" b="1" i="1" dirty="0">
                <a:latin typeface="Adobe Caslon Pro" panose="0205050205050A020403" pitchFamily="18" charset="0"/>
              </a:rPr>
              <a:t>detonation-small</a:t>
            </a:r>
            <a:r>
              <a:rPr lang="en-US" sz="1600" b="1" dirty="0">
                <a:latin typeface="Adobe Caslon Pro" panose="0205050205050A020403" pitchFamily="18" charset="0"/>
              </a:rPr>
              <a:t> </a:t>
            </a:r>
          </a:p>
          <a:p>
            <a:pPr algn="ctr"/>
            <a:r>
              <a:rPr lang="en-US" b="1" dirty="0">
                <a:latin typeface="Adobe Caslon Pro" panose="0205050205050A020403" pitchFamily="18" charset="0"/>
              </a:rPr>
              <a:t>180M</a:t>
            </a:r>
            <a:r>
              <a:rPr lang="en-US" dirty="0">
                <a:latin typeface="Adobe Caslon Pro" panose="0205050205050A020403" pitchFamily="18" charset="0"/>
              </a:rPr>
              <a:t> particles</a:t>
            </a:r>
          </a:p>
          <a:p>
            <a:pPr algn="ctr"/>
            <a:r>
              <a:rPr lang="en-US" dirty="0">
                <a:latin typeface="Adobe Caslon Pro" panose="0205050205050A020403" pitchFamily="18" charset="0"/>
              </a:rPr>
              <a:t>~ 2 GB uncompressed</a:t>
            </a:r>
          </a:p>
        </p:txBody>
      </p:sp>
      <p:sp>
        <p:nvSpPr>
          <p:cNvPr id="6" name="TextBox 5">
            <a:extLst>
              <a:ext uri="{FF2B5EF4-FFF2-40B4-BE49-F238E27FC236}">
                <a16:creationId xmlns:a16="http://schemas.microsoft.com/office/drawing/2014/main" id="{5E502D3E-AFF5-4F21-A1A6-1467B23D377C}"/>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15</a:t>
            </a:r>
          </a:p>
        </p:txBody>
      </p:sp>
    </p:spTree>
    <p:extLst>
      <p:ext uri="{BB962C8B-B14F-4D97-AF65-F5344CB8AC3E}">
        <p14:creationId xmlns:p14="http://schemas.microsoft.com/office/powerpoint/2010/main" val="22719295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B216-588A-4CEC-BA3D-AED81C6AE194}"/>
              </a:ext>
            </a:extLst>
          </p:cNvPr>
          <p:cNvSpPr>
            <a:spLocks noGrp="1"/>
          </p:cNvSpPr>
          <p:nvPr>
            <p:ph type="title"/>
          </p:nvPr>
        </p:nvSpPr>
        <p:spPr/>
        <p:txBody>
          <a:bodyPr/>
          <a:lstStyle/>
          <a:p>
            <a:r>
              <a:rPr lang="en-US" sz="4000" dirty="0">
                <a:latin typeface="Tw Cen MT Condensed Extra Bold" panose="020B0803020202020204" pitchFamily="34" charset="0"/>
              </a:rPr>
              <a:t>(Block) hybrid trees are fast to traverse</a:t>
            </a:r>
          </a:p>
        </p:txBody>
      </p:sp>
      <p:pic>
        <p:nvPicPr>
          <p:cNvPr id="4" name="Picture 3">
            <a:extLst>
              <a:ext uri="{FF2B5EF4-FFF2-40B4-BE49-F238E27FC236}">
                <a16:creationId xmlns:a16="http://schemas.microsoft.com/office/drawing/2014/main" id="{E065CD6A-121B-44ED-9783-6D679327D7BC}"/>
              </a:ext>
            </a:extLst>
          </p:cNvPr>
          <p:cNvPicPr>
            <a:picLocks noChangeAspect="1"/>
          </p:cNvPicPr>
          <p:nvPr/>
        </p:nvPicPr>
        <p:blipFill>
          <a:blip r:embed="rId3"/>
          <a:stretch>
            <a:fillRect/>
          </a:stretch>
        </p:blipFill>
        <p:spPr>
          <a:xfrm>
            <a:off x="2700362" y="1342949"/>
            <a:ext cx="4763118" cy="3342269"/>
          </a:xfrm>
          <a:prstGeom prst="rect">
            <a:avLst/>
          </a:prstGeom>
          <a:ln>
            <a:noFill/>
          </a:ln>
          <a:effectLst>
            <a:outerShdw blurRad="292100" dist="76200" dir="2700000" algn="tl" rotWithShape="0">
              <a:srgbClr val="333333">
                <a:alpha val="65000"/>
              </a:srgbClr>
            </a:outerShdw>
          </a:effectLst>
        </p:spPr>
      </p:pic>
      <p:sp>
        <p:nvSpPr>
          <p:cNvPr id="6" name="TextBox 5">
            <a:extLst>
              <a:ext uri="{FF2B5EF4-FFF2-40B4-BE49-F238E27FC236}">
                <a16:creationId xmlns:a16="http://schemas.microsoft.com/office/drawing/2014/main" id="{AC348B13-D5E0-4EA7-B41C-6431BC8E5915}"/>
              </a:ext>
            </a:extLst>
          </p:cNvPr>
          <p:cNvSpPr txBox="1"/>
          <p:nvPr/>
        </p:nvSpPr>
        <p:spPr>
          <a:xfrm>
            <a:off x="531834" y="1342949"/>
            <a:ext cx="1789272" cy="769441"/>
          </a:xfrm>
          <a:prstGeom prst="rect">
            <a:avLst/>
          </a:prstGeom>
          <a:noFill/>
        </p:spPr>
        <p:txBody>
          <a:bodyPr wrap="none" rtlCol="0">
            <a:spAutoFit/>
          </a:bodyPr>
          <a:lstStyle/>
          <a:p>
            <a:pPr algn="ctr"/>
            <a:r>
              <a:rPr lang="en-US" sz="1600" b="1" i="1" dirty="0">
                <a:latin typeface="Adobe Caslon Pro" panose="0205050205050A020403" pitchFamily="18" charset="0"/>
              </a:rPr>
              <a:t>detonation-small</a:t>
            </a:r>
            <a:r>
              <a:rPr lang="en-US" sz="1600" b="1" dirty="0">
                <a:latin typeface="Adobe Caslon Pro" panose="0205050205050A020403" pitchFamily="18" charset="0"/>
              </a:rPr>
              <a:t> </a:t>
            </a:r>
          </a:p>
          <a:p>
            <a:pPr algn="ctr"/>
            <a:r>
              <a:rPr lang="en-US" b="1" dirty="0">
                <a:latin typeface="Adobe Caslon Pro" panose="0205050205050A020403" pitchFamily="18" charset="0"/>
              </a:rPr>
              <a:t>180M</a:t>
            </a:r>
            <a:r>
              <a:rPr lang="en-US" dirty="0">
                <a:latin typeface="Adobe Caslon Pro" panose="0205050205050A020403" pitchFamily="18" charset="0"/>
              </a:rPr>
              <a:t> particles</a:t>
            </a:r>
          </a:p>
          <a:p>
            <a:pPr algn="ctr"/>
            <a:r>
              <a:rPr lang="en-US" dirty="0">
                <a:latin typeface="Adobe Caslon Pro" panose="0205050205050A020403" pitchFamily="18" charset="0"/>
              </a:rPr>
              <a:t>~ 2 GB uncompressed</a:t>
            </a:r>
          </a:p>
        </p:txBody>
      </p:sp>
      <p:sp>
        <p:nvSpPr>
          <p:cNvPr id="7" name="TextBox 6">
            <a:extLst>
              <a:ext uri="{FF2B5EF4-FFF2-40B4-BE49-F238E27FC236}">
                <a16:creationId xmlns:a16="http://schemas.microsoft.com/office/drawing/2014/main" id="{3108EB0C-8547-47F6-8C11-15CB1D6AEA03}"/>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16</a:t>
            </a:r>
          </a:p>
        </p:txBody>
      </p:sp>
    </p:spTree>
    <p:extLst>
      <p:ext uri="{BB962C8B-B14F-4D97-AF65-F5344CB8AC3E}">
        <p14:creationId xmlns:p14="http://schemas.microsoft.com/office/powerpoint/2010/main" val="140786105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EC2D-EDAA-4763-8DF5-E89F3F12E3D7}"/>
              </a:ext>
            </a:extLst>
          </p:cNvPr>
          <p:cNvSpPr>
            <a:spLocks noGrp="1"/>
          </p:cNvSpPr>
          <p:nvPr>
            <p:ph type="title"/>
          </p:nvPr>
        </p:nvSpPr>
        <p:spPr/>
        <p:txBody>
          <a:bodyPr/>
          <a:lstStyle/>
          <a:p>
            <a:r>
              <a:rPr lang="en-US" sz="4000" dirty="0">
                <a:latin typeface="Tw Cen MT Condensed Extra Bold" panose="020B0803020202020204" pitchFamily="34" charset="0"/>
              </a:rPr>
              <a:t>Lossless: MPEG &gt; DG = Ours &gt; </a:t>
            </a:r>
            <a:r>
              <a:rPr lang="en-US" sz="4000" dirty="0" err="1">
                <a:latin typeface="Tw Cen MT Condensed Extra Bold" panose="020B0803020202020204" pitchFamily="34" charset="0"/>
              </a:rPr>
              <a:t>LASzip</a:t>
            </a:r>
            <a:endParaRPr lang="en-US" sz="4000" dirty="0">
              <a:latin typeface="Tw Cen MT Condensed Extra Bold" panose="020B0803020202020204" pitchFamily="34" charset="0"/>
            </a:endParaRPr>
          </a:p>
        </p:txBody>
      </p:sp>
      <p:pic>
        <p:nvPicPr>
          <p:cNvPr id="4" name="Picture 3">
            <a:extLst>
              <a:ext uri="{FF2B5EF4-FFF2-40B4-BE49-F238E27FC236}">
                <a16:creationId xmlns:a16="http://schemas.microsoft.com/office/drawing/2014/main" id="{FEF4C06E-4EF8-4593-B0A8-9F5544F46A5A}"/>
              </a:ext>
            </a:extLst>
          </p:cNvPr>
          <p:cNvPicPr>
            <a:picLocks noChangeAspect="1"/>
          </p:cNvPicPr>
          <p:nvPr/>
        </p:nvPicPr>
        <p:blipFill>
          <a:blip r:embed="rId3"/>
          <a:stretch>
            <a:fillRect/>
          </a:stretch>
        </p:blipFill>
        <p:spPr>
          <a:xfrm>
            <a:off x="1090206" y="1155600"/>
            <a:ext cx="6200280" cy="3077744"/>
          </a:xfrm>
          <a:prstGeom prst="rect">
            <a:avLst/>
          </a:prstGeom>
          <a:ln>
            <a:noFill/>
          </a:ln>
          <a:effectLst>
            <a:outerShdw blurRad="292100" dist="88900" dir="2700000" algn="tl" rotWithShape="0">
              <a:srgbClr val="333333">
                <a:alpha val="65000"/>
              </a:srgbClr>
            </a:outerShdw>
          </a:effectLst>
        </p:spPr>
      </p:pic>
      <p:sp>
        <p:nvSpPr>
          <p:cNvPr id="5" name="TextBox 4">
            <a:extLst>
              <a:ext uri="{FF2B5EF4-FFF2-40B4-BE49-F238E27FC236}">
                <a16:creationId xmlns:a16="http://schemas.microsoft.com/office/drawing/2014/main" id="{E07446D3-A047-4BE6-A52D-937B3795A731}"/>
              </a:ext>
            </a:extLst>
          </p:cNvPr>
          <p:cNvSpPr txBox="1"/>
          <p:nvPr/>
        </p:nvSpPr>
        <p:spPr>
          <a:xfrm>
            <a:off x="135390" y="4553546"/>
            <a:ext cx="8109912" cy="553998"/>
          </a:xfrm>
          <a:prstGeom prst="rect">
            <a:avLst/>
          </a:prstGeom>
          <a:noFill/>
        </p:spPr>
        <p:txBody>
          <a:bodyPr wrap="none" rtlCol="0">
            <a:spAutoFit/>
          </a:bodyPr>
          <a:lstStyle/>
          <a:p>
            <a:r>
              <a:rPr lang="en-US" sz="1000" dirty="0">
                <a:latin typeface="Adobe Caslon Pro" panose="0205050205050A020403" pitchFamily="18" charset="0"/>
              </a:rPr>
              <a:t>Emerging MPEG standards for point cloud compression [</a:t>
            </a:r>
            <a:r>
              <a:rPr lang="en-US" sz="1000" b="1" dirty="0">
                <a:latin typeface="Adobe Caslon Pro" panose="0205050205050A020403" pitchFamily="18" charset="0"/>
              </a:rPr>
              <a:t>Schwarz et al., IEEE Journal on Emerging and Selected Topics in Circuits and Systems, 2019</a:t>
            </a:r>
            <a:r>
              <a:rPr lang="en-US" sz="1000" dirty="0">
                <a:latin typeface="Adobe Caslon Pro" panose="0205050205050A020403" pitchFamily="18" charset="0"/>
              </a:rPr>
              <a:t>]</a:t>
            </a:r>
          </a:p>
          <a:p>
            <a:r>
              <a:rPr lang="en-US" sz="1000" dirty="0">
                <a:latin typeface="Adobe Caslon Pro" panose="0205050205050A020403" pitchFamily="18" charset="0"/>
              </a:rPr>
              <a:t>Geometric compression for progressive transmission [</a:t>
            </a:r>
            <a:r>
              <a:rPr lang="en-US" sz="1000" b="1" dirty="0" err="1">
                <a:latin typeface="Adobe Caslon Pro" panose="0205050205050A020403" pitchFamily="18" charset="0"/>
              </a:rPr>
              <a:t>Devillers</a:t>
            </a:r>
            <a:r>
              <a:rPr lang="en-US" sz="1000" b="1" dirty="0">
                <a:latin typeface="Adobe Caslon Pro" panose="0205050205050A020403" pitchFamily="18" charset="0"/>
              </a:rPr>
              <a:t> &amp; </a:t>
            </a:r>
            <a:r>
              <a:rPr lang="en-US" sz="1000" b="1" dirty="0" err="1">
                <a:latin typeface="Adobe Caslon Pro" panose="0205050205050A020403" pitchFamily="18" charset="0"/>
              </a:rPr>
              <a:t>Gandoin</a:t>
            </a:r>
            <a:r>
              <a:rPr lang="en-US" sz="1000" b="1" dirty="0">
                <a:latin typeface="Adobe Caslon Pro" panose="0205050205050A020403" pitchFamily="18" charset="0"/>
              </a:rPr>
              <a:t>, VIS 1999</a:t>
            </a:r>
            <a:r>
              <a:rPr lang="en-US" sz="1000" dirty="0">
                <a:latin typeface="Adobe Caslon Pro" panose="0205050205050A020403" pitchFamily="18" charset="0"/>
              </a:rPr>
              <a:t>]</a:t>
            </a:r>
          </a:p>
          <a:p>
            <a:r>
              <a:rPr lang="en-US" sz="1000" dirty="0" err="1">
                <a:latin typeface="Adobe Caslon Pro" panose="0205050205050A020403" pitchFamily="18" charset="0"/>
              </a:rPr>
              <a:t>LASzip</a:t>
            </a:r>
            <a:r>
              <a:rPr lang="en-US" sz="1000" dirty="0">
                <a:latin typeface="Adobe Caslon Pro" panose="0205050205050A020403" pitchFamily="18" charset="0"/>
              </a:rPr>
              <a:t>: lossless compression of LiDAR data [</a:t>
            </a:r>
            <a:r>
              <a:rPr lang="en-US" sz="1000" b="1" dirty="0" err="1">
                <a:latin typeface="Adobe Caslon Pro" panose="0205050205050A020403" pitchFamily="18" charset="0"/>
              </a:rPr>
              <a:t>Isenburg</a:t>
            </a:r>
            <a:r>
              <a:rPr lang="en-US" sz="1000" b="1" dirty="0">
                <a:latin typeface="Adobe Caslon Pro" panose="0205050205050A020403" pitchFamily="18" charset="0"/>
              </a:rPr>
              <a:t>, Photogrammetric Engineering &amp; Remote Sensing 2013</a:t>
            </a:r>
            <a:r>
              <a:rPr lang="en-US" sz="1000" dirty="0">
                <a:latin typeface="Adobe Caslon Pro" panose="0205050205050A020403" pitchFamily="18" charset="0"/>
              </a:rPr>
              <a:t>]</a:t>
            </a:r>
          </a:p>
        </p:txBody>
      </p:sp>
      <p:sp>
        <p:nvSpPr>
          <p:cNvPr id="6" name="TextBox 5">
            <a:extLst>
              <a:ext uri="{FF2B5EF4-FFF2-40B4-BE49-F238E27FC236}">
                <a16:creationId xmlns:a16="http://schemas.microsoft.com/office/drawing/2014/main" id="{CCB97A8E-5FDF-496D-B172-0D3F48649C41}"/>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17</a:t>
            </a:r>
          </a:p>
        </p:txBody>
      </p:sp>
    </p:spTree>
    <p:extLst>
      <p:ext uri="{BB962C8B-B14F-4D97-AF65-F5344CB8AC3E}">
        <p14:creationId xmlns:p14="http://schemas.microsoft.com/office/powerpoint/2010/main" val="27641892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10EA-346F-4608-A2CA-6E00F7F8216D}"/>
              </a:ext>
            </a:extLst>
          </p:cNvPr>
          <p:cNvSpPr>
            <a:spLocks noGrp="1"/>
          </p:cNvSpPr>
          <p:nvPr>
            <p:ph type="title"/>
          </p:nvPr>
        </p:nvSpPr>
        <p:spPr/>
        <p:txBody>
          <a:bodyPr/>
          <a:lstStyle/>
          <a:p>
            <a:r>
              <a:rPr lang="en-US" sz="4000" dirty="0">
                <a:latin typeface="Tw Cen MT Condensed Extra Bold" panose="020B0803020202020204" pitchFamily="34" charset="0"/>
              </a:rPr>
              <a:t>Our BAT is cheaper &amp; faster vs MPEG</a:t>
            </a:r>
          </a:p>
        </p:txBody>
      </p:sp>
      <p:pic>
        <p:nvPicPr>
          <p:cNvPr id="4" name="Picture 3">
            <a:extLst>
              <a:ext uri="{FF2B5EF4-FFF2-40B4-BE49-F238E27FC236}">
                <a16:creationId xmlns:a16="http://schemas.microsoft.com/office/drawing/2014/main" id="{C49DA2D4-D50D-485F-8F15-D855A6737A7C}"/>
              </a:ext>
            </a:extLst>
          </p:cNvPr>
          <p:cNvPicPr>
            <a:picLocks noChangeAspect="1"/>
          </p:cNvPicPr>
          <p:nvPr/>
        </p:nvPicPr>
        <p:blipFill>
          <a:blip r:embed="rId3"/>
          <a:stretch>
            <a:fillRect/>
          </a:stretch>
        </p:blipFill>
        <p:spPr>
          <a:xfrm>
            <a:off x="1631093" y="1300957"/>
            <a:ext cx="5543897" cy="3172190"/>
          </a:xfrm>
          <a:prstGeom prst="rect">
            <a:avLst/>
          </a:prstGeom>
          <a:ln>
            <a:noFill/>
          </a:ln>
          <a:effectLst>
            <a:outerShdw blurRad="292100" dist="88900" dir="2700000" algn="tl" rotWithShape="0">
              <a:srgbClr val="333333">
                <a:alpha val="65000"/>
              </a:srgbClr>
            </a:outerShdw>
          </a:effectLst>
        </p:spPr>
      </p:pic>
      <p:sp>
        <p:nvSpPr>
          <p:cNvPr id="5" name="TextBox 4">
            <a:extLst>
              <a:ext uri="{FF2B5EF4-FFF2-40B4-BE49-F238E27FC236}">
                <a16:creationId xmlns:a16="http://schemas.microsoft.com/office/drawing/2014/main" id="{3BEF0C6F-A172-4AD1-A3E1-8CB0F31B1FBA}"/>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18</a:t>
            </a:r>
          </a:p>
        </p:txBody>
      </p:sp>
    </p:spTree>
    <p:extLst>
      <p:ext uri="{BB962C8B-B14F-4D97-AF65-F5344CB8AC3E}">
        <p14:creationId xmlns:p14="http://schemas.microsoft.com/office/powerpoint/2010/main" val="22630712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p:nvPr/>
        </p:nvSpPr>
        <p:spPr>
          <a:xfrm>
            <a:off x="628650" y="273825"/>
            <a:ext cx="7886250" cy="993825"/>
          </a:xfrm>
          <a:prstGeom prst="rect">
            <a:avLst/>
          </a:prstGeom>
          <a:no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90" name="Google Shape;90;p16"/>
          <p:cNvSpPr txBox="1">
            <a:spLocks noGrp="1"/>
          </p:cNvSpPr>
          <p:nvPr>
            <p:ph type="title"/>
          </p:nvPr>
        </p:nvSpPr>
        <p:spPr>
          <a:xfrm>
            <a:off x="457200" y="281400"/>
            <a:ext cx="8229300" cy="874200"/>
          </a:xfrm>
          <a:prstGeom prst="rect">
            <a:avLst/>
          </a:prstGeom>
        </p:spPr>
        <p:txBody>
          <a:bodyPr spcFirstLastPara="1" wrap="square" lIns="0" tIns="0" rIns="0" bIns="0" anchor="ctr" anchorCtr="0">
            <a:noAutofit/>
          </a:bodyPr>
          <a:lstStyle/>
          <a:p>
            <a:pPr lvl="0"/>
            <a:r>
              <a:rPr lang="en-US" sz="4000" dirty="0">
                <a:latin typeface="Tw Cen MT Condensed Extra Bold" panose="020B0803020202020204" pitchFamily="34" charset="0"/>
              </a:rPr>
              <a:t>Goal</a:t>
            </a:r>
            <a:endParaRPr sz="4000" dirty="0">
              <a:latin typeface="Tw Cen MT Condensed Extra Bold" panose="020B0803020202020204" pitchFamily="34" charset="0"/>
            </a:endParaRPr>
          </a:p>
        </p:txBody>
      </p:sp>
      <p:sp>
        <p:nvSpPr>
          <p:cNvPr id="10" name="TextBox 9">
            <a:extLst>
              <a:ext uri="{FF2B5EF4-FFF2-40B4-BE49-F238E27FC236}">
                <a16:creationId xmlns:a16="http://schemas.microsoft.com/office/drawing/2014/main" id="{B7766DA2-5D6A-45BC-A11D-449CC0DAE214}"/>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a:t>
            </a:r>
          </a:p>
        </p:txBody>
      </p:sp>
      <p:sp>
        <p:nvSpPr>
          <p:cNvPr id="5" name="TextBox 4">
            <a:extLst>
              <a:ext uri="{FF2B5EF4-FFF2-40B4-BE49-F238E27FC236}">
                <a16:creationId xmlns:a16="http://schemas.microsoft.com/office/drawing/2014/main" id="{82EA5E7A-4120-4B11-8293-55E6596F965B}"/>
              </a:ext>
            </a:extLst>
          </p:cNvPr>
          <p:cNvSpPr txBox="1"/>
          <p:nvPr/>
        </p:nvSpPr>
        <p:spPr>
          <a:xfrm>
            <a:off x="1426884" y="489234"/>
            <a:ext cx="732986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u="sng" dirty="0">
                <a:latin typeface="Tw Cen MT Condensed" panose="020B0606020104020203" pitchFamily="34" charset="0"/>
                <a:cs typeface="Calibri" panose="020F0502020204030204" pitchFamily="34" charset="0"/>
              </a:rPr>
              <a:t>Lightweight</a:t>
            </a:r>
            <a:r>
              <a:rPr lang="en-US" sz="2400" dirty="0">
                <a:latin typeface="Tw Cen MT Condensed" panose="020B0606020104020203" pitchFamily="34" charset="0"/>
                <a:cs typeface="Calibri" panose="020F0502020204030204" pitchFamily="34" charset="0"/>
              </a:rPr>
              <a:t> and </a:t>
            </a:r>
            <a:r>
              <a:rPr lang="en-US" sz="2400" u="sng" dirty="0">
                <a:latin typeface="Tw Cen MT Condensed" panose="020B0606020104020203" pitchFamily="34" charset="0"/>
                <a:cs typeface="Calibri" panose="020F0502020204030204" pitchFamily="34" charset="0"/>
              </a:rPr>
              <a:t>high-quality</a:t>
            </a:r>
            <a:r>
              <a:rPr lang="en-US" sz="2400" dirty="0">
                <a:latin typeface="Tw Cen MT Condensed" panose="020B0606020104020203" pitchFamily="34" charset="0"/>
                <a:cs typeface="Calibri" panose="020F0502020204030204" pitchFamily="34" charset="0"/>
              </a:rPr>
              <a:t> </a:t>
            </a:r>
            <a:r>
              <a:rPr lang="en-US" sz="2400" u="sng" dirty="0">
                <a:latin typeface="Tw Cen MT Condensed" panose="020B0606020104020203" pitchFamily="34" charset="0"/>
                <a:cs typeface="Calibri" panose="020F0502020204030204" pitchFamily="34" charset="0"/>
              </a:rPr>
              <a:t>progressive</a:t>
            </a:r>
            <a:r>
              <a:rPr lang="en-US" sz="2400" dirty="0">
                <a:latin typeface="Tw Cen MT Condensed" panose="020B0606020104020203" pitchFamily="34" charset="0"/>
                <a:cs typeface="Calibri" panose="020F0502020204030204" pitchFamily="34" charset="0"/>
              </a:rPr>
              <a:t> (de)compression of particle </a:t>
            </a:r>
            <a:r>
              <a:rPr lang="en-US" sz="2400" u="sng" dirty="0">
                <a:latin typeface="Tw Cen MT Condensed" panose="020B0606020104020203" pitchFamily="34" charset="0"/>
                <a:cs typeface="Calibri" panose="020F0502020204030204" pitchFamily="34" charset="0"/>
              </a:rPr>
              <a:t>positions</a:t>
            </a:r>
            <a:endParaRPr lang="en-US" sz="2400" dirty="0">
              <a:latin typeface="Tw Cen MT Condensed" panose="020B0606020104020203"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711E366A-7F1A-40AD-B761-A54E914428AE}"/>
              </a:ext>
            </a:extLst>
          </p:cNvPr>
          <p:cNvGrpSpPr/>
          <p:nvPr/>
        </p:nvGrpSpPr>
        <p:grpSpPr>
          <a:xfrm>
            <a:off x="603897" y="1340748"/>
            <a:ext cx="7911003" cy="3145922"/>
            <a:chOff x="603897" y="1340748"/>
            <a:chExt cx="7911003" cy="3145922"/>
          </a:xfrm>
        </p:grpSpPr>
        <p:pic>
          <p:nvPicPr>
            <p:cNvPr id="7" name="Picture 6">
              <a:extLst>
                <a:ext uri="{FF2B5EF4-FFF2-40B4-BE49-F238E27FC236}">
                  <a16:creationId xmlns:a16="http://schemas.microsoft.com/office/drawing/2014/main" id="{B055C1B4-22D8-4EEB-A1D9-74310F0829EA}"/>
                </a:ext>
              </a:extLst>
            </p:cNvPr>
            <p:cNvPicPr>
              <a:picLocks noChangeAspect="1"/>
            </p:cNvPicPr>
            <p:nvPr/>
          </p:nvPicPr>
          <p:blipFill>
            <a:blip r:embed="rId3"/>
            <a:stretch>
              <a:fillRect/>
            </a:stretch>
          </p:blipFill>
          <p:spPr>
            <a:xfrm>
              <a:off x="603897" y="1770474"/>
              <a:ext cx="1828800" cy="1828800"/>
            </a:xfrm>
            <a:prstGeom prst="rect">
              <a:avLst/>
            </a:prstGeom>
            <a:ln>
              <a:noFill/>
            </a:ln>
            <a:effectLst>
              <a:outerShdw blurRad="292100" dist="88900" dir="2700000" algn="tl" rotWithShape="0">
                <a:srgbClr val="333333">
                  <a:alpha val="65000"/>
                </a:srgbClr>
              </a:outerShdw>
            </a:effectLst>
          </p:spPr>
        </p:pic>
        <p:pic>
          <p:nvPicPr>
            <p:cNvPr id="11" name="Picture 10">
              <a:extLst>
                <a:ext uri="{FF2B5EF4-FFF2-40B4-BE49-F238E27FC236}">
                  <a16:creationId xmlns:a16="http://schemas.microsoft.com/office/drawing/2014/main" id="{F4DC5BF7-9B8A-4D90-8E6C-1400BFBC1048}"/>
                </a:ext>
              </a:extLst>
            </p:cNvPr>
            <p:cNvPicPr>
              <a:picLocks noChangeAspect="1"/>
            </p:cNvPicPr>
            <p:nvPr/>
          </p:nvPicPr>
          <p:blipFill>
            <a:blip r:embed="rId4"/>
            <a:stretch>
              <a:fillRect/>
            </a:stretch>
          </p:blipFill>
          <p:spPr>
            <a:xfrm>
              <a:off x="1409625" y="2467249"/>
              <a:ext cx="2046144" cy="1828800"/>
            </a:xfrm>
            <a:prstGeom prst="rect">
              <a:avLst/>
            </a:prstGeom>
            <a:ln>
              <a:noFill/>
            </a:ln>
            <a:effectLst>
              <a:outerShdw blurRad="292100" dist="88900" dir="2700000" algn="tl" rotWithShape="0">
                <a:srgbClr val="333333">
                  <a:alpha val="65000"/>
                </a:srgbClr>
              </a:outerShdw>
            </a:effectLst>
          </p:spPr>
        </p:pic>
        <p:pic>
          <p:nvPicPr>
            <p:cNvPr id="13" name="Picture 12">
              <a:extLst>
                <a:ext uri="{FF2B5EF4-FFF2-40B4-BE49-F238E27FC236}">
                  <a16:creationId xmlns:a16="http://schemas.microsoft.com/office/drawing/2014/main" id="{D8999C2D-6AC4-4AA0-AC8B-EDAFC2C71BE4}"/>
                </a:ext>
              </a:extLst>
            </p:cNvPr>
            <p:cNvPicPr>
              <a:picLocks noChangeAspect="1"/>
            </p:cNvPicPr>
            <p:nvPr/>
          </p:nvPicPr>
          <p:blipFill>
            <a:blip r:embed="rId5"/>
            <a:stretch>
              <a:fillRect/>
            </a:stretch>
          </p:blipFill>
          <p:spPr>
            <a:xfrm>
              <a:off x="2776270" y="1340748"/>
              <a:ext cx="2093576" cy="1828800"/>
            </a:xfrm>
            <a:prstGeom prst="rect">
              <a:avLst/>
            </a:prstGeom>
            <a:ln>
              <a:noFill/>
            </a:ln>
            <a:effectLst>
              <a:outerShdw blurRad="292100" dist="88900" dir="2700000" algn="tl" rotWithShape="0">
                <a:srgbClr val="333333">
                  <a:alpha val="65000"/>
                </a:srgbClr>
              </a:outerShdw>
            </a:effectLst>
          </p:spPr>
        </p:pic>
        <p:pic>
          <p:nvPicPr>
            <p:cNvPr id="15" name="Picture 14">
              <a:extLst>
                <a:ext uri="{FF2B5EF4-FFF2-40B4-BE49-F238E27FC236}">
                  <a16:creationId xmlns:a16="http://schemas.microsoft.com/office/drawing/2014/main" id="{E2A4C865-D97F-43C0-9A5A-49DC4D65F04B}"/>
                </a:ext>
              </a:extLst>
            </p:cNvPr>
            <p:cNvPicPr>
              <a:picLocks noChangeAspect="1"/>
            </p:cNvPicPr>
            <p:nvPr/>
          </p:nvPicPr>
          <p:blipFill>
            <a:blip r:embed="rId6"/>
            <a:stretch>
              <a:fillRect/>
            </a:stretch>
          </p:blipFill>
          <p:spPr>
            <a:xfrm>
              <a:off x="3813684" y="2170175"/>
              <a:ext cx="2003182" cy="1717013"/>
            </a:xfrm>
            <a:prstGeom prst="rect">
              <a:avLst/>
            </a:prstGeom>
            <a:ln>
              <a:noFill/>
            </a:ln>
            <a:effectLst>
              <a:outerShdw blurRad="292100" dist="88900" dir="2700000" algn="tl" rotWithShape="0">
                <a:srgbClr val="333333">
                  <a:alpha val="65000"/>
                </a:srgbClr>
              </a:outerShdw>
            </a:effectLst>
          </p:spPr>
        </p:pic>
        <p:pic>
          <p:nvPicPr>
            <p:cNvPr id="17" name="Picture 16">
              <a:extLst>
                <a:ext uri="{FF2B5EF4-FFF2-40B4-BE49-F238E27FC236}">
                  <a16:creationId xmlns:a16="http://schemas.microsoft.com/office/drawing/2014/main" id="{A0C14B60-9A0A-4DBC-9A6A-7892E2EF1459}"/>
                </a:ext>
              </a:extLst>
            </p:cNvPr>
            <p:cNvPicPr>
              <a:picLocks noChangeAspect="1"/>
            </p:cNvPicPr>
            <p:nvPr/>
          </p:nvPicPr>
          <p:blipFill>
            <a:blip r:embed="rId7"/>
            <a:stretch>
              <a:fillRect/>
            </a:stretch>
          </p:blipFill>
          <p:spPr>
            <a:xfrm>
              <a:off x="5604179" y="1465649"/>
              <a:ext cx="1359475" cy="2776393"/>
            </a:xfrm>
            <a:prstGeom prst="rect">
              <a:avLst/>
            </a:prstGeom>
            <a:ln>
              <a:noFill/>
            </a:ln>
            <a:effectLst>
              <a:outerShdw blurRad="292100" dist="88900" dir="2700000" algn="tl" rotWithShape="0">
                <a:srgbClr val="333333">
                  <a:alpha val="65000"/>
                </a:srgbClr>
              </a:outerShdw>
            </a:effectLst>
          </p:spPr>
        </p:pic>
        <p:pic>
          <p:nvPicPr>
            <p:cNvPr id="19" name="Picture 18">
              <a:extLst>
                <a:ext uri="{FF2B5EF4-FFF2-40B4-BE49-F238E27FC236}">
                  <a16:creationId xmlns:a16="http://schemas.microsoft.com/office/drawing/2014/main" id="{32DBC481-9FFA-4636-91F3-3E3E84363751}"/>
                </a:ext>
              </a:extLst>
            </p:cNvPr>
            <p:cNvPicPr>
              <a:picLocks noChangeAspect="1"/>
            </p:cNvPicPr>
            <p:nvPr/>
          </p:nvPicPr>
          <p:blipFill>
            <a:blip r:embed="rId8"/>
            <a:stretch>
              <a:fillRect/>
            </a:stretch>
          </p:blipFill>
          <p:spPr>
            <a:xfrm>
              <a:off x="5946985" y="2932459"/>
              <a:ext cx="2567915" cy="1554211"/>
            </a:xfrm>
            <a:prstGeom prst="rect">
              <a:avLst/>
            </a:prstGeom>
            <a:ln>
              <a:noFill/>
            </a:ln>
            <a:effectLst>
              <a:outerShdw blurRad="292100" dist="88900" dir="2700000" algn="tl" rotWithShape="0">
                <a:srgbClr val="333333">
                  <a:alpha val="65000"/>
                </a:srgbClr>
              </a:outerShdw>
            </a:effectLst>
          </p:spPr>
        </p:pic>
      </p:grpSp>
      <p:pic>
        <p:nvPicPr>
          <p:cNvPr id="27" name="Picture 26">
            <a:extLst>
              <a:ext uri="{FF2B5EF4-FFF2-40B4-BE49-F238E27FC236}">
                <a16:creationId xmlns:a16="http://schemas.microsoft.com/office/drawing/2014/main" id="{E9D0B387-B69B-4D6A-A7B6-1F44A4921A33}"/>
              </a:ext>
            </a:extLst>
          </p:cNvPr>
          <p:cNvPicPr>
            <a:picLocks noChangeAspect="1"/>
          </p:cNvPicPr>
          <p:nvPr/>
        </p:nvPicPr>
        <p:blipFill rotWithShape="1">
          <a:blip r:embed="rId9"/>
          <a:srcRect t="2728"/>
          <a:stretch/>
        </p:blipFill>
        <p:spPr>
          <a:xfrm>
            <a:off x="221776" y="1724603"/>
            <a:ext cx="8700448" cy="2120925"/>
          </a:xfrm>
          <a:prstGeom prst="rect">
            <a:avLst/>
          </a:prstGeom>
        </p:spPr>
        <p:style>
          <a:lnRef idx="1">
            <a:schemeClr val="dk1"/>
          </a:lnRef>
          <a:fillRef idx="3">
            <a:schemeClr val="dk1"/>
          </a:fillRef>
          <a:effectRef idx="2">
            <a:schemeClr val="dk1"/>
          </a:effectRef>
          <a:fontRef idx="minor">
            <a:schemeClr val="lt1"/>
          </a:fontRef>
        </p:style>
      </p:pic>
      <p:sp>
        <p:nvSpPr>
          <p:cNvPr id="28" name="TextBox 27">
            <a:extLst>
              <a:ext uri="{FF2B5EF4-FFF2-40B4-BE49-F238E27FC236}">
                <a16:creationId xmlns:a16="http://schemas.microsoft.com/office/drawing/2014/main" id="{305DB38F-EC90-4569-BC8D-CE25781CD6DA}"/>
              </a:ext>
            </a:extLst>
          </p:cNvPr>
          <p:cNvSpPr txBox="1"/>
          <p:nvPr/>
        </p:nvSpPr>
        <p:spPr>
          <a:xfrm>
            <a:off x="2383998" y="4057335"/>
            <a:ext cx="3672800" cy="400110"/>
          </a:xfrm>
          <a:prstGeom prst="rect">
            <a:avLst/>
          </a:prstGeom>
          <a:noFill/>
        </p:spPr>
        <p:txBody>
          <a:bodyPr wrap="none" rtlCol="0">
            <a:spAutoFit/>
          </a:bodyPr>
          <a:lstStyle/>
          <a:p>
            <a:r>
              <a:rPr lang="en-US" sz="2000" dirty="0">
                <a:latin typeface="Tw Cen MT Condensed" panose="020B0606020104020203" pitchFamily="34" charset="0"/>
                <a:cs typeface="Calibri" panose="020F0502020204030204" pitchFamily="34" charset="0"/>
              </a:rPr>
              <a:t>The work is about </a:t>
            </a:r>
            <a:r>
              <a:rPr lang="en-US" sz="2000" u="sng" dirty="0">
                <a:latin typeface="Tw Cen MT Condensed" panose="020B0606020104020203" pitchFamily="34" charset="0"/>
                <a:cs typeface="Calibri" panose="020F0502020204030204" pitchFamily="34" charset="0"/>
              </a:rPr>
              <a:t>compression</a:t>
            </a:r>
            <a:r>
              <a:rPr lang="en-US" sz="2000" dirty="0">
                <a:latin typeface="Tw Cen MT Condensed" panose="020B0606020104020203" pitchFamily="34" charset="0"/>
                <a:cs typeface="Calibri" panose="020F0502020204030204" pitchFamily="34" charset="0"/>
              </a:rPr>
              <a:t>, not rendering</a:t>
            </a: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C12AC3F1-C516-47B1-86F2-0FBE8E4A4E1E}"/>
                  </a:ext>
                </a:extLst>
              </p:cNvPr>
              <p:cNvSpPr txBox="1"/>
              <p:nvPr/>
            </p:nvSpPr>
            <p:spPr>
              <a:xfrm>
                <a:off x="910999" y="1422302"/>
                <a:ext cx="7689926" cy="338554"/>
              </a:xfrm>
              <a:prstGeom prst="rect">
                <a:avLst/>
              </a:prstGeom>
              <a:noFill/>
            </p:spPr>
            <p:txBody>
              <a:bodyPr wrap="none" rtlCol="0">
                <a:spAutoFit/>
              </a:bodyPr>
              <a:lstStyle/>
              <a:p>
                <a:r>
                  <a:rPr lang="en-US" sz="1600" i="1" dirty="0">
                    <a:latin typeface="Adobe Caslon Pro" panose="0205050205050A020403" pitchFamily="18" charset="0"/>
                  </a:rPr>
                  <a:t>detonation</a:t>
                </a:r>
                <a:r>
                  <a:rPr lang="en-US" sz="1600" dirty="0">
                    <a:latin typeface="Adobe Caslon Pro" panose="0205050205050A020403" pitchFamily="18" charset="0"/>
                  </a:rPr>
                  <a:t> (</a:t>
                </a:r>
                <a:r>
                  <a:rPr lang="en-US" sz="1600" b="1" dirty="0">
                    <a:latin typeface="Adobe Caslon Pro" panose="0205050205050A020403" pitchFamily="18" charset="0"/>
                  </a:rPr>
                  <a:t>968M</a:t>
                </a:r>
                <a:r>
                  <a:rPr lang="en-US" sz="1600" dirty="0">
                    <a:latin typeface="Adobe Caslon Pro" panose="0205050205050A020403" pitchFamily="18" charset="0"/>
                  </a:rPr>
                  <a:t> particles) </a:t>
                </a:r>
                <a14:m>
                  <m:oMath xmlns:m="http://schemas.openxmlformats.org/officeDocument/2006/math">
                    <m:r>
                      <a:rPr lang="en-US" sz="1600" i="1" dirty="0" smtClean="0">
                        <a:latin typeface="Cambria Math" panose="02040503050406030204" pitchFamily="18" charset="0"/>
                      </a:rPr>
                      <m:t>−</m:t>
                    </m:r>
                  </m:oMath>
                </a14:m>
                <a:r>
                  <a:rPr lang="en-US" sz="1600" dirty="0">
                    <a:latin typeface="Adobe Caslon Pro" panose="0205050205050A020403" pitchFamily="18" charset="0"/>
                  </a:rPr>
                  <a:t> </a:t>
                </a:r>
                <a:r>
                  <a:rPr lang="en-US" dirty="0">
                    <a:latin typeface="Adobe Caslon Pro" panose="0205050205050A020403" pitchFamily="18" charset="0"/>
                  </a:rPr>
                  <a:t>Progressive reconstruction results on my desktop with 64 GB memory</a:t>
                </a:r>
                <a:endParaRPr lang="en-US" dirty="0"/>
              </a:p>
            </p:txBody>
          </p:sp>
        </mc:Choice>
        <mc:Fallback>
          <p:sp>
            <p:nvSpPr>
              <p:cNvPr id="29" name="TextBox 28">
                <a:extLst>
                  <a:ext uri="{FF2B5EF4-FFF2-40B4-BE49-F238E27FC236}">
                    <a16:creationId xmlns:a16="http://schemas.microsoft.com/office/drawing/2014/main" id="{C12AC3F1-C516-47B1-86F2-0FBE8E4A4E1E}"/>
                  </a:ext>
                </a:extLst>
              </p:cNvPr>
              <p:cNvSpPr txBox="1">
                <a:spLocks noRot="1" noChangeAspect="1" noMove="1" noResize="1" noEditPoints="1" noAdjustHandles="1" noChangeArrowheads="1" noChangeShapeType="1" noTextEdit="1"/>
              </p:cNvSpPr>
              <p:nvPr/>
            </p:nvSpPr>
            <p:spPr>
              <a:xfrm>
                <a:off x="910999" y="1422302"/>
                <a:ext cx="7689926" cy="338554"/>
              </a:xfrm>
              <a:prstGeom prst="rect">
                <a:avLst/>
              </a:prstGeom>
              <a:blipFill>
                <a:blip r:embed="rId10"/>
                <a:stretch>
                  <a:fillRect l="-396" t="-1786" b="-25000"/>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xit" presetSubtype="0" fill="hold"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674D-1664-464F-A1B2-C96B55224385}"/>
              </a:ext>
            </a:extLst>
          </p:cNvPr>
          <p:cNvSpPr>
            <a:spLocks noGrp="1"/>
          </p:cNvSpPr>
          <p:nvPr>
            <p:ph type="title"/>
          </p:nvPr>
        </p:nvSpPr>
        <p:spPr/>
        <p:txBody>
          <a:bodyPr/>
          <a:lstStyle/>
          <a:p>
            <a:r>
              <a:rPr lang="en-US" sz="4000" dirty="0">
                <a:latin typeface="Tw Cen MT Condensed Extra Bold" panose="020B0803020202020204" pitchFamily="34" charset="0"/>
              </a:rPr>
              <a:t>Limitations and Conclusion</a:t>
            </a:r>
          </a:p>
        </p:txBody>
      </p:sp>
      <p:sp>
        <p:nvSpPr>
          <p:cNvPr id="4" name="TextBox 3">
            <a:extLst>
              <a:ext uri="{FF2B5EF4-FFF2-40B4-BE49-F238E27FC236}">
                <a16:creationId xmlns:a16="http://schemas.microsoft.com/office/drawing/2014/main" id="{DAB94BA6-4721-4EA4-8334-7C54ED07CEA5}"/>
              </a:ext>
            </a:extLst>
          </p:cNvPr>
          <p:cNvSpPr txBox="1"/>
          <p:nvPr/>
        </p:nvSpPr>
        <p:spPr>
          <a:xfrm>
            <a:off x="457200" y="1133966"/>
            <a:ext cx="5192448"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indent="0" algn="ctr"/>
            <a:r>
              <a:rPr lang="en-US" sz="2400" u="sng" dirty="0">
                <a:latin typeface="Tw Cen MT Condensed" panose="020B0606020104020203" pitchFamily="34" charset="0"/>
              </a:rPr>
              <a:t>Odd-even splits</a:t>
            </a:r>
            <a:r>
              <a:rPr lang="en-US" sz="2400" dirty="0">
                <a:latin typeface="Tw Cen MT Condensed" panose="020B0606020104020203" pitchFamily="34" charset="0"/>
              </a:rPr>
              <a:t>: DT of tree = broad coverage of space</a:t>
            </a:r>
          </a:p>
        </p:txBody>
      </p:sp>
      <p:sp>
        <p:nvSpPr>
          <p:cNvPr id="5" name="TextBox 4">
            <a:extLst>
              <a:ext uri="{FF2B5EF4-FFF2-40B4-BE49-F238E27FC236}">
                <a16:creationId xmlns:a16="http://schemas.microsoft.com/office/drawing/2014/main" id="{613F8909-0B72-453D-B01B-62DEAFF86B82}"/>
              </a:ext>
            </a:extLst>
          </p:cNvPr>
          <p:cNvSpPr txBox="1"/>
          <p:nvPr/>
        </p:nvSpPr>
        <p:spPr>
          <a:xfrm>
            <a:off x="457200" y="1683583"/>
            <a:ext cx="5941050"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indent="0" algn="ctr"/>
            <a:r>
              <a:rPr lang="en-US" sz="2400" u="sng" dirty="0">
                <a:latin typeface="Tw Cen MT Condensed" panose="020B0606020104020203" pitchFamily="34" charset="0"/>
              </a:rPr>
              <a:t>Hybrid trees</a:t>
            </a:r>
            <a:r>
              <a:rPr lang="en-US" sz="2400" dirty="0">
                <a:latin typeface="Tw Cen MT Condensed" panose="020B0606020104020203" pitchFamily="34" charset="0"/>
              </a:rPr>
              <a:t>: k-d + odd-even splits amenable for compression</a:t>
            </a:r>
          </a:p>
        </p:txBody>
      </p:sp>
      <p:sp>
        <p:nvSpPr>
          <p:cNvPr id="6" name="TextBox 5">
            <a:extLst>
              <a:ext uri="{FF2B5EF4-FFF2-40B4-BE49-F238E27FC236}">
                <a16:creationId xmlns:a16="http://schemas.microsoft.com/office/drawing/2014/main" id="{7BACA05E-C737-4D55-B260-1F2516729E70}"/>
              </a:ext>
            </a:extLst>
          </p:cNvPr>
          <p:cNvSpPr txBox="1"/>
          <p:nvPr/>
        </p:nvSpPr>
        <p:spPr>
          <a:xfrm>
            <a:off x="457200" y="2211566"/>
            <a:ext cx="6314549"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indent="0" algn="ctr"/>
            <a:r>
              <a:rPr lang="en-US" sz="2400" u="sng" dirty="0">
                <a:latin typeface="Tw Cen MT Condensed" panose="020B0606020104020203" pitchFamily="34" charset="0"/>
              </a:rPr>
              <a:t>Block-hybrid trees</a:t>
            </a:r>
            <a:r>
              <a:rPr lang="en-US" sz="2400" dirty="0">
                <a:latin typeface="Tw Cen MT Condensed" panose="020B0606020104020203" pitchFamily="34" charset="0"/>
              </a:rPr>
              <a:t>: k-d + hybrid trees for adaptive block traversal</a:t>
            </a:r>
          </a:p>
        </p:txBody>
      </p:sp>
      <p:pic>
        <p:nvPicPr>
          <p:cNvPr id="7" name="Picture 6">
            <a:extLst>
              <a:ext uri="{FF2B5EF4-FFF2-40B4-BE49-F238E27FC236}">
                <a16:creationId xmlns:a16="http://schemas.microsoft.com/office/drawing/2014/main" id="{210DEFE9-A2CB-4AFF-AD7A-DB02BC5F6B2A}"/>
              </a:ext>
            </a:extLst>
          </p:cNvPr>
          <p:cNvPicPr>
            <a:picLocks noChangeAspect="1"/>
          </p:cNvPicPr>
          <p:nvPr/>
        </p:nvPicPr>
        <p:blipFill rotWithShape="1">
          <a:blip r:embed="rId3"/>
          <a:srcRect t="2728" r="73290" b="13550"/>
          <a:stretch/>
        </p:blipFill>
        <p:spPr>
          <a:xfrm>
            <a:off x="461055" y="2855599"/>
            <a:ext cx="2323866" cy="1825479"/>
          </a:xfrm>
          <a:prstGeom prst="rect">
            <a:avLst/>
          </a:prstGeom>
        </p:spPr>
        <p:style>
          <a:lnRef idx="1">
            <a:schemeClr val="dk1"/>
          </a:lnRef>
          <a:fillRef idx="3">
            <a:schemeClr val="dk1"/>
          </a:fillRef>
          <a:effectRef idx="2">
            <a:schemeClr val="dk1"/>
          </a:effectRef>
          <a:fontRef idx="minor">
            <a:schemeClr val="lt1"/>
          </a:fontRef>
        </p:style>
      </p:pic>
      <p:sp>
        <p:nvSpPr>
          <p:cNvPr id="8" name="TextBox 7">
            <a:extLst>
              <a:ext uri="{FF2B5EF4-FFF2-40B4-BE49-F238E27FC236}">
                <a16:creationId xmlns:a16="http://schemas.microsoft.com/office/drawing/2014/main" id="{1CF4FF19-56D4-4DF8-963B-99816087A927}"/>
              </a:ext>
            </a:extLst>
          </p:cNvPr>
          <p:cNvSpPr txBox="1"/>
          <p:nvPr/>
        </p:nvSpPr>
        <p:spPr>
          <a:xfrm>
            <a:off x="4127437" y="3179582"/>
            <a:ext cx="4288353"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indent="0" algn="ctr"/>
            <a:r>
              <a:rPr lang="en-US" sz="2400" dirty="0">
                <a:latin typeface="Tw Cen MT Condensed" panose="020B0606020104020203" pitchFamily="34" charset="0"/>
              </a:rPr>
              <a:t>Does not improve lossless compression ratio</a:t>
            </a:r>
          </a:p>
        </p:txBody>
      </p:sp>
      <p:sp>
        <p:nvSpPr>
          <p:cNvPr id="9" name="TextBox 8">
            <a:extLst>
              <a:ext uri="{FF2B5EF4-FFF2-40B4-BE49-F238E27FC236}">
                <a16:creationId xmlns:a16="http://schemas.microsoft.com/office/drawing/2014/main" id="{C4450A55-80E4-43B6-8754-A5394AE5C25C}"/>
              </a:ext>
            </a:extLst>
          </p:cNvPr>
          <p:cNvSpPr txBox="1"/>
          <p:nvPr/>
        </p:nvSpPr>
        <p:spPr>
          <a:xfrm>
            <a:off x="4127437" y="3707565"/>
            <a:ext cx="3629520"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indent="0" algn="ctr"/>
            <a:r>
              <a:rPr lang="en-US" sz="2400" dirty="0">
                <a:latin typeface="Tw Cen MT Condensed" panose="020B0606020104020203" pitchFamily="34" charset="0"/>
              </a:rPr>
              <a:t>Works on quantized particle positions</a:t>
            </a:r>
          </a:p>
        </p:txBody>
      </p:sp>
      <p:sp>
        <p:nvSpPr>
          <p:cNvPr id="10" name="TextBox 9">
            <a:extLst>
              <a:ext uri="{FF2B5EF4-FFF2-40B4-BE49-F238E27FC236}">
                <a16:creationId xmlns:a16="http://schemas.microsoft.com/office/drawing/2014/main" id="{CF1B2425-9E38-4757-A2C3-13E3E949B848}"/>
              </a:ext>
            </a:extLst>
          </p:cNvPr>
          <p:cNvSpPr txBox="1"/>
          <p:nvPr/>
        </p:nvSpPr>
        <p:spPr>
          <a:xfrm>
            <a:off x="4127437" y="4235548"/>
            <a:ext cx="3413115"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indent="0" algn="ctr"/>
            <a:r>
              <a:rPr lang="en-US" sz="2400" dirty="0">
                <a:latin typeface="Tw Cen MT Condensed" panose="020B0606020104020203" pitchFamily="34" charset="0"/>
              </a:rPr>
              <a:t>Does not compress other attributes</a:t>
            </a:r>
          </a:p>
        </p:txBody>
      </p:sp>
      <p:sp>
        <p:nvSpPr>
          <p:cNvPr id="11" name="TextBox 10">
            <a:extLst>
              <a:ext uri="{FF2B5EF4-FFF2-40B4-BE49-F238E27FC236}">
                <a16:creationId xmlns:a16="http://schemas.microsoft.com/office/drawing/2014/main" id="{6B7C1F86-73DC-42AA-8A54-68E146E87AFF}"/>
              </a:ext>
            </a:extLst>
          </p:cNvPr>
          <p:cNvSpPr txBox="1"/>
          <p:nvPr/>
        </p:nvSpPr>
        <p:spPr>
          <a:xfrm>
            <a:off x="8752856" y="0"/>
            <a:ext cx="364202"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19</a:t>
            </a:r>
          </a:p>
        </p:txBody>
      </p:sp>
    </p:spTree>
    <p:extLst>
      <p:ext uri="{BB962C8B-B14F-4D97-AF65-F5344CB8AC3E}">
        <p14:creationId xmlns:p14="http://schemas.microsoft.com/office/powerpoint/2010/main" val="379636531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62C1A7D-299D-43A9-9042-CDD01D280C9C}"/>
              </a:ext>
            </a:extLst>
          </p:cNvPr>
          <p:cNvPicPr>
            <a:picLocks noChangeAspect="1"/>
          </p:cNvPicPr>
          <p:nvPr/>
        </p:nvPicPr>
        <p:blipFill>
          <a:blip r:embed="rId3"/>
          <a:stretch>
            <a:fillRect/>
          </a:stretch>
        </p:blipFill>
        <p:spPr>
          <a:xfrm>
            <a:off x="2291486" y="449986"/>
            <a:ext cx="1466678" cy="2995329"/>
          </a:xfrm>
          <a:prstGeom prst="rect">
            <a:avLst/>
          </a:prstGeom>
          <a:ln>
            <a:noFill/>
          </a:ln>
          <a:effectLst>
            <a:outerShdw blurRad="292100" dist="38100" dir="2700000" algn="tl" rotWithShape="0">
              <a:srgbClr val="333333">
                <a:alpha val="65000"/>
              </a:srgbClr>
            </a:outerShdw>
          </a:effectLst>
        </p:spPr>
      </p:pic>
      <p:pic>
        <p:nvPicPr>
          <p:cNvPr id="5" name="Picture 4">
            <a:extLst>
              <a:ext uri="{FF2B5EF4-FFF2-40B4-BE49-F238E27FC236}">
                <a16:creationId xmlns:a16="http://schemas.microsoft.com/office/drawing/2014/main" id="{885AD8AC-D86A-44B7-83D5-CBFA1E78951C}"/>
              </a:ext>
            </a:extLst>
          </p:cNvPr>
          <p:cNvPicPr>
            <a:picLocks noChangeAspect="1"/>
          </p:cNvPicPr>
          <p:nvPr/>
        </p:nvPicPr>
        <p:blipFill>
          <a:blip r:embed="rId4"/>
          <a:stretch>
            <a:fillRect/>
          </a:stretch>
        </p:blipFill>
        <p:spPr>
          <a:xfrm>
            <a:off x="7437704" y="450825"/>
            <a:ext cx="1484520" cy="3031767"/>
          </a:xfrm>
          <a:prstGeom prst="rect">
            <a:avLst/>
          </a:prstGeom>
          <a:ln>
            <a:noFill/>
          </a:ln>
          <a:effectLst>
            <a:outerShdw blurRad="292100" dist="38100" dir="2700000" algn="tl" rotWithShape="0">
              <a:srgbClr val="333333">
                <a:alpha val="65000"/>
              </a:srgbClr>
            </a:outerShdw>
          </a:effectLst>
        </p:spPr>
      </p:pic>
      <p:pic>
        <p:nvPicPr>
          <p:cNvPr id="6" name="Picture 5">
            <a:extLst>
              <a:ext uri="{FF2B5EF4-FFF2-40B4-BE49-F238E27FC236}">
                <a16:creationId xmlns:a16="http://schemas.microsoft.com/office/drawing/2014/main" id="{2BC169C7-0779-4975-9B1C-362B916EFBCB}"/>
              </a:ext>
            </a:extLst>
          </p:cNvPr>
          <p:cNvPicPr>
            <a:picLocks noChangeAspect="1"/>
          </p:cNvPicPr>
          <p:nvPr/>
        </p:nvPicPr>
        <p:blipFill>
          <a:blip r:embed="rId5"/>
          <a:stretch>
            <a:fillRect/>
          </a:stretch>
        </p:blipFill>
        <p:spPr>
          <a:xfrm>
            <a:off x="574055" y="450825"/>
            <a:ext cx="1484520" cy="3031767"/>
          </a:xfrm>
          <a:prstGeom prst="rect">
            <a:avLst/>
          </a:prstGeom>
          <a:ln>
            <a:noFill/>
          </a:ln>
          <a:effectLst>
            <a:outerShdw blurRad="292100" dist="38100" dir="2700000" algn="tl" rotWithShape="0">
              <a:srgbClr val="333333">
                <a:alpha val="65000"/>
              </a:srgbClr>
            </a:outerShdw>
          </a:effectLst>
        </p:spPr>
      </p:pic>
      <p:pic>
        <p:nvPicPr>
          <p:cNvPr id="7" name="Picture 6">
            <a:extLst>
              <a:ext uri="{FF2B5EF4-FFF2-40B4-BE49-F238E27FC236}">
                <a16:creationId xmlns:a16="http://schemas.microsoft.com/office/drawing/2014/main" id="{C163921A-C6A3-4DCD-8116-CC9633AA84CE}"/>
              </a:ext>
            </a:extLst>
          </p:cNvPr>
          <p:cNvPicPr>
            <a:picLocks noChangeAspect="1"/>
          </p:cNvPicPr>
          <p:nvPr/>
        </p:nvPicPr>
        <p:blipFill>
          <a:blip r:embed="rId6"/>
          <a:stretch>
            <a:fillRect/>
          </a:stretch>
        </p:blipFill>
        <p:spPr>
          <a:xfrm>
            <a:off x="3987687" y="450825"/>
            <a:ext cx="1484520" cy="3031767"/>
          </a:xfrm>
          <a:prstGeom prst="rect">
            <a:avLst/>
          </a:prstGeom>
          <a:ln>
            <a:noFill/>
          </a:ln>
          <a:effectLst>
            <a:outerShdw blurRad="292100" dist="38100" dir="2700000" algn="tl" rotWithShape="0">
              <a:srgbClr val="333333">
                <a:alpha val="65000"/>
              </a:srgbClr>
            </a:outerShdw>
          </a:effectLst>
        </p:spPr>
      </p:pic>
      <p:pic>
        <p:nvPicPr>
          <p:cNvPr id="8" name="Picture 7">
            <a:extLst>
              <a:ext uri="{FF2B5EF4-FFF2-40B4-BE49-F238E27FC236}">
                <a16:creationId xmlns:a16="http://schemas.microsoft.com/office/drawing/2014/main" id="{F4FF5B9A-7778-4C4B-A7F4-77675E72BF23}"/>
              </a:ext>
            </a:extLst>
          </p:cNvPr>
          <p:cNvPicPr>
            <a:picLocks noChangeAspect="1"/>
          </p:cNvPicPr>
          <p:nvPr/>
        </p:nvPicPr>
        <p:blipFill>
          <a:blip r:embed="rId7"/>
          <a:stretch>
            <a:fillRect/>
          </a:stretch>
        </p:blipFill>
        <p:spPr>
          <a:xfrm>
            <a:off x="5694167" y="450825"/>
            <a:ext cx="1484520" cy="3031767"/>
          </a:xfrm>
          <a:prstGeom prst="rect">
            <a:avLst/>
          </a:prstGeom>
          <a:ln>
            <a:noFill/>
          </a:ln>
          <a:effectLst>
            <a:outerShdw blurRad="292100" dist="38100" dir="2700000" algn="tl" rotWithShape="0">
              <a:srgbClr val="333333">
                <a:alpha val="65000"/>
              </a:srgbClr>
            </a:outerShdw>
          </a:effectLst>
        </p:spPr>
      </p:pic>
      <p:sp>
        <p:nvSpPr>
          <p:cNvPr id="9" name="TextBox 8">
            <a:extLst>
              <a:ext uri="{FF2B5EF4-FFF2-40B4-BE49-F238E27FC236}">
                <a16:creationId xmlns:a16="http://schemas.microsoft.com/office/drawing/2014/main" id="{836E3CC9-752B-4040-BE89-EB0090DBD686}"/>
              </a:ext>
            </a:extLst>
          </p:cNvPr>
          <p:cNvSpPr txBox="1"/>
          <p:nvPr/>
        </p:nvSpPr>
        <p:spPr>
          <a:xfrm>
            <a:off x="796015" y="186693"/>
            <a:ext cx="915635" cy="338554"/>
          </a:xfrm>
          <a:prstGeom prst="rect">
            <a:avLst/>
          </a:prstGeom>
          <a:noFill/>
        </p:spPr>
        <p:txBody>
          <a:bodyPr wrap="none" rtlCol="0">
            <a:spAutoFit/>
          </a:bodyPr>
          <a:lstStyle/>
          <a:p>
            <a:r>
              <a:rPr lang="en-US" sz="1600" i="1" dirty="0">
                <a:latin typeface="Adobe Caslon Pro" panose="0205050205050A020403" pitchFamily="18" charset="0"/>
              </a:rPr>
              <a:t>Reference</a:t>
            </a:r>
          </a:p>
        </p:txBody>
      </p:sp>
      <p:sp>
        <p:nvSpPr>
          <p:cNvPr id="10" name="TextBox 9">
            <a:extLst>
              <a:ext uri="{FF2B5EF4-FFF2-40B4-BE49-F238E27FC236}">
                <a16:creationId xmlns:a16="http://schemas.microsoft.com/office/drawing/2014/main" id="{A52A9545-9E7C-4BE4-9811-CE80425F9144}"/>
              </a:ext>
            </a:extLst>
          </p:cNvPr>
          <p:cNvSpPr txBox="1"/>
          <p:nvPr/>
        </p:nvSpPr>
        <p:spPr>
          <a:xfrm>
            <a:off x="4196531" y="186693"/>
            <a:ext cx="100059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BT </a:t>
            </a:r>
            <a:r>
              <a:rPr lang="en-US" sz="1600" i="1" dirty="0">
                <a:solidFill>
                  <a:schemeClr val="tx1">
                    <a:lumMod val="95000"/>
                    <a:lumOff val="5000"/>
                  </a:schemeClr>
                </a:solidFill>
                <a:latin typeface="Adobe Caslon Pro" panose="0205050205050A020403" pitchFamily="18" charset="0"/>
              </a:rPr>
              <a:t>on k-d</a:t>
            </a:r>
          </a:p>
        </p:txBody>
      </p:sp>
      <p:sp>
        <p:nvSpPr>
          <p:cNvPr id="11" name="TextBox 10">
            <a:extLst>
              <a:ext uri="{FF2B5EF4-FFF2-40B4-BE49-F238E27FC236}">
                <a16:creationId xmlns:a16="http://schemas.microsoft.com/office/drawing/2014/main" id="{6406A095-965C-4F97-A80C-B67547FD92C5}"/>
              </a:ext>
            </a:extLst>
          </p:cNvPr>
          <p:cNvSpPr txBox="1"/>
          <p:nvPr/>
        </p:nvSpPr>
        <p:spPr>
          <a:xfrm>
            <a:off x="5785579" y="186695"/>
            <a:ext cx="1260281" cy="338554"/>
          </a:xfrm>
          <a:prstGeom prst="rect">
            <a:avLst/>
          </a:prstGeom>
          <a:noFill/>
        </p:spPr>
        <p:txBody>
          <a:bodyPr wrap="none" rtlCol="0">
            <a:spAutoFit/>
          </a:bodyPr>
          <a:lstStyle/>
          <a:p>
            <a:r>
              <a:rPr lang="en-US" sz="1600" i="1" dirty="0">
                <a:solidFill>
                  <a:srgbClr val="FF7E2A"/>
                </a:solidFill>
                <a:latin typeface="Adobe Caslon Pro" panose="0205050205050A020403" pitchFamily="18" charset="0"/>
              </a:rPr>
              <a:t>DT</a:t>
            </a:r>
            <a:r>
              <a:rPr lang="en-US" sz="1600" i="1" dirty="0">
                <a:solidFill>
                  <a:srgbClr val="A6B727"/>
                </a:solidFill>
                <a:latin typeface="Adobe Caslon Pro" panose="0205050205050A020403" pitchFamily="18" charset="0"/>
              </a:rPr>
              <a:t> </a:t>
            </a:r>
            <a:r>
              <a:rPr lang="en-US" sz="1600" i="1" dirty="0">
                <a:solidFill>
                  <a:schemeClr val="tx1">
                    <a:lumMod val="95000"/>
                    <a:lumOff val="5000"/>
                  </a:schemeClr>
                </a:solidFill>
                <a:latin typeface="Adobe Caslon Pro" panose="0205050205050A020403" pitchFamily="18" charset="0"/>
              </a:rPr>
              <a:t>on hybrid</a:t>
            </a:r>
          </a:p>
        </p:txBody>
      </p:sp>
      <p:sp>
        <p:nvSpPr>
          <p:cNvPr id="12" name="TextBox 11">
            <a:extLst>
              <a:ext uri="{FF2B5EF4-FFF2-40B4-BE49-F238E27FC236}">
                <a16:creationId xmlns:a16="http://schemas.microsoft.com/office/drawing/2014/main" id="{E450B8B6-726C-491D-B31C-F27CCE5ADB22}"/>
              </a:ext>
            </a:extLst>
          </p:cNvPr>
          <p:cNvSpPr txBox="1"/>
          <p:nvPr/>
        </p:nvSpPr>
        <p:spPr>
          <a:xfrm>
            <a:off x="7287890" y="186693"/>
            <a:ext cx="1819729" cy="338554"/>
          </a:xfrm>
          <a:prstGeom prst="rect">
            <a:avLst/>
          </a:prstGeom>
          <a:noFill/>
        </p:spPr>
        <p:txBody>
          <a:bodyPr wrap="none" rtlCol="0">
            <a:spAutoFit/>
          </a:bodyPr>
          <a:lstStyle/>
          <a:p>
            <a:r>
              <a:rPr lang="en-US" sz="1600" i="1" dirty="0">
                <a:solidFill>
                  <a:schemeClr val="accent1">
                    <a:lumMod val="75000"/>
                  </a:schemeClr>
                </a:solidFill>
                <a:latin typeface="Adobe Caslon Pro" panose="0205050205050A020403" pitchFamily="18" charset="0"/>
              </a:rPr>
              <a:t>BAT</a:t>
            </a:r>
            <a:r>
              <a:rPr lang="en-US" sz="1600" i="1" dirty="0">
                <a:solidFill>
                  <a:schemeClr val="tx1"/>
                </a:solidFill>
                <a:latin typeface="Adobe Caslon Pro" panose="0205050205050A020403" pitchFamily="18" charset="0"/>
              </a:rPr>
              <a:t> on block-hybrid</a:t>
            </a:r>
          </a:p>
        </p:txBody>
      </p:sp>
      <p:pic>
        <p:nvPicPr>
          <p:cNvPr id="4" name="Picture 3">
            <a:extLst>
              <a:ext uri="{FF2B5EF4-FFF2-40B4-BE49-F238E27FC236}">
                <a16:creationId xmlns:a16="http://schemas.microsoft.com/office/drawing/2014/main" id="{44D6F4CE-D5BA-41FC-B6FD-23935E258F79}"/>
              </a:ext>
            </a:extLst>
          </p:cNvPr>
          <p:cNvPicPr>
            <a:picLocks noChangeAspect="1"/>
          </p:cNvPicPr>
          <p:nvPr/>
        </p:nvPicPr>
        <p:blipFill rotWithShape="1">
          <a:blip r:embed="rId8"/>
          <a:srcRect t="2728"/>
          <a:stretch/>
        </p:blipFill>
        <p:spPr>
          <a:xfrm>
            <a:off x="346604" y="2942880"/>
            <a:ext cx="8700448" cy="2120925"/>
          </a:xfrm>
          <a:prstGeom prst="rect">
            <a:avLst/>
          </a:prstGeom>
        </p:spPr>
        <p:style>
          <a:lnRef idx="1">
            <a:schemeClr val="dk1"/>
          </a:lnRef>
          <a:fillRef idx="3">
            <a:schemeClr val="dk1"/>
          </a:fillRef>
          <a:effectRef idx="2">
            <a:schemeClr val="dk1"/>
          </a:effectRef>
          <a:fontRef idx="minor">
            <a:schemeClr val="lt1"/>
          </a:fontRef>
        </p:style>
      </p:pic>
      <p:sp>
        <p:nvSpPr>
          <p:cNvPr id="14" name="TextBox 13">
            <a:extLst>
              <a:ext uri="{FF2B5EF4-FFF2-40B4-BE49-F238E27FC236}">
                <a16:creationId xmlns:a16="http://schemas.microsoft.com/office/drawing/2014/main" id="{53EF403E-C444-48DF-93FA-B1B636C29D76}"/>
              </a:ext>
            </a:extLst>
          </p:cNvPr>
          <p:cNvSpPr txBox="1"/>
          <p:nvPr/>
        </p:nvSpPr>
        <p:spPr>
          <a:xfrm>
            <a:off x="2458003" y="186693"/>
            <a:ext cx="1032655" cy="338554"/>
          </a:xfrm>
          <a:prstGeom prst="rect">
            <a:avLst/>
          </a:prstGeom>
          <a:noFill/>
        </p:spPr>
        <p:txBody>
          <a:bodyPr wrap="none" rtlCol="0">
            <a:spAutoFit/>
          </a:bodyPr>
          <a:lstStyle/>
          <a:p>
            <a:r>
              <a:rPr lang="en-US" sz="1600" i="1" dirty="0">
                <a:solidFill>
                  <a:srgbClr val="F69200"/>
                </a:solidFill>
                <a:latin typeface="Adobe Caslon Pro" panose="0205050205050A020403" pitchFamily="18" charset="0"/>
              </a:rPr>
              <a:t>DT </a:t>
            </a:r>
            <a:r>
              <a:rPr lang="en-US" sz="1600" i="1" dirty="0">
                <a:solidFill>
                  <a:schemeClr val="tx1">
                    <a:lumMod val="95000"/>
                    <a:lumOff val="5000"/>
                  </a:schemeClr>
                </a:solidFill>
                <a:latin typeface="Adobe Caslon Pro" panose="0205050205050A020403" pitchFamily="18" charset="0"/>
              </a:rPr>
              <a:t>on k-d</a:t>
            </a:r>
          </a:p>
        </p:txBody>
      </p:sp>
    </p:spTree>
    <p:extLst>
      <p:ext uri="{BB962C8B-B14F-4D97-AF65-F5344CB8AC3E}">
        <p14:creationId xmlns:p14="http://schemas.microsoft.com/office/powerpoint/2010/main" val="3107654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B717-BB4F-4484-A722-85053A7472BF}"/>
              </a:ext>
            </a:extLst>
          </p:cNvPr>
          <p:cNvSpPr>
            <a:spLocks noGrp="1"/>
          </p:cNvSpPr>
          <p:nvPr>
            <p:ph type="title"/>
          </p:nvPr>
        </p:nvSpPr>
        <p:spPr/>
        <p:txBody>
          <a:bodyPr/>
          <a:lstStyle/>
          <a:p>
            <a:r>
              <a:rPr lang="en-US" sz="4000" dirty="0">
                <a:latin typeface="Tw Cen MT Condensed Extra Bold" panose="020B0803020202020204" pitchFamily="34" charset="0"/>
              </a:rPr>
              <a:t>Combinations of trees and traversals</a:t>
            </a:r>
          </a:p>
        </p:txBody>
      </p:sp>
      <p:pic>
        <p:nvPicPr>
          <p:cNvPr id="4" name="Picture 3">
            <a:extLst>
              <a:ext uri="{FF2B5EF4-FFF2-40B4-BE49-F238E27FC236}">
                <a16:creationId xmlns:a16="http://schemas.microsoft.com/office/drawing/2014/main" id="{9174E0F2-1786-4F53-A8FC-45302B1AD81C}"/>
              </a:ext>
            </a:extLst>
          </p:cNvPr>
          <p:cNvPicPr>
            <a:picLocks noChangeAspect="1"/>
          </p:cNvPicPr>
          <p:nvPr/>
        </p:nvPicPr>
        <p:blipFill>
          <a:blip r:embed="rId2"/>
          <a:stretch>
            <a:fillRect/>
          </a:stretch>
        </p:blipFill>
        <p:spPr>
          <a:xfrm>
            <a:off x="650877" y="1121359"/>
            <a:ext cx="6393400" cy="1965299"/>
          </a:xfrm>
          <a:prstGeom prst="rect">
            <a:avLst/>
          </a:prstGeom>
        </p:spPr>
      </p:pic>
      <p:pic>
        <p:nvPicPr>
          <p:cNvPr id="5" name="Picture 4">
            <a:extLst>
              <a:ext uri="{FF2B5EF4-FFF2-40B4-BE49-F238E27FC236}">
                <a16:creationId xmlns:a16="http://schemas.microsoft.com/office/drawing/2014/main" id="{6825220A-6EFF-4F39-823A-AC9D37D1FAFF}"/>
              </a:ext>
            </a:extLst>
          </p:cNvPr>
          <p:cNvPicPr>
            <a:picLocks noChangeAspect="1"/>
          </p:cNvPicPr>
          <p:nvPr/>
        </p:nvPicPr>
        <p:blipFill>
          <a:blip r:embed="rId3"/>
          <a:stretch>
            <a:fillRect/>
          </a:stretch>
        </p:blipFill>
        <p:spPr>
          <a:xfrm>
            <a:off x="936702" y="3169065"/>
            <a:ext cx="6107575" cy="1902509"/>
          </a:xfrm>
          <a:prstGeom prst="rect">
            <a:avLst/>
          </a:prstGeom>
        </p:spPr>
      </p:pic>
    </p:spTree>
    <p:extLst>
      <p:ext uri="{BB962C8B-B14F-4D97-AF65-F5344CB8AC3E}">
        <p14:creationId xmlns:p14="http://schemas.microsoft.com/office/powerpoint/2010/main" val="75029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5292-BA22-4FE7-9530-A9A85694FD13}"/>
              </a:ext>
            </a:extLst>
          </p:cNvPr>
          <p:cNvSpPr>
            <a:spLocks noGrp="1"/>
          </p:cNvSpPr>
          <p:nvPr>
            <p:ph type="title"/>
          </p:nvPr>
        </p:nvSpPr>
        <p:spPr/>
        <p:txBody>
          <a:bodyPr/>
          <a:lstStyle/>
          <a:p>
            <a:r>
              <a:rPr lang="en-US" sz="4000" dirty="0">
                <a:latin typeface="Tw Cen MT Condensed Extra Bold" panose="020B0803020202020204" pitchFamily="34" charset="0"/>
              </a:rPr>
              <a:t>(K-d) tree-based compression</a:t>
            </a:r>
          </a:p>
        </p:txBody>
      </p:sp>
      <p:pic>
        <p:nvPicPr>
          <p:cNvPr id="5" name="Picture 4">
            <a:extLst>
              <a:ext uri="{FF2B5EF4-FFF2-40B4-BE49-F238E27FC236}">
                <a16:creationId xmlns:a16="http://schemas.microsoft.com/office/drawing/2014/main" id="{C6778532-42FE-45A5-86AC-A7D578A95CBB}"/>
              </a:ext>
            </a:extLst>
          </p:cNvPr>
          <p:cNvPicPr>
            <a:picLocks noChangeAspect="1"/>
          </p:cNvPicPr>
          <p:nvPr/>
        </p:nvPicPr>
        <p:blipFill>
          <a:blip r:embed="rId3"/>
          <a:stretch>
            <a:fillRect/>
          </a:stretch>
        </p:blipFill>
        <p:spPr>
          <a:xfrm>
            <a:off x="535407" y="1520750"/>
            <a:ext cx="1656849" cy="1647758"/>
          </a:xfrm>
          <a:prstGeom prst="rect">
            <a:avLst/>
          </a:prstGeom>
        </p:spPr>
      </p:pic>
      <p:pic>
        <p:nvPicPr>
          <p:cNvPr id="6" name="Picture 5">
            <a:extLst>
              <a:ext uri="{FF2B5EF4-FFF2-40B4-BE49-F238E27FC236}">
                <a16:creationId xmlns:a16="http://schemas.microsoft.com/office/drawing/2014/main" id="{02B4B7A3-0B8C-4FBF-AF54-1FE759D32CF1}"/>
              </a:ext>
            </a:extLst>
          </p:cNvPr>
          <p:cNvPicPr>
            <a:picLocks noChangeAspect="1"/>
          </p:cNvPicPr>
          <p:nvPr/>
        </p:nvPicPr>
        <p:blipFill>
          <a:blip r:embed="rId4"/>
          <a:stretch>
            <a:fillRect/>
          </a:stretch>
        </p:blipFill>
        <p:spPr>
          <a:xfrm>
            <a:off x="2412330" y="1295350"/>
            <a:ext cx="6142121" cy="2098558"/>
          </a:xfrm>
          <a:prstGeom prst="rect">
            <a:avLst/>
          </a:prstGeom>
        </p:spPr>
      </p:pic>
      <p:graphicFrame>
        <p:nvGraphicFramePr>
          <p:cNvPr id="7" name="Table 6">
            <a:extLst>
              <a:ext uri="{FF2B5EF4-FFF2-40B4-BE49-F238E27FC236}">
                <a16:creationId xmlns:a16="http://schemas.microsoft.com/office/drawing/2014/main" id="{7E23DC51-3FA0-4BF4-9778-5F9CA6029E64}"/>
              </a:ext>
            </a:extLst>
          </p:cNvPr>
          <p:cNvGraphicFramePr>
            <a:graphicFrameLocks noGrp="1"/>
          </p:cNvGraphicFramePr>
          <p:nvPr>
            <p:extLst>
              <p:ext uri="{D42A27DB-BD31-4B8C-83A1-F6EECF244321}">
                <p14:modId xmlns:p14="http://schemas.microsoft.com/office/powerpoint/2010/main" val="659943146"/>
              </p:ext>
            </p:extLst>
          </p:nvPr>
        </p:nvGraphicFramePr>
        <p:xfrm>
          <a:off x="3609472" y="3647958"/>
          <a:ext cx="3519243" cy="370840"/>
        </p:xfrm>
        <a:graphic>
          <a:graphicData uri="http://schemas.openxmlformats.org/drawingml/2006/table">
            <a:tbl>
              <a:tblPr firstRow="1" bandRow="1">
                <a:tableStyleId>{EB9631B5-78F2-41C9-869B-9F39066F8104}</a:tableStyleId>
              </a:tblPr>
              <a:tblGrid>
                <a:gridCol w="391027">
                  <a:extLst>
                    <a:ext uri="{9D8B030D-6E8A-4147-A177-3AD203B41FA5}">
                      <a16:colId xmlns:a16="http://schemas.microsoft.com/office/drawing/2014/main" val="4266237598"/>
                    </a:ext>
                  </a:extLst>
                </a:gridCol>
                <a:gridCol w="391027">
                  <a:extLst>
                    <a:ext uri="{9D8B030D-6E8A-4147-A177-3AD203B41FA5}">
                      <a16:colId xmlns:a16="http://schemas.microsoft.com/office/drawing/2014/main" val="1825783361"/>
                    </a:ext>
                  </a:extLst>
                </a:gridCol>
                <a:gridCol w="391027">
                  <a:extLst>
                    <a:ext uri="{9D8B030D-6E8A-4147-A177-3AD203B41FA5}">
                      <a16:colId xmlns:a16="http://schemas.microsoft.com/office/drawing/2014/main" val="3038882261"/>
                    </a:ext>
                  </a:extLst>
                </a:gridCol>
                <a:gridCol w="391027">
                  <a:extLst>
                    <a:ext uri="{9D8B030D-6E8A-4147-A177-3AD203B41FA5}">
                      <a16:colId xmlns:a16="http://schemas.microsoft.com/office/drawing/2014/main" val="657355612"/>
                    </a:ext>
                  </a:extLst>
                </a:gridCol>
                <a:gridCol w="391027">
                  <a:extLst>
                    <a:ext uri="{9D8B030D-6E8A-4147-A177-3AD203B41FA5}">
                      <a16:colId xmlns:a16="http://schemas.microsoft.com/office/drawing/2014/main" val="1786139973"/>
                    </a:ext>
                  </a:extLst>
                </a:gridCol>
                <a:gridCol w="391027">
                  <a:extLst>
                    <a:ext uri="{9D8B030D-6E8A-4147-A177-3AD203B41FA5}">
                      <a16:colId xmlns:a16="http://schemas.microsoft.com/office/drawing/2014/main" val="1423587368"/>
                    </a:ext>
                  </a:extLst>
                </a:gridCol>
                <a:gridCol w="391027">
                  <a:extLst>
                    <a:ext uri="{9D8B030D-6E8A-4147-A177-3AD203B41FA5}">
                      <a16:colId xmlns:a16="http://schemas.microsoft.com/office/drawing/2014/main" val="2785696613"/>
                    </a:ext>
                  </a:extLst>
                </a:gridCol>
                <a:gridCol w="391027">
                  <a:extLst>
                    <a:ext uri="{9D8B030D-6E8A-4147-A177-3AD203B41FA5}">
                      <a16:colId xmlns:a16="http://schemas.microsoft.com/office/drawing/2014/main" val="1641329849"/>
                    </a:ext>
                  </a:extLst>
                </a:gridCol>
                <a:gridCol w="391027">
                  <a:extLst>
                    <a:ext uri="{9D8B030D-6E8A-4147-A177-3AD203B41FA5}">
                      <a16:colId xmlns:a16="http://schemas.microsoft.com/office/drawing/2014/main" val="970097255"/>
                    </a:ext>
                  </a:extLst>
                </a:gridCol>
              </a:tblGrid>
              <a:tr h="370840">
                <a:tc>
                  <a:txBody>
                    <a:bodyPr/>
                    <a:lstStyle/>
                    <a:p>
                      <a:r>
                        <a:rPr lang="en-US" dirty="0"/>
                        <a:t>11</a:t>
                      </a:r>
                    </a:p>
                  </a:txBody>
                  <a:tcPr/>
                </a:tc>
                <a:tc>
                  <a:txBody>
                    <a:bodyPr/>
                    <a:lstStyle/>
                    <a:p>
                      <a:r>
                        <a:rPr lang="en-US" dirty="0"/>
                        <a:t>6</a:t>
                      </a:r>
                    </a:p>
                  </a:txBody>
                  <a:tcPr/>
                </a:tc>
                <a:tc>
                  <a:txBody>
                    <a:bodyPr/>
                    <a:lstStyle/>
                    <a:p>
                      <a:r>
                        <a:rPr lang="en-US" dirty="0"/>
                        <a:t>3</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a:t>
                      </a:r>
                    </a:p>
                  </a:txBody>
                  <a:tcPr/>
                </a:tc>
                <a:extLst>
                  <a:ext uri="{0D108BD9-81ED-4DB2-BD59-A6C34878D82A}">
                    <a16:rowId xmlns:a16="http://schemas.microsoft.com/office/drawing/2014/main" val="3868939535"/>
                  </a:ext>
                </a:extLst>
              </a:tr>
            </a:tbl>
          </a:graphicData>
        </a:graphic>
      </p:graphicFrame>
      <p:graphicFrame>
        <p:nvGraphicFramePr>
          <p:cNvPr id="8" name="Table 7">
            <a:extLst>
              <a:ext uri="{FF2B5EF4-FFF2-40B4-BE49-F238E27FC236}">
                <a16:creationId xmlns:a16="http://schemas.microsoft.com/office/drawing/2014/main" id="{4AA0B35B-8BF5-4C1B-8D24-95DE414134D7}"/>
              </a:ext>
            </a:extLst>
          </p:cNvPr>
          <p:cNvGraphicFramePr>
            <a:graphicFrameLocks noGrp="1"/>
          </p:cNvGraphicFramePr>
          <p:nvPr>
            <p:extLst>
              <p:ext uri="{D42A27DB-BD31-4B8C-83A1-F6EECF244321}">
                <p14:modId xmlns:p14="http://schemas.microsoft.com/office/powerpoint/2010/main" val="3499347231"/>
              </p:ext>
            </p:extLst>
          </p:nvPr>
        </p:nvGraphicFramePr>
        <p:xfrm>
          <a:off x="3609472" y="4083100"/>
          <a:ext cx="3519243" cy="370840"/>
        </p:xfrm>
        <a:graphic>
          <a:graphicData uri="http://schemas.openxmlformats.org/drawingml/2006/table">
            <a:tbl>
              <a:tblPr firstRow="1" bandRow="1">
                <a:tableStyleId>{EB9631B5-78F2-41C9-869B-9F39066F8104}</a:tableStyleId>
              </a:tblPr>
              <a:tblGrid>
                <a:gridCol w="391027">
                  <a:extLst>
                    <a:ext uri="{9D8B030D-6E8A-4147-A177-3AD203B41FA5}">
                      <a16:colId xmlns:a16="http://schemas.microsoft.com/office/drawing/2014/main" val="4266237598"/>
                    </a:ext>
                  </a:extLst>
                </a:gridCol>
                <a:gridCol w="391027">
                  <a:extLst>
                    <a:ext uri="{9D8B030D-6E8A-4147-A177-3AD203B41FA5}">
                      <a16:colId xmlns:a16="http://schemas.microsoft.com/office/drawing/2014/main" val="1825783361"/>
                    </a:ext>
                  </a:extLst>
                </a:gridCol>
                <a:gridCol w="391027">
                  <a:extLst>
                    <a:ext uri="{9D8B030D-6E8A-4147-A177-3AD203B41FA5}">
                      <a16:colId xmlns:a16="http://schemas.microsoft.com/office/drawing/2014/main" val="3038882261"/>
                    </a:ext>
                  </a:extLst>
                </a:gridCol>
                <a:gridCol w="391027">
                  <a:extLst>
                    <a:ext uri="{9D8B030D-6E8A-4147-A177-3AD203B41FA5}">
                      <a16:colId xmlns:a16="http://schemas.microsoft.com/office/drawing/2014/main" val="657355612"/>
                    </a:ext>
                  </a:extLst>
                </a:gridCol>
                <a:gridCol w="391027">
                  <a:extLst>
                    <a:ext uri="{9D8B030D-6E8A-4147-A177-3AD203B41FA5}">
                      <a16:colId xmlns:a16="http://schemas.microsoft.com/office/drawing/2014/main" val="1786139973"/>
                    </a:ext>
                  </a:extLst>
                </a:gridCol>
                <a:gridCol w="391027">
                  <a:extLst>
                    <a:ext uri="{9D8B030D-6E8A-4147-A177-3AD203B41FA5}">
                      <a16:colId xmlns:a16="http://schemas.microsoft.com/office/drawing/2014/main" val="1423587368"/>
                    </a:ext>
                  </a:extLst>
                </a:gridCol>
                <a:gridCol w="391027">
                  <a:extLst>
                    <a:ext uri="{9D8B030D-6E8A-4147-A177-3AD203B41FA5}">
                      <a16:colId xmlns:a16="http://schemas.microsoft.com/office/drawing/2014/main" val="2785696613"/>
                    </a:ext>
                  </a:extLst>
                </a:gridCol>
                <a:gridCol w="391027">
                  <a:extLst>
                    <a:ext uri="{9D8B030D-6E8A-4147-A177-3AD203B41FA5}">
                      <a16:colId xmlns:a16="http://schemas.microsoft.com/office/drawing/2014/main" val="1641329849"/>
                    </a:ext>
                  </a:extLst>
                </a:gridCol>
                <a:gridCol w="391027">
                  <a:extLst>
                    <a:ext uri="{9D8B030D-6E8A-4147-A177-3AD203B41FA5}">
                      <a16:colId xmlns:a16="http://schemas.microsoft.com/office/drawing/2014/main" val="970097255"/>
                    </a:ext>
                  </a:extLst>
                </a:gridCol>
              </a:tblGrid>
              <a:tr h="370840">
                <a:tc>
                  <a:txBody>
                    <a:bodyPr/>
                    <a:lstStyle/>
                    <a:p>
                      <a:r>
                        <a:rPr lang="en-US" dirty="0"/>
                        <a:t>11</a:t>
                      </a:r>
                    </a:p>
                  </a:txBody>
                  <a:tcPr/>
                </a:tc>
                <a:tc>
                  <a:txBody>
                    <a:bodyPr/>
                    <a:lstStyle/>
                    <a:p>
                      <a:r>
                        <a:rPr lang="en-US" dirty="0"/>
                        <a:t>6</a:t>
                      </a:r>
                    </a:p>
                  </a:txBody>
                  <a:tcPr/>
                </a:tc>
                <a:tc>
                  <a:txBody>
                    <a:bodyPr/>
                    <a:lstStyle/>
                    <a:p>
                      <a:r>
                        <a:rPr lang="en-US" dirty="0"/>
                        <a:t>3</a:t>
                      </a:r>
                    </a:p>
                  </a:txBody>
                  <a:tcPr/>
                </a:tc>
                <a:tc>
                  <a:txBody>
                    <a:bodyPr/>
                    <a:lstStyle/>
                    <a:p>
                      <a:r>
                        <a:rPr lang="en-US" dirty="0"/>
                        <a:t>3</a:t>
                      </a:r>
                    </a:p>
                  </a:txBody>
                  <a:tcPr/>
                </a:tc>
                <a:tc>
                  <a:txBody>
                    <a:bodyPr/>
                    <a:lstStyle/>
                    <a:p>
                      <a:r>
                        <a:rPr lang="en-US" dirty="0"/>
                        <a:t>1</a:t>
                      </a:r>
                    </a:p>
                  </a:txBody>
                  <a:tcPr/>
                </a:tc>
                <a:tc>
                  <a:txBody>
                    <a:bodyPr/>
                    <a:lstStyle/>
                    <a:p>
                      <a:r>
                        <a:rPr lang="en-US" dirty="0"/>
                        <a:t>1</a:t>
                      </a:r>
                    </a:p>
                  </a:txBody>
                  <a:tcPr/>
                </a:tc>
                <a:tc>
                  <a:txBody>
                    <a:bodyPr/>
                    <a:lstStyle/>
                    <a:p>
                      <a:r>
                        <a:rPr lang="en-US" dirty="0"/>
                        <a:t>2</a:t>
                      </a:r>
                    </a:p>
                  </a:txBody>
                  <a:tcPr/>
                </a:tc>
                <a:tc>
                  <a:txBody>
                    <a:bodyPr/>
                    <a:lstStyle/>
                    <a:p>
                      <a:r>
                        <a:rPr lang="en-US" dirty="0"/>
                        <a:t>1</a:t>
                      </a:r>
                    </a:p>
                  </a:txBody>
                  <a:tcPr/>
                </a:tc>
                <a:tc>
                  <a:txBody>
                    <a:bodyPr/>
                    <a:lstStyle/>
                    <a:p>
                      <a:r>
                        <a:rPr lang="en-US" dirty="0"/>
                        <a:t>…</a:t>
                      </a:r>
                    </a:p>
                  </a:txBody>
                  <a:tcPr/>
                </a:tc>
                <a:extLst>
                  <a:ext uri="{0D108BD9-81ED-4DB2-BD59-A6C34878D82A}">
                    <a16:rowId xmlns:a16="http://schemas.microsoft.com/office/drawing/2014/main" val="3868939535"/>
                  </a:ext>
                </a:extLst>
              </a:tr>
            </a:tbl>
          </a:graphicData>
        </a:graphic>
      </p:graphicFrame>
      <p:sp>
        <p:nvSpPr>
          <p:cNvPr id="9" name="TextBox 8">
            <a:extLst>
              <a:ext uri="{FF2B5EF4-FFF2-40B4-BE49-F238E27FC236}">
                <a16:creationId xmlns:a16="http://schemas.microsoft.com/office/drawing/2014/main" id="{4D280255-2996-4D37-AB20-0ACCBD44BA55}"/>
              </a:ext>
            </a:extLst>
          </p:cNvPr>
          <p:cNvSpPr txBox="1"/>
          <p:nvPr/>
        </p:nvSpPr>
        <p:spPr>
          <a:xfrm>
            <a:off x="2602465" y="3643413"/>
            <a:ext cx="1007007" cy="400110"/>
          </a:xfrm>
          <a:prstGeom prst="rect">
            <a:avLst/>
          </a:prstGeom>
          <a:noFill/>
        </p:spPr>
        <p:txBody>
          <a:bodyPr wrap="none" rtlCol="0">
            <a:spAutoFit/>
          </a:bodyPr>
          <a:lstStyle/>
          <a:p>
            <a:r>
              <a:rPr lang="en-US" sz="2000" dirty="0">
                <a:solidFill>
                  <a:srgbClr val="F69200"/>
                </a:solidFill>
                <a:latin typeface="Tw Cen MT Condensed" panose="020B0606020104020203" pitchFamily="34" charset="0"/>
                <a:cs typeface="Calibri" panose="020F0502020204030204" pitchFamily="34" charset="0"/>
              </a:rPr>
              <a:t>Depth-first</a:t>
            </a:r>
          </a:p>
        </p:txBody>
      </p:sp>
      <p:sp>
        <p:nvSpPr>
          <p:cNvPr id="10" name="TextBox 9">
            <a:extLst>
              <a:ext uri="{FF2B5EF4-FFF2-40B4-BE49-F238E27FC236}">
                <a16:creationId xmlns:a16="http://schemas.microsoft.com/office/drawing/2014/main" id="{D6FB2753-EB4E-4030-AEB2-6A85F6A5FA23}"/>
              </a:ext>
            </a:extLst>
          </p:cNvPr>
          <p:cNvSpPr txBox="1"/>
          <p:nvPr/>
        </p:nvSpPr>
        <p:spPr>
          <a:xfrm>
            <a:off x="2454989" y="4043523"/>
            <a:ext cx="1154483" cy="400110"/>
          </a:xfrm>
          <a:prstGeom prst="rect">
            <a:avLst/>
          </a:prstGeom>
          <a:noFill/>
        </p:spPr>
        <p:txBody>
          <a:bodyPr wrap="none" rtlCol="0">
            <a:spAutoFit/>
          </a:bodyPr>
          <a:lstStyle/>
          <a:p>
            <a:r>
              <a:rPr lang="en-US" sz="2000" dirty="0">
                <a:solidFill>
                  <a:srgbClr val="A6B727"/>
                </a:solidFill>
                <a:latin typeface="Tw Cen MT Condensed" panose="020B0606020104020203" pitchFamily="34" charset="0"/>
                <a:cs typeface="Calibri" panose="020F0502020204030204" pitchFamily="34" charset="0"/>
              </a:rPr>
              <a:t>Breadth-first</a:t>
            </a:r>
          </a:p>
        </p:txBody>
      </p:sp>
      <p:grpSp>
        <p:nvGrpSpPr>
          <p:cNvPr id="74" name="Group 73">
            <a:extLst>
              <a:ext uri="{FF2B5EF4-FFF2-40B4-BE49-F238E27FC236}">
                <a16:creationId xmlns:a16="http://schemas.microsoft.com/office/drawing/2014/main" id="{CF154CD9-4C24-463E-9D0F-A06242B29EC1}"/>
              </a:ext>
            </a:extLst>
          </p:cNvPr>
          <p:cNvGrpSpPr/>
          <p:nvPr/>
        </p:nvGrpSpPr>
        <p:grpSpPr>
          <a:xfrm>
            <a:off x="2612858" y="1514734"/>
            <a:ext cx="2813384" cy="1550812"/>
            <a:chOff x="2612858" y="1514734"/>
            <a:chExt cx="2813384" cy="1550812"/>
          </a:xfrm>
        </p:grpSpPr>
        <p:cxnSp>
          <p:nvCxnSpPr>
            <p:cNvPr id="12" name="Straight Connector 11">
              <a:extLst>
                <a:ext uri="{FF2B5EF4-FFF2-40B4-BE49-F238E27FC236}">
                  <a16:creationId xmlns:a16="http://schemas.microsoft.com/office/drawing/2014/main" id="{5B2C9437-5AA5-4B15-8A50-113A80B85AF4}"/>
                </a:ext>
              </a:extLst>
            </p:cNvPr>
            <p:cNvCxnSpPr>
              <a:cxnSpLocks/>
            </p:cNvCxnSpPr>
            <p:nvPr/>
          </p:nvCxnSpPr>
          <p:spPr>
            <a:xfrm rot="60000" flipH="1">
              <a:off x="3922294" y="1514734"/>
              <a:ext cx="1503948" cy="399289"/>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13" name="Straight Connector 12">
              <a:extLst>
                <a:ext uri="{FF2B5EF4-FFF2-40B4-BE49-F238E27FC236}">
                  <a16:creationId xmlns:a16="http://schemas.microsoft.com/office/drawing/2014/main" id="{D33BFE30-D5CE-4A88-9F59-F3FF0FB2DECF}"/>
                </a:ext>
              </a:extLst>
            </p:cNvPr>
            <p:cNvCxnSpPr>
              <a:cxnSpLocks/>
            </p:cNvCxnSpPr>
            <p:nvPr/>
          </p:nvCxnSpPr>
          <p:spPr>
            <a:xfrm flipH="1">
              <a:off x="3224462" y="2053772"/>
              <a:ext cx="577516" cy="290143"/>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9A9F96E7-318C-4EEC-B54F-1AA832338346}"/>
                </a:ext>
              </a:extLst>
            </p:cNvPr>
            <p:cNvCxnSpPr>
              <a:cxnSpLocks/>
            </p:cNvCxnSpPr>
            <p:nvPr/>
          </p:nvCxnSpPr>
          <p:spPr>
            <a:xfrm flipH="1">
              <a:off x="2809374" y="2534982"/>
              <a:ext cx="247792" cy="20220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19" name="Straight Connector 18">
              <a:extLst>
                <a:ext uri="{FF2B5EF4-FFF2-40B4-BE49-F238E27FC236}">
                  <a16:creationId xmlns:a16="http://schemas.microsoft.com/office/drawing/2014/main" id="{77726597-7511-4A33-972B-285DDB93FA1D}"/>
                </a:ext>
              </a:extLst>
            </p:cNvPr>
            <p:cNvCxnSpPr>
              <a:cxnSpLocks/>
            </p:cNvCxnSpPr>
            <p:nvPr/>
          </p:nvCxnSpPr>
          <p:spPr>
            <a:xfrm flipH="1">
              <a:off x="2612858" y="2876934"/>
              <a:ext cx="12432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1" name="Straight Connector 20">
              <a:extLst>
                <a:ext uri="{FF2B5EF4-FFF2-40B4-BE49-F238E27FC236}">
                  <a16:creationId xmlns:a16="http://schemas.microsoft.com/office/drawing/2014/main" id="{2AF6E6B0-765A-4D5C-BDF6-331CE2B008B4}"/>
                </a:ext>
              </a:extLst>
            </p:cNvPr>
            <p:cNvCxnSpPr>
              <a:cxnSpLocks/>
            </p:cNvCxnSpPr>
            <p:nvPr/>
          </p:nvCxnSpPr>
          <p:spPr>
            <a:xfrm flipH="1" flipV="1">
              <a:off x="3922294" y="2053773"/>
              <a:ext cx="691816" cy="29014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25" name="Straight Connector 24">
              <a:extLst>
                <a:ext uri="{FF2B5EF4-FFF2-40B4-BE49-F238E27FC236}">
                  <a16:creationId xmlns:a16="http://schemas.microsoft.com/office/drawing/2014/main" id="{917A158F-7FBA-44C3-97E7-9643F8E491B5}"/>
                </a:ext>
              </a:extLst>
            </p:cNvPr>
            <p:cNvCxnSpPr>
              <a:cxnSpLocks/>
            </p:cNvCxnSpPr>
            <p:nvPr/>
          </p:nvCxnSpPr>
          <p:spPr>
            <a:xfrm rot="120000">
              <a:off x="3176337" y="2526898"/>
              <a:ext cx="277873" cy="2102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0" name="Straight Connector 29">
              <a:extLst>
                <a:ext uri="{FF2B5EF4-FFF2-40B4-BE49-F238E27FC236}">
                  <a16:creationId xmlns:a16="http://schemas.microsoft.com/office/drawing/2014/main" id="{3803C42A-01E2-4892-A1E3-3D3A3D595813}"/>
                </a:ext>
              </a:extLst>
            </p:cNvPr>
            <p:cNvCxnSpPr>
              <a:cxnSpLocks/>
            </p:cNvCxnSpPr>
            <p:nvPr/>
          </p:nvCxnSpPr>
          <p:spPr>
            <a:xfrm>
              <a:off x="2737184" y="2876934"/>
              <a:ext cx="12031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4" name="Straight Connector 33">
              <a:extLst>
                <a:ext uri="{FF2B5EF4-FFF2-40B4-BE49-F238E27FC236}">
                  <a16:creationId xmlns:a16="http://schemas.microsoft.com/office/drawing/2014/main" id="{67480784-4A3B-48DE-AD62-EA1A474C0EEA}"/>
                </a:ext>
              </a:extLst>
            </p:cNvPr>
            <p:cNvCxnSpPr>
              <a:cxnSpLocks/>
            </p:cNvCxnSpPr>
            <p:nvPr/>
          </p:nvCxnSpPr>
          <p:spPr>
            <a:xfrm flipH="1">
              <a:off x="3398063" y="2866097"/>
              <a:ext cx="12432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5" name="Straight Connector 34">
              <a:extLst>
                <a:ext uri="{FF2B5EF4-FFF2-40B4-BE49-F238E27FC236}">
                  <a16:creationId xmlns:a16="http://schemas.microsoft.com/office/drawing/2014/main" id="{67212D32-2F80-496D-BA03-DD00A2A1ACCD}"/>
                </a:ext>
              </a:extLst>
            </p:cNvPr>
            <p:cNvCxnSpPr>
              <a:cxnSpLocks/>
            </p:cNvCxnSpPr>
            <p:nvPr/>
          </p:nvCxnSpPr>
          <p:spPr>
            <a:xfrm>
              <a:off x="3522389" y="2866097"/>
              <a:ext cx="12031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6" name="Straight Connector 35">
              <a:extLst>
                <a:ext uri="{FF2B5EF4-FFF2-40B4-BE49-F238E27FC236}">
                  <a16:creationId xmlns:a16="http://schemas.microsoft.com/office/drawing/2014/main" id="{0E762793-CAE2-4946-B4E0-493AA9A5FB62}"/>
                </a:ext>
              </a:extLst>
            </p:cNvPr>
            <p:cNvCxnSpPr>
              <a:cxnSpLocks/>
            </p:cNvCxnSpPr>
            <p:nvPr/>
          </p:nvCxnSpPr>
          <p:spPr>
            <a:xfrm flipH="1">
              <a:off x="4399838" y="2534982"/>
              <a:ext cx="247792" cy="20220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7" name="Straight Connector 36">
              <a:extLst>
                <a:ext uri="{FF2B5EF4-FFF2-40B4-BE49-F238E27FC236}">
                  <a16:creationId xmlns:a16="http://schemas.microsoft.com/office/drawing/2014/main" id="{F9798CB7-28D7-4B9B-93A6-9B147C692D10}"/>
                </a:ext>
              </a:extLst>
            </p:cNvPr>
            <p:cNvCxnSpPr>
              <a:cxnSpLocks/>
            </p:cNvCxnSpPr>
            <p:nvPr/>
          </p:nvCxnSpPr>
          <p:spPr>
            <a:xfrm flipH="1">
              <a:off x="4183268" y="2876934"/>
              <a:ext cx="124326" cy="188612"/>
            </a:xfrm>
            <a:prstGeom prst="line">
              <a:avLst/>
            </a:prstGeom>
            <a:ln/>
          </p:spPr>
          <p:style>
            <a:lnRef idx="2">
              <a:schemeClr val="accent3"/>
            </a:lnRef>
            <a:fillRef idx="0">
              <a:schemeClr val="accent3"/>
            </a:fillRef>
            <a:effectRef idx="1">
              <a:schemeClr val="accent3"/>
            </a:effectRef>
            <a:fontRef idx="minor">
              <a:schemeClr val="tx1"/>
            </a:fontRef>
          </p:style>
        </p:cxnSp>
      </p:grpSp>
      <p:grpSp>
        <p:nvGrpSpPr>
          <p:cNvPr id="73" name="Group 72">
            <a:extLst>
              <a:ext uri="{FF2B5EF4-FFF2-40B4-BE49-F238E27FC236}">
                <a16:creationId xmlns:a16="http://schemas.microsoft.com/office/drawing/2014/main" id="{417788B0-D58A-4A13-AC14-1D696AE4AB51}"/>
              </a:ext>
            </a:extLst>
          </p:cNvPr>
          <p:cNvGrpSpPr/>
          <p:nvPr/>
        </p:nvGrpSpPr>
        <p:grpSpPr>
          <a:xfrm>
            <a:off x="2808241" y="1513926"/>
            <a:ext cx="5393010" cy="1233443"/>
            <a:chOff x="2809375" y="1516674"/>
            <a:chExt cx="5393010" cy="1233443"/>
          </a:xfrm>
        </p:grpSpPr>
        <p:cxnSp>
          <p:nvCxnSpPr>
            <p:cNvPr id="59" name="Straight Connector 58">
              <a:extLst>
                <a:ext uri="{FF2B5EF4-FFF2-40B4-BE49-F238E27FC236}">
                  <a16:creationId xmlns:a16="http://schemas.microsoft.com/office/drawing/2014/main" id="{AB95CB6B-4CF6-4B08-A99E-03225C1B9205}"/>
                </a:ext>
              </a:extLst>
            </p:cNvPr>
            <p:cNvCxnSpPr>
              <a:cxnSpLocks/>
            </p:cNvCxnSpPr>
            <p:nvPr/>
          </p:nvCxnSpPr>
          <p:spPr>
            <a:xfrm rot="60000" flipH="1">
              <a:off x="3922295" y="1516674"/>
              <a:ext cx="1503948" cy="399289"/>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0" name="Straight Connector 59">
              <a:extLst>
                <a:ext uri="{FF2B5EF4-FFF2-40B4-BE49-F238E27FC236}">
                  <a16:creationId xmlns:a16="http://schemas.microsoft.com/office/drawing/2014/main" id="{B609407B-0C9C-4CEE-BD01-88D8F06EF054}"/>
                </a:ext>
              </a:extLst>
            </p:cNvPr>
            <p:cNvCxnSpPr>
              <a:cxnSpLocks/>
            </p:cNvCxnSpPr>
            <p:nvPr/>
          </p:nvCxnSpPr>
          <p:spPr>
            <a:xfrm flipH="1">
              <a:off x="3224463" y="2055712"/>
              <a:ext cx="577516" cy="290143"/>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1" name="Straight Connector 60">
              <a:extLst>
                <a:ext uri="{FF2B5EF4-FFF2-40B4-BE49-F238E27FC236}">
                  <a16:creationId xmlns:a16="http://schemas.microsoft.com/office/drawing/2014/main" id="{E1AB380F-AD86-408C-9CCA-8D31A5D65604}"/>
                </a:ext>
              </a:extLst>
            </p:cNvPr>
            <p:cNvCxnSpPr>
              <a:cxnSpLocks/>
            </p:cNvCxnSpPr>
            <p:nvPr/>
          </p:nvCxnSpPr>
          <p:spPr>
            <a:xfrm flipH="1">
              <a:off x="2809375" y="2536922"/>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2" name="Straight Connector 61">
              <a:extLst>
                <a:ext uri="{FF2B5EF4-FFF2-40B4-BE49-F238E27FC236}">
                  <a16:creationId xmlns:a16="http://schemas.microsoft.com/office/drawing/2014/main" id="{DE55D69C-1F1D-41C6-9378-4E3ABF558418}"/>
                </a:ext>
              </a:extLst>
            </p:cNvPr>
            <p:cNvCxnSpPr>
              <a:cxnSpLocks/>
            </p:cNvCxnSpPr>
            <p:nvPr/>
          </p:nvCxnSpPr>
          <p:spPr>
            <a:xfrm flipH="1" flipV="1">
              <a:off x="3922295" y="2055713"/>
              <a:ext cx="691816" cy="29014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3" name="Straight Connector 62">
              <a:extLst>
                <a:ext uri="{FF2B5EF4-FFF2-40B4-BE49-F238E27FC236}">
                  <a16:creationId xmlns:a16="http://schemas.microsoft.com/office/drawing/2014/main" id="{2CF46DD8-45D7-45B1-A616-CFC4B861CB88}"/>
                </a:ext>
              </a:extLst>
            </p:cNvPr>
            <p:cNvCxnSpPr>
              <a:cxnSpLocks/>
            </p:cNvCxnSpPr>
            <p:nvPr/>
          </p:nvCxnSpPr>
          <p:spPr>
            <a:xfrm rot="120000">
              <a:off x="3176338" y="2528838"/>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a:extLst>
                <a:ext uri="{FF2B5EF4-FFF2-40B4-BE49-F238E27FC236}">
                  <a16:creationId xmlns:a16="http://schemas.microsoft.com/office/drawing/2014/main" id="{FE0B6DB7-06A1-4DBA-A619-929CABE296AD}"/>
                </a:ext>
              </a:extLst>
            </p:cNvPr>
            <p:cNvCxnSpPr>
              <a:cxnSpLocks/>
            </p:cNvCxnSpPr>
            <p:nvPr/>
          </p:nvCxnSpPr>
          <p:spPr>
            <a:xfrm flipH="1">
              <a:off x="4399839" y="2536922"/>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5" name="Straight Connector 64">
              <a:extLst>
                <a:ext uri="{FF2B5EF4-FFF2-40B4-BE49-F238E27FC236}">
                  <a16:creationId xmlns:a16="http://schemas.microsoft.com/office/drawing/2014/main" id="{E7FADC2B-5D0B-47B4-95DE-43BFDED993FB}"/>
                </a:ext>
              </a:extLst>
            </p:cNvPr>
            <p:cNvCxnSpPr>
              <a:cxnSpLocks/>
            </p:cNvCxnSpPr>
            <p:nvPr/>
          </p:nvCxnSpPr>
          <p:spPr>
            <a:xfrm flipH="1">
              <a:off x="5981702" y="2536085"/>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6" name="Straight Connector 65">
              <a:extLst>
                <a:ext uri="{FF2B5EF4-FFF2-40B4-BE49-F238E27FC236}">
                  <a16:creationId xmlns:a16="http://schemas.microsoft.com/office/drawing/2014/main" id="{C01FB8EB-DC75-4D9E-B88D-0E351BD238FB}"/>
                </a:ext>
              </a:extLst>
            </p:cNvPr>
            <p:cNvCxnSpPr>
              <a:cxnSpLocks/>
            </p:cNvCxnSpPr>
            <p:nvPr/>
          </p:nvCxnSpPr>
          <p:spPr>
            <a:xfrm rot="120000">
              <a:off x="6342649" y="2528001"/>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a:extLst>
                <a:ext uri="{FF2B5EF4-FFF2-40B4-BE49-F238E27FC236}">
                  <a16:creationId xmlns:a16="http://schemas.microsoft.com/office/drawing/2014/main" id="{03E1EFAC-7123-4AD9-AB94-58D73C99C34B}"/>
                </a:ext>
              </a:extLst>
            </p:cNvPr>
            <p:cNvCxnSpPr>
              <a:cxnSpLocks/>
            </p:cNvCxnSpPr>
            <p:nvPr/>
          </p:nvCxnSpPr>
          <p:spPr>
            <a:xfrm flipH="1">
              <a:off x="7557549" y="2535046"/>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8" name="Straight Connector 67">
              <a:extLst>
                <a:ext uri="{FF2B5EF4-FFF2-40B4-BE49-F238E27FC236}">
                  <a16:creationId xmlns:a16="http://schemas.microsoft.com/office/drawing/2014/main" id="{ACE0557B-B8DE-4C5A-B900-401050F828C0}"/>
                </a:ext>
              </a:extLst>
            </p:cNvPr>
            <p:cNvCxnSpPr>
              <a:cxnSpLocks/>
            </p:cNvCxnSpPr>
            <p:nvPr/>
          </p:nvCxnSpPr>
          <p:spPr>
            <a:xfrm rot="120000">
              <a:off x="7924512" y="2526962"/>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9" name="Straight Connector 68">
              <a:extLst>
                <a:ext uri="{FF2B5EF4-FFF2-40B4-BE49-F238E27FC236}">
                  <a16:creationId xmlns:a16="http://schemas.microsoft.com/office/drawing/2014/main" id="{5E4CD93B-300F-4B0D-9C8B-6CFEB88351BA}"/>
                </a:ext>
              </a:extLst>
            </p:cNvPr>
            <p:cNvCxnSpPr>
              <a:cxnSpLocks/>
            </p:cNvCxnSpPr>
            <p:nvPr/>
          </p:nvCxnSpPr>
          <p:spPr>
            <a:xfrm flipH="1">
              <a:off x="6364415" y="2131529"/>
              <a:ext cx="631949" cy="231981"/>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a:extLst>
                <a:ext uri="{FF2B5EF4-FFF2-40B4-BE49-F238E27FC236}">
                  <a16:creationId xmlns:a16="http://schemas.microsoft.com/office/drawing/2014/main" id="{54B7548A-1A90-4EB9-94DC-8C12EA7216ED}"/>
                </a:ext>
              </a:extLst>
            </p:cNvPr>
            <p:cNvCxnSpPr>
              <a:cxnSpLocks/>
            </p:cNvCxnSpPr>
            <p:nvPr/>
          </p:nvCxnSpPr>
          <p:spPr>
            <a:xfrm flipH="1" flipV="1">
              <a:off x="7176548" y="2131529"/>
              <a:ext cx="577515" cy="209804"/>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1" name="Straight Connector 70">
              <a:extLst>
                <a:ext uri="{FF2B5EF4-FFF2-40B4-BE49-F238E27FC236}">
                  <a16:creationId xmlns:a16="http://schemas.microsoft.com/office/drawing/2014/main" id="{342A3E53-2D41-4003-A286-EC8FD88E44ED}"/>
                </a:ext>
              </a:extLst>
            </p:cNvPr>
            <p:cNvCxnSpPr>
              <a:cxnSpLocks/>
            </p:cNvCxnSpPr>
            <p:nvPr/>
          </p:nvCxnSpPr>
          <p:spPr>
            <a:xfrm rot="120000">
              <a:off x="4766802" y="2539831"/>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2" name="Straight Connector 71">
              <a:extLst>
                <a:ext uri="{FF2B5EF4-FFF2-40B4-BE49-F238E27FC236}">
                  <a16:creationId xmlns:a16="http://schemas.microsoft.com/office/drawing/2014/main" id="{4DFAE3E6-C52F-4A46-96C6-5C9D650D9440}"/>
                </a:ext>
              </a:extLst>
            </p:cNvPr>
            <p:cNvCxnSpPr>
              <a:cxnSpLocks/>
            </p:cNvCxnSpPr>
            <p:nvPr/>
          </p:nvCxnSpPr>
          <p:spPr>
            <a:xfrm rot="21540000" flipH="1" flipV="1">
              <a:off x="5585639" y="1522690"/>
              <a:ext cx="1410725" cy="449133"/>
            </a:xfrm>
            <a:prstGeom prst="line">
              <a:avLst/>
            </a:prstGeom>
            <a:ln/>
          </p:spPr>
          <p:style>
            <a:lnRef idx="2">
              <a:schemeClr val="accent2"/>
            </a:lnRef>
            <a:fillRef idx="0">
              <a:schemeClr val="accent2"/>
            </a:fillRef>
            <a:effectRef idx="1">
              <a:schemeClr val="accent2"/>
            </a:effectRef>
            <a:fontRef idx="minor">
              <a:schemeClr val="tx1"/>
            </a:fontRef>
          </p:style>
        </p:cxnSp>
      </p:grpSp>
      <p:sp>
        <p:nvSpPr>
          <p:cNvPr id="76" name="TextBox 75">
            <a:extLst>
              <a:ext uri="{FF2B5EF4-FFF2-40B4-BE49-F238E27FC236}">
                <a16:creationId xmlns:a16="http://schemas.microsoft.com/office/drawing/2014/main" id="{1421F4DA-6E8A-40F3-8A7B-DFDDC049C600}"/>
              </a:ext>
            </a:extLst>
          </p:cNvPr>
          <p:cNvSpPr txBox="1"/>
          <p:nvPr/>
        </p:nvSpPr>
        <p:spPr>
          <a:xfrm>
            <a:off x="359813" y="4738989"/>
            <a:ext cx="4658648" cy="246221"/>
          </a:xfrm>
          <a:prstGeom prst="rect">
            <a:avLst/>
          </a:prstGeom>
          <a:noFill/>
        </p:spPr>
        <p:txBody>
          <a:bodyPr wrap="none" rtlCol="0">
            <a:spAutoFit/>
          </a:bodyPr>
          <a:lstStyle/>
          <a:p>
            <a:r>
              <a:rPr lang="en-US" sz="1000" dirty="0">
                <a:latin typeface="Adobe Caslon Pro" panose="0205050205050A020403" pitchFamily="18" charset="0"/>
              </a:rPr>
              <a:t>Geometric compression for progressive transmission [</a:t>
            </a:r>
            <a:r>
              <a:rPr lang="en-US" sz="1000" b="1" dirty="0" err="1">
                <a:latin typeface="Adobe Caslon Pro" panose="0205050205050A020403" pitchFamily="18" charset="0"/>
              </a:rPr>
              <a:t>Devillers</a:t>
            </a:r>
            <a:r>
              <a:rPr lang="en-US" sz="1000" b="1" dirty="0">
                <a:latin typeface="Adobe Caslon Pro" panose="0205050205050A020403" pitchFamily="18" charset="0"/>
              </a:rPr>
              <a:t> &amp; </a:t>
            </a:r>
            <a:r>
              <a:rPr lang="en-US" sz="1000" b="1" dirty="0" err="1">
                <a:latin typeface="Adobe Caslon Pro" panose="0205050205050A020403" pitchFamily="18" charset="0"/>
              </a:rPr>
              <a:t>Gandoin</a:t>
            </a:r>
            <a:r>
              <a:rPr lang="en-US" sz="1000" b="1" dirty="0">
                <a:latin typeface="Adobe Caslon Pro" panose="0205050205050A020403" pitchFamily="18" charset="0"/>
              </a:rPr>
              <a:t>, VIS 1999</a:t>
            </a:r>
            <a:r>
              <a:rPr lang="en-US" sz="1000" dirty="0">
                <a:latin typeface="Adobe Caslon Pro" panose="0205050205050A020403" pitchFamily="18" charset="0"/>
              </a:rPr>
              <a:t>]</a:t>
            </a:r>
          </a:p>
        </p:txBody>
      </p:sp>
      <p:sp>
        <p:nvSpPr>
          <p:cNvPr id="78" name="TextBox 77">
            <a:extLst>
              <a:ext uri="{FF2B5EF4-FFF2-40B4-BE49-F238E27FC236}">
                <a16:creationId xmlns:a16="http://schemas.microsoft.com/office/drawing/2014/main" id="{7AE1FD48-6704-478A-8B9C-AED1AAC6DC5B}"/>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2</a:t>
            </a:r>
          </a:p>
        </p:txBody>
      </p:sp>
    </p:spTree>
    <p:extLst>
      <p:ext uri="{BB962C8B-B14F-4D97-AF65-F5344CB8AC3E}">
        <p14:creationId xmlns:p14="http://schemas.microsoft.com/office/powerpoint/2010/main" val="323495093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4"/>
                                        </p:tgtEl>
                                      </p:cBhvr>
                                    </p:animEffect>
                                    <p:set>
                                      <p:cBhvr>
                                        <p:cTn id="18" dur="1" fill="hold">
                                          <p:stCondLst>
                                            <p:cond delay="499"/>
                                          </p:stCondLst>
                                        </p:cTn>
                                        <p:tgtEl>
                                          <p:spTgt spid="7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500"/>
                                        <p:tgtEl>
                                          <p:spTgt spid="73"/>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5292-BA22-4FE7-9530-A9A85694FD13}"/>
              </a:ext>
            </a:extLst>
          </p:cNvPr>
          <p:cNvSpPr>
            <a:spLocks noGrp="1"/>
          </p:cNvSpPr>
          <p:nvPr>
            <p:ph type="title"/>
          </p:nvPr>
        </p:nvSpPr>
        <p:spPr/>
        <p:txBody>
          <a:bodyPr/>
          <a:lstStyle/>
          <a:p>
            <a:r>
              <a:rPr lang="en-US" sz="4000" dirty="0">
                <a:latin typeface="Tw Cen MT Condensed Extra Bold" panose="020B0803020202020204" pitchFamily="34" charset="0"/>
              </a:rPr>
              <a:t>Memory footprint - </a:t>
            </a:r>
            <a:r>
              <a:rPr lang="en-US" sz="4000" dirty="0">
                <a:solidFill>
                  <a:srgbClr val="F69200"/>
                </a:solidFill>
                <a:latin typeface="Tw Cen MT Condensed Extra Bold" panose="020B0803020202020204" pitchFamily="34" charset="0"/>
              </a:rPr>
              <a:t>DT = low</a:t>
            </a:r>
            <a:r>
              <a:rPr lang="en-US" sz="4000" dirty="0">
                <a:latin typeface="Tw Cen MT Condensed Extra Bold" panose="020B0803020202020204" pitchFamily="34" charset="0"/>
              </a:rPr>
              <a:t>, </a:t>
            </a:r>
            <a:r>
              <a:rPr lang="en-US" sz="4000" dirty="0">
                <a:solidFill>
                  <a:srgbClr val="A6B727"/>
                </a:solidFill>
                <a:latin typeface="Tw Cen MT Condensed Extra Bold" panose="020B0803020202020204" pitchFamily="34" charset="0"/>
              </a:rPr>
              <a:t>BT = high</a:t>
            </a:r>
          </a:p>
        </p:txBody>
      </p:sp>
      <p:pic>
        <p:nvPicPr>
          <p:cNvPr id="41" name="Picture 40">
            <a:extLst>
              <a:ext uri="{FF2B5EF4-FFF2-40B4-BE49-F238E27FC236}">
                <a16:creationId xmlns:a16="http://schemas.microsoft.com/office/drawing/2014/main" id="{8B456693-B025-4574-9397-B7A3A829C848}"/>
              </a:ext>
            </a:extLst>
          </p:cNvPr>
          <p:cNvPicPr>
            <a:picLocks noChangeAspect="1"/>
          </p:cNvPicPr>
          <p:nvPr/>
        </p:nvPicPr>
        <p:blipFill>
          <a:blip r:embed="rId3"/>
          <a:stretch>
            <a:fillRect/>
          </a:stretch>
        </p:blipFill>
        <p:spPr>
          <a:xfrm>
            <a:off x="575964" y="1521232"/>
            <a:ext cx="3734824" cy="1276065"/>
          </a:xfrm>
          <a:prstGeom prst="rect">
            <a:avLst/>
          </a:prstGeom>
        </p:spPr>
      </p:pic>
      <p:grpSp>
        <p:nvGrpSpPr>
          <p:cNvPr id="42" name="Group 41">
            <a:extLst>
              <a:ext uri="{FF2B5EF4-FFF2-40B4-BE49-F238E27FC236}">
                <a16:creationId xmlns:a16="http://schemas.microsoft.com/office/drawing/2014/main" id="{6D7FCAD5-A7ED-4656-A605-8B6DE6F5919A}"/>
              </a:ext>
            </a:extLst>
          </p:cNvPr>
          <p:cNvGrpSpPr/>
          <p:nvPr/>
        </p:nvGrpSpPr>
        <p:grpSpPr>
          <a:xfrm>
            <a:off x="697899" y="1654632"/>
            <a:ext cx="1710727" cy="942998"/>
            <a:chOff x="2612858" y="1514734"/>
            <a:chExt cx="2813384" cy="1550812"/>
          </a:xfrm>
        </p:grpSpPr>
        <p:cxnSp>
          <p:nvCxnSpPr>
            <p:cNvPr id="43" name="Straight Connector 42">
              <a:extLst>
                <a:ext uri="{FF2B5EF4-FFF2-40B4-BE49-F238E27FC236}">
                  <a16:creationId xmlns:a16="http://schemas.microsoft.com/office/drawing/2014/main" id="{AB622C6F-F819-4E28-966B-2A388FA9B5C4}"/>
                </a:ext>
              </a:extLst>
            </p:cNvPr>
            <p:cNvCxnSpPr>
              <a:cxnSpLocks/>
            </p:cNvCxnSpPr>
            <p:nvPr/>
          </p:nvCxnSpPr>
          <p:spPr>
            <a:xfrm rot="60000" flipH="1">
              <a:off x="3922294" y="1514734"/>
              <a:ext cx="1503948" cy="399289"/>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4" name="Straight Connector 43">
              <a:extLst>
                <a:ext uri="{FF2B5EF4-FFF2-40B4-BE49-F238E27FC236}">
                  <a16:creationId xmlns:a16="http://schemas.microsoft.com/office/drawing/2014/main" id="{1C26D9E6-6094-4DA1-9886-E3C95EF53841}"/>
                </a:ext>
              </a:extLst>
            </p:cNvPr>
            <p:cNvCxnSpPr>
              <a:cxnSpLocks/>
            </p:cNvCxnSpPr>
            <p:nvPr/>
          </p:nvCxnSpPr>
          <p:spPr>
            <a:xfrm flipH="1">
              <a:off x="3224462" y="2053772"/>
              <a:ext cx="577516" cy="290143"/>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5" name="Straight Connector 44">
              <a:extLst>
                <a:ext uri="{FF2B5EF4-FFF2-40B4-BE49-F238E27FC236}">
                  <a16:creationId xmlns:a16="http://schemas.microsoft.com/office/drawing/2014/main" id="{DB72EBBB-48AE-42B9-AC3E-6C6250B36E74}"/>
                </a:ext>
              </a:extLst>
            </p:cNvPr>
            <p:cNvCxnSpPr>
              <a:cxnSpLocks/>
            </p:cNvCxnSpPr>
            <p:nvPr/>
          </p:nvCxnSpPr>
          <p:spPr>
            <a:xfrm flipH="1">
              <a:off x="2809374" y="2534982"/>
              <a:ext cx="247792" cy="20220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6" name="Straight Connector 45">
              <a:extLst>
                <a:ext uri="{FF2B5EF4-FFF2-40B4-BE49-F238E27FC236}">
                  <a16:creationId xmlns:a16="http://schemas.microsoft.com/office/drawing/2014/main" id="{A39ED12B-1A56-493B-9FE5-5738E3D472E4}"/>
                </a:ext>
              </a:extLst>
            </p:cNvPr>
            <p:cNvCxnSpPr>
              <a:cxnSpLocks/>
            </p:cNvCxnSpPr>
            <p:nvPr/>
          </p:nvCxnSpPr>
          <p:spPr>
            <a:xfrm flipH="1">
              <a:off x="2612858" y="2876934"/>
              <a:ext cx="12432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7" name="Straight Connector 46">
              <a:extLst>
                <a:ext uri="{FF2B5EF4-FFF2-40B4-BE49-F238E27FC236}">
                  <a16:creationId xmlns:a16="http://schemas.microsoft.com/office/drawing/2014/main" id="{EAFDFF06-D1F6-4916-A728-F54CB8003ED2}"/>
                </a:ext>
              </a:extLst>
            </p:cNvPr>
            <p:cNvCxnSpPr>
              <a:cxnSpLocks/>
            </p:cNvCxnSpPr>
            <p:nvPr/>
          </p:nvCxnSpPr>
          <p:spPr>
            <a:xfrm flipH="1" flipV="1">
              <a:off x="3922294" y="2053773"/>
              <a:ext cx="691816" cy="29014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8" name="Straight Connector 47">
              <a:extLst>
                <a:ext uri="{FF2B5EF4-FFF2-40B4-BE49-F238E27FC236}">
                  <a16:creationId xmlns:a16="http://schemas.microsoft.com/office/drawing/2014/main" id="{53722A15-31E2-4F9F-80B5-FE423FDC3E2A}"/>
                </a:ext>
              </a:extLst>
            </p:cNvPr>
            <p:cNvCxnSpPr>
              <a:cxnSpLocks/>
            </p:cNvCxnSpPr>
            <p:nvPr/>
          </p:nvCxnSpPr>
          <p:spPr>
            <a:xfrm rot="120000">
              <a:off x="3176337" y="2526898"/>
              <a:ext cx="277873" cy="2102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9" name="Straight Connector 48">
              <a:extLst>
                <a:ext uri="{FF2B5EF4-FFF2-40B4-BE49-F238E27FC236}">
                  <a16:creationId xmlns:a16="http://schemas.microsoft.com/office/drawing/2014/main" id="{C2305FD1-8B58-45D5-8160-D1BC24B63B5D}"/>
                </a:ext>
              </a:extLst>
            </p:cNvPr>
            <p:cNvCxnSpPr>
              <a:cxnSpLocks/>
            </p:cNvCxnSpPr>
            <p:nvPr/>
          </p:nvCxnSpPr>
          <p:spPr>
            <a:xfrm>
              <a:off x="2737184" y="2876934"/>
              <a:ext cx="12031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a:extLst>
                <a:ext uri="{FF2B5EF4-FFF2-40B4-BE49-F238E27FC236}">
                  <a16:creationId xmlns:a16="http://schemas.microsoft.com/office/drawing/2014/main" id="{A401EAE0-F5E5-4A71-BFA5-71DE3372FADA}"/>
                </a:ext>
              </a:extLst>
            </p:cNvPr>
            <p:cNvCxnSpPr>
              <a:cxnSpLocks/>
            </p:cNvCxnSpPr>
            <p:nvPr/>
          </p:nvCxnSpPr>
          <p:spPr>
            <a:xfrm flipH="1">
              <a:off x="3398063" y="2866097"/>
              <a:ext cx="12432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1" name="Straight Connector 50">
              <a:extLst>
                <a:ext uri="{FF2B5EF4-FFF2-40B4-BE49-F238E27FC236}">
                  <a16:creationId xmlns:a16="http://schemas.microsoft.com/office/drawing/2014/main" id="{5F3F5566-2D32-4DD7-8640-5BB110BB9193}"/>
                </a:ext>
              </a:extLst>
            </p:cNvPr>
            <p:cNvCxnSpPr>
              <a:cxnSpLocks/>
            </p:cNvCxnSpPr>
            <p:nvPr/>
          </p:nvCxnSpPr>
          <p:spPr>
            <a:xfrm>
              <a:off x="3522389" y="2866097"/>
              <a:ext cx="120316" cy="18861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2" name="Straight Connector 51">
              <a:extLst>
                <a:ext uri="{FF2B5EF4-FFF2-40B4-BE49-F238E27FC236}">
                  <a16:creationId xmlns:a16="http://schemas.microsoft.com/office/drawing/2014/main" id="{04786CE7-908B-410E-8B83-7D6289AF834E}"/>
                </a:ext>
              </a:extLst>
            </p:cNvPr>
            <p:cNvCxnSpPr>
              <a:cxnSpLocks/>
            </p:cNvCxnSpPr>
            <p:nvPr/>
          </p:nvCxnSpPr>
          <p:spPr>
            <a:xfrm flipH="1">
              <a:off x="4399838" y="2534982"/>
              <a:ext cx="247792" cy="202202"/>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a:extLst>
                <a:ext uri="{FF2B5EF4-FFF2-40B4-BE49-F238E27FC236}">
                  <a16:creationId xmlns:a16="http://schemas.microsoft.com/office/drawing/2014/main" id="{23C063E4-C130-481A-B4B7-C4C3AD6ED427}"/>
                </a:ext>
              </a:extLst>
            </p:cNvPr>
            <p:cNvCxnSpPr>
              <a:cxnSpLocks/>
            </p:cNvCxnSpPr>
            <p:nvPr/>
          </p:nvCxnSpPr>
          <p:spPr>
            <a:xfrm flipH="1">
              <a:off x="4183268" y="2876934"/>
              <a:ext cx="124326" cy="188612"/>
            </a:xfrm>
            <a:prstGeom prst="line">
              <a:avLst/>
            </a:prstGeom>
            <a:ln/>
          </p:spPr>
          <p:style>
            <a:lnRef idx="2">
              <a:schemeClr val="accent3"/>
            </a:lnRef>
            <a:fillRef idx="0">
              <a:schemeClr val="accent3"/>
            </a:fillRef>
            <a:effectRef idx="1">
              <a:schemeClr val="accent3"/>
            </a:effectRef>
            <a:fontRef idx="minor">
              <a:schemeClr val="tx1"/>
            </a:fontRef>
          </p:style>
        </p:cxnSp>
      </p:grpSp>
      <p:pic>
        <p:nvPicPr>
          <p:cNvPr id="70" name="Picture 69">
            <a:extLst>
              <a:ext uri="{FF2B5EF4-FFF2-40B4-BE49-F238E27FC236}">
                <a16:creationId xmlns:a16="http://schemas.microsoft.com/office/drawing/2014/main" id="{EB761A24-E8E4-41C4-9F32-87A8898DC1BF}"/>
              </a:ext>
            </a:extLst>
          </p:cNvPr>
          <p:cNvPicPr>
            <a:picLocks noChangeAspect="1"/>
          </p:cNvPicPr>
          <p:nvPr/>
        </p:nvPicPr>
        <p:blipFill>
          <a:blip r:embed="rId3"/>
          <a:stretch>
            <a:fillRect/>
          </a:stretch>
        </p:blipFill>
        <p:spPr>
          <a:xfrm>
            <a:off x="575978" y="3206014"/>
            <a:ext cx="3734810" cy="1276060"/>
          </a:xfrm>
          <a:prstGeom prst="rect">
            <a:avLst/>
          </a:prstGeom>
        </p:spPr>
      </p:pic>
      <p:grpSp>
        <p:nvGrpSpPr>
          <p:cNvPr id="83" name="Group 82">
            <a:extLst>
              <a:ext uri="{FF2B5EF4-FFF2-40B4-BE49-F238E27FC236}">
                <a16:creationId xmlns:a16="http://schemas.microsoft.com/office/drawing/2014/main" id="{06AEF5B5-6857-4740-BDC5-4D672F90002B}"/>
              </a:ext>
            </a:extLst>
          </p:cNvPr>
          <p:cNvGrpSpPr/>
          <p:nvPr/>
        </p:nvGrpSpPr>
        <p:grpSpPr>
          <a:xfrm>
            <a:off x="816718" y="3338922"/>
            <a:ext cx="3279302" cy="750014"/>
            <a:chOff x="2809375" y="1516674"/>
            <a:chExt cx="5393010" cy="1233443"/>
          </a:xfrm>
        </p:grpSpPr>
        <p:cxnSp>
          <p:nvCxnSpPr>
            <p:cNvPr id="84" name="Straight Connector 83">
              <a:extLst>
                <a:ext uri="{FF2B5EF4-FFF2-40B4-BE49-F238E27FC236}">
                  <a16:creationId xmlns:a16="http://schemas.microsoft.com/office/drawing/2014/main" id="{A0AC204F-EEB8-47A7-BFA3-99C4077DEF69}"/>
                </a:ext>
              </a:extLst>
            </p:cNvPr>
            <p:cNvCxnSpPr>
              <a:cxnSpLocks/>
            </p:cNvCxnSpPr>
            <p:nvPr/>
          </p:nvCxnSpPr>
          <p:spPr>
            <a:xfrm rot="60000" flipH="1">
              <a:off x="3922295" y="1516674"/>
              <a:ext cx="1503948" cy="399289"/>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5" name="Straight Connector 84">
              <a:extLst>
                <a:ext uri="{FF2B5EF4-FFF2-40B4-BE49-F238E27FC236}">
                  <a16:creationId xmlns:a16="http://schemas.microsoft.com/office/drawing/2014/main" id="{88341377-3E46-4D32-97D6-49AE6A472EB8}"/>
                </a:ext>
              </a:extLst>
            </p:cNvPr>
            <p:cNvCxnSpPr>
              <a:cxnSpLocks/>
            </p:cNvCxnSpPr>
            <p:nvPr/>
          </p:nvCxnSpPr>
          <p:spPr>
            <a:xfrm flipH="1">
              <a:off x="3224463" y="2055712"/>
              <a:ext cx="577516" cy="290143"/>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6" name="Straight Connector 85">
              <a:extLst>
                <a:ext uri="{FF2B5EF4-FFF2-40B4-BE49-F238E27FC236}">
                  <a16:creationId xmlns:a16="http://schemas.microsoft.com/office/drawing/2014/main" id="{CC623998-D3BB-41CC-91C5-E84B107043CE}"/>
                </a:ext>
              </a:extLst>
            </p:cNvPr>
            <p:cNvCxnSpPr>
              <a:cxnSpLocks/>
            </p:cNvCxnSpPr>
            <p:nvPr/>
          </p:nvCxnSpPr>
          <p:spPr>
            <a:xfrm flipH="1">
              <a:off x="2809375" y="2536922"/>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7" name="Straight Connector 86">
              <a:extLst>
                <a:ext uri="{FF2B5EF4-FFF2-40B4-BE49-F238E27FC236}">
                  <a16:creationId xmlns:a16="http://schemas.microsoft.com/office/drawing/2014/main" id="{4CA82E75-77F0-45D2-AFAD-9D54FC5C2899}"/>
                </a:ext>
              </a:extLst>
            </p:cNvPr>
            <p:cNvCxnSpPr>
              <a:cxnSpLocks/>
            </p:cNvCxnSpPr>
            <p:nvPr/>
          </p:nvCxnSpPr>
          <p:spPr>
            <a:xfrm flipH="1" flipV="1">
              <a:off x="3922295" y="2055713"/>
              <a:ext cx="691816" cy="29014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8" name="Straight Connector 87">
              <a:extLst>
                <a:ext uri="{FF2B5EF4-FFF2-40B4-BE49-F238E27FC236}">
                  <a16:creationId xmlns:a16="http://schemas.microsoft.com/office/drawing/2014/main" id="{7F93BDBF-738C-4902-A739-6A55448C76BE}"/>
                </a:ext>
              </a:extLst>
            </p:cNvPr>
            <p:cNvCxnSpPr>
              <a:cxnSpLocks/>
            </p:cNvCxnSpPr>
            <p:nvPr/>
          </p:nvCxnSpPr>
          <p:spPr>
            <a:xfrm rot="120000">
              <a:off x="3176338" y="2528838"/>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9" name="Straight Connector 88">
              <a:extLst>
                <a:ext uri="{FF2B5EF4-FFF2-40B4-BE49-F238E27FC236}">
                  <a16:creationId xmlns:a16="http://schemas.microsoft.com/office/drawing/2014/main" id="{3A959D99-339B-4317-89E2-4B71845CC8FD}"/>
                </a:ext>
              </a:extLst>
            </p:cNvPr>
            <p:cNvCxnSpPr>
              <a:cxnSpLocks/>
            </p:cNvCxnSpPr>
            <p:nvPr/>
          </p:nvCxnSpPr>
          <p:spPr>
            <a:xfrm flipH="1">
              <a:off x="4399839" y="2536922"/>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0" name="Straight Connector 89">
              <a:extLst>
                <a:ext uri="{FF2B5EF4-FFF2-40B4-BE49-F238E27FC236}">
                  <a16:creationId xmlns:a16="http://schemas.microsoft.com/office/drawing/2014/main" id="{2CFD9465-F9CA-4375-9D0D-B6E08AACBF91}"/>
                </a:ext>
              </a:extLst>
            </p:cNvPr>
            <p:cNvCxnSpPr>
              <a:cxnSpLocks/>
            </p:cNvCxnSpPr>
            <p:nvPr/>
          </p:nvCxnSpPr>
          <p:spPr>
            <a:xfrm flipH="1">
              <a:off x="5981702" y="2536085"/>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1" name="Straight Connector 90">
              <a:extLst>
                <a:ext uri="{FF2B5EF4-FFF2-40B4-BE49-F238E27FC236}">
                  <a16:creationId xmlns:a16="http://schemas.microsoft.com/office/drawing/2014/main" id="{C342A89A-FDBA-46AD-AE8C-B8DD787E6E6C}"/>
                </a:ext>
              </a:extLst>
            </p:cNvPr>
            <p:cNvCxnSpPr>
              <a:cxnSpLocks/>
            </p:cNvCxnSpPr>
            <p:nvPr/>
          </p:nvCxnSpPr>
          <p:spPr>
            <a:xfrm rot="120000">
              <a:off x="6342649" y="2528001"/>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2" name="Straight Connector 91">
              <a:extLst>
                <a:ext uri="{FF2B5EF4-FFF2-40B4-BE49-F238E27FC236}">
                  <a16:creationId xmlns:a16="http://schemas.microsoft.com/office/drawing/2014/main" id="{A017328E-5203-4115-966E-DDFA914D0814}"/>
                </a:ext>
              </a:extLst>
            </p:cNvPr>
            <p:cNvCxnSpPr>
              <a:cxnSpLocks/>
            </p:cNvCxnSpPr>
            <p:nvPr/>
          </p:nvCxnSpPr>
          <p:spPr>
            <a:xfrm flipH="1">
              <a:off x="7557549" y="2535046"/>
              <a:ext cx="247792" cy="20220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3" name="Straight Connector 92">
              <a:extLst>
                <a:ext uri="{FF2B5EF4-FFF2-40B4-BE49-F238E27FC236}">
                  <a16:creationId xmlns:a16="http://schemas.microsoft.com/office/drawing/2014/main" id="{7CCBE537-8A45-47EB-A9CD-954331DC9CEF}"/>
                </a:ext>
              </a:extLst>
            </p:cNvPr>
            <p:cNvCxnSpPr>
              <a:cxnSpLocks/>
            </p:cNvCxnSpPr>
            <p:nvPr/>
          </p:nvCxnSpPr>
          <p:spPr>
            <a:xfrm rot="120000">
              <a:off x="7924512" y="2526962"/>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4" name="Straight Connector 93">
              <a:extLst>
                <a:ext uri="{FF2B5EF4-FFF2-40B4-BE49-F238E27FC236}">
                  <a16:creationId xmlns:a16="http://schemas.microsoft.com/office/drawing/2014/main" id="{A852B7CA-E7E8-487E-92DC-0197C97E5CDE}"/>
                </a:ext>
              </a:extLst>
            </p:cNvPr>
            <p:cNvCxnSpPr>
              <a:cxnSpLocks/>
            </p:cNvCxnSpPr>
            <p:nvPr/>
          </p:nvCxnSpPr>
          <p:spPr>
            <a:xfrm flipH="1">
              <a:off x="6364415" y="2131529"/>
              <a:ext cx="631949" cy="231981"/>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5" name="Straight Connector 94">
              <a:extLst>
                <a:ext uri="{FF2B5EF4-FFF2-40B4-BE49-F238E27FC236}">
                  <a16:creationId xmlns:a16="http://schemas.microsoft.com/office/drawing/2014/main" id="{FDDD44D0-248D-4D89-AF67-F3E7A85B6920}"/>
                </a:ext>
              </a:extLst>
            </p:cNvPr>
            <p:cNvCxnSpPr>
              <a:cxnSpLocks/>
            </p:cNvCxnSpPr>
            <p:nvPr/>
          </p:nvCxnSpPr>
          <p:spPr>
            <a:xfrm flipH="1" flipV="1">
              <a:off x="7176548" y="2131529"/>
              <a:ext cx="577515" cy="209804"/>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6" name="Straight Connector 95">
              <a:extLst>
                <a:ext uri="{FF2B5EF4-FFF2-40B4-BE49-F238E27FC236}">
                  <a16:creationId xmlns:a16="http://schemas.microsoft.com/office/drawing/2014/main" id="{4D9A05F5-B52B-4F3A-9F9B-5A956BC57BEF}"/>
                </a:ext>
              </a:extLst>
            </p:cNvPr>
            <p:cNvCxnSpPr>
              <a:cxnSpLocks/>
            </p:cNvCxnSpPr>
            <p:nvPr/>
          </p:nvCxnSpPr>
          <p:spPr>
            <a:xfrm rot="120000">
              <a:off x="4766802" y="2539831"/>
              <a:ext cx="277873" cy="2102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7" name="Straight Connector 96">
              <a:extLst>
                <a:ext uri="{FF2B5EF4-FFF2-40B4-BE49-F238E27FC236}">
                  <a16:creationId xmlns:a16="http://schemas.microsoft.com/office/drawing/2014/main" id="{738B892C-7DC2-418B-8B99-35C4459E718C}"/>
                </a:ext>
              </a:extLst>
            </p:cNvPr>
            <p:cNvCxnSpPr>
              <a:cxnSpLocks/>
            </p:cNvCxnSpPr>
            <p:nvPr/>
          </p:nvCxnSpPr>
          <p:spPr>
            <a:xfrm rot="21540000" flipH="1" flipV="1">
              <a:off x="5585639" y="1522690"/>
              <a:ext cx="1410725" cy="449133"/>
            </a:xfrm>
            <a:prstGeom prst="line">
              <a:avLst/>
            </a:prstGeom>
            <a:ln/>
          </p:spPr>
          <p:style>
            <a:lnRef idx="2">
              <a:schemeClr val="accent2"/>
            </a:lnRef>
            <a:fillRef idx="0">
              <a:schemeClr val="accent2"/>
            </a:fillRef>
            <a:effectRef idx="1">
              <a:schemeClr val="accent2"/>
            </a:effectRef>
            <a:fontRef idx="minor">
              <a:schemeClr val="tx1"/>
            </a:fontRef>
          </p:style>
        </p:cxnSp>
      </p:grpSp>
      <p:cxnSp>
        <p:nvCxnSpPr>
          <p:cNvPr id="39" name="Straight Connector 38">
            <a:extLst>
              <a:ext uri="{FF2B5EF4-FFF2-40B4-BE49-F238E27FC236}">
                <a16:creationId xmlns:a16="http://schemas.microsoft.com/office/drawing/2014/main" id="{A103FF96-C2D6-49F7-AF46-FCD61D3B7BCC}"/>
              </a:ext>
            </a:extLst>
          </p:cNvPr>
          <p:cNvCxnSpPr>
            <a:cxnSpLocks/>
          </p:cNvCxnSpPr>
          <p:nvPr/>
        </p:nvCxnSpPr>
        <p:spPr>
          <a:xfrm>
            <a:off x="697899" y="4175362"/>
            <a:ext cx="3505611"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Freeform: Shape 36">
            <a:extLst>
              <a:ext uri="{FF2B5EF4-FFF2-40B4-BE49-F238E27FC236}">
                <a16:creationId xmlns:a16="http://schemas.microsoft.com/office/drawing/2014/main" id="{8BD3C722-E632-4FDB-A763-CF6FFBEB1A68}"/>
              </a:ext>
            </a:extLst>
          </p:cNvPr>
          <p:cNvSpPr/>
          <p:nvPr/>
        </p:nvSpPr>
        <p:spPr>
          <a:xfrm>
            <a:off x="1461898" y="1662520"/>
            <a:ext cx="948097" cy="957810"/>
          </a:xfrm>
          <a:custGeom>
            <a:avLst/>
            <a:gdLst>
              <a:gd name="connsiteX0" fmla="*/ 1257601 w 1257601"/>
              <a:gd name="connsiteY0" fmla="*/ 0 h 1276065"/>
              <a:gd name="connsiteX1" fmla="*/ 8831 w 1257601"/>
              <a:gd name="connsiteY1" fmla="*/ 375313 h 1276065"/>
              <a:gd name="connsiteX2" fmla="*/ 684395 w 1257601"/>
              <a:gd name="connsiteY2" fmla="*/ 736979 h 1276065"/>
              <a:gd name="connsiteX3" fmla="*/ 377320 w 1257601"/>
              <a:gd name="connsiteY3" fmla="*/ 1030406 h 1276065"/>
              <a:gd name="connsiteX4" fmla="*/ 227195 w 1257601"/>
              <a:gd name="connsiteY4" fmla="*/ 1276065 h 127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601" h="1276065">
                <a:moveTo>
                  <a:pt x="1257601" y="0"/>
                </a:moveTo>
                <a:cubicBezTo>
                  <a:pt x="680983" y="126241"/>
                  <a:pt x="104365" y="252483"/>
                  <a:pt x="8831" y="375313"/>
                </a:cubicBezTo>
                <a:cubicBezTo>
                  <a:pt x="-86703" y="498143"/>
                  <a:pt x="622980" y="627797"/>
                  <a:pt x="684395" y="736979"/>
                </a:cubicBezTo>
                <a:cubicBezTo>
                  <a:pt x="745810" y="846161"/>
                  <a:pt x="453520" y="940558"/>
                  <a:pt x="377320" y="1030406"/>
                </a:cubicBezTo>
                <a:cubicBezTo>
                  <a:pt x="301120" y="1120254"/>
                  <a:pt x="264157" y="1198159"/>
                  <a:pt x="227195" y="12760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1" name="TextBox 100">
                <a:extLst>
                  <a:ext uri="{FF2B5EF4-FFF2-40B4-BE49-F238E27FC236}">
                    <a16:creationId xmlns:a16="http://schemas.microsoft.com/office/drawing/2014/main" id="{089DB6A1-12D7-44E0-A838-A7ECBE1337A7}"/>
                  </a:ext>
                </a:extLst>
              </p:cNvPr>
              <p:cNvSpPr txBox="1"/>
              <p:nvPr/>
            </p:nvSpPr>
            <p:spPr>
              <a:xfrm>
                <a:off x="4011537" y="1646670"/>
                <a:ext cx="4768678" cy="830997"/>
              </a:xfrm>
              <a:prstGeom prst="rect">
                <a:avLst/>
              </a:prstGeom>
              <a:noFill/>
            </p:spPr>
            <p:txBody>
              <a:bodyPr wrap="none" rtlCol="0">
                <a:spAutoFit/>
              </a:bodyPr>
              <a:lstStyle/>
              <a:p>
                <a:r>
                  <a:rPr lang="en-US" sz="2400" dirty="0">
                    <a:solidFill>
                      <a:srgbClr val="498FB7"/>
                    </a:solidFill>
                    <a:latin typeface="Tw Cen MT Condensed" panose="020B0606020104020203" pitchFamily="34" charset="0"/>
                    <a:cs typeface="Calibri" panose="020F0502020204030204" pitchFamily="34" charset="0"/>
                  </a:rPr>
                  <a:t>Front of traversal</a:t>
                </a:r>
                <a:r>
                  <a:rPr lang="en-US" sz="2400" dirty="0">
                    <a:latin typeface="Tw Cen MT Condensed" panose="020B0606020104020203" pitchFamily="34" charset="0"/>
                    <a:cs typeface="Calibri" panose="020F0502020204030204" pitchFamily="34" charset="0"/>
                  </a:rPr>
                  <a:t> = </a:t>
                </a:r>
                <a:r>
                  <a:rPr lang="en-US" sz="2400" b="1" dirty="0">
                    <a:solidFill>
                      <a:srgbClr val="F69200"/>
                    </a:solidFill>
                    <a:latin typeface="Tw Cen MT Condensed" panose="020B0606020104020203" pitchFamily="34" charset="0"/>
                    <a:cs typeface="Calibri" panose="020F0502020204030204" pitchFamily="34" charset="0"/>
                  </a:rPr>
                  <a:t>stack</a:t>
                </a:r>
                <a:r>
                  <a:rPr lang="en-US" sz="2400" dirty="0">
                    <a:latin typeface="Tw Cen MT Condensed" panose="020B0606020104020203" pitchFamily="34" charset="0"/>
                    <a:cs typeface="Calibri" panose="020F0502020204030204" pitchFamily="34" charset="0"/>
                  </a:rPr>
                  <a:t> with at most </a:t>
                </a:r>
                <a14:m>
                  <m:oMath xmlns:m="http://schemas.openxmlformats.org/officeDocument/2006/math">
                    <m:r>
                      <a:rPr lang="en-US" sz="2400" i="1" dirty="0" smtClean="0">
                        <a:latin typeface="Cambria Math" panose="02040503050406030204" pitchFamily="18" charset="0"/>
                      </a:rPr>
                      <m:t>𝐻</m:t>
                    </m:r>
                  </m:oMath>
                </a14:m>
                <a:r>
                  <a:rPr lang="en-US" sz="2400" dirty="0">
                    <a:latin typeface="Tw Cen MT Condensed" panose="020B0606020104020203" pitchFamily="34" charset="0"/>
                    <a:cs typeface="Calibri" panose="020F0502020204030204" pitchFamily="34" charset="0"/>
                  </a:rPr>
                  <a:t> nodes</a:t>
                </a:r>
              </a:p>
              <a:p>
                <a:r>
                  <a:rPr lang="en-US" sz="2400" dirty="0">
                    <a:latin typeface="Tw Cen MT Condensed" panose="020B0606020104020203" pitchFamily="34" charset="0"/>
                    <a:cs typeface="Calibri" panose="020F0502020204030204" pitchFamily="34" charset="0"/>
                  </a:rPr>
                  <a:t>	</a:t>
                </a:r>
                <a:r>
                  <a:rPr lang="en-US" sz="2400" u="sng" dirty="0">
                    <a:latin typeface="Tw Cen MT Condensed" panose="020B0606020104020203" pitchFamily="34" charset="0"/>
                    <a:cs typeface="Calibri" panose="020F0502020204030204" pitchFamily="34" charset="0"/>
                  </a:rPr>
                  <a:t>Low</a:t>
                </a:r>
                <a:r>
                  <a:rPr lang="en-US" sz="2400" dirty="0">
                    <a:latin typeface="Tw Cen MT Condensed" panose="020B0606020104020203" pitchFamily="34" charset="0"/>
                    <a:cs typeface="Calibri" panose="020F0502020204030204" pitchFamily="34" charset="0"/>
                  </a:rPr>
                  <a:t> memory footprint</a:t>
                </a:r>
              </a:p>
            </p:txBody>
          </p:sp>
        </mc:Choice>
        <mc:Fallback>
          <p:sp>
            <p:nvSpPr>
              <p:cNvPr id="101" name="TextBox 100">
                <a:extLst>
                  <a:ext uri="{FF2B5EF4-FFF2-40B4-BE49-F238E27FC236}">
                    <a16:creationId xmlns:a16="http://schemas.microsoft.com/office/drawing/2014/main" id="{089DB6A1-12D7-44E0-A838-A7ECBE1337A7}"/>
                  </a:ext>
                </a:extLst>
              </p:cNvPr>
              <p:cNvSpPr txBox="1">
                <a:spLocks noRot="1" noChangeAspect="1" noMove="1" noResize="1" noEditPoints="1" noAdjustHandles="1" noChangeArrowheads="1" noChangeShapeType="1" noTextEdit="1"/>
              </p:cNvSpPr>
              <p:nvPr/>
            </p:nvSpPr>
            <p:spPr>
              <a:xfrm>
                <a:off x="4011537" y="1646670"/>
                <a:ext cx="4768678" cy="830997"/>
              </a:xfrm>
              <a:prstGeom prst="rect">
                <a:avLst/>
              </a:prstGeom>
              <a:blipFill>
                <a:blip r:embed="rId4"/>
                <a:stretch>
                  <a:fillRect l="-1918" t="-5147" r="-1023" b="-16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2" name="TextBox 101">
                <a:extLst>
                  <a:ext uri="{FF2B5EF4-FFF2-40B4-BE49-F238E27FC236}">
                    <a16:creationId xmlns:a16="http://schemas.microsoft.com/office/drawing/2014/main" id="{9AF41CE0-BC72-46E0-A07A-FBACF118E3BB}"/>
                  </a:ext>
                </a:extLst>
              </p:cNvPr>
              <p:cNvSpPr txBox="1"/>
              <p:nvPr/>
            </p:nvSpPr>
            <p:spPr>
              <a:xfrm>
                <a:off x="4046891" y="3476967"/>
                <a:ext cx="4952831" cy="837537"/>
              </a:xfrm>
              <a:prstGeom prst="rect">
                <a:avLst/>
              </a:prstGeom>
              <a:noFill/>
            </p:spPr>
            <p:txBody>
              <a:bodyPr wrap="none" rtlCol="0">
                <a:spAutoFit/>
              </a:bodyPr>
              <a:lstStyle/>
              <a:p>
                <a:r>
                  <a:rPr lang="en-US" sz="2400" dirty="0">
                    <a:solidFill>
                      <a:srgbClr val="498FB7"/>
                    </a:solidFill>
                    <a:latin typeface="Tw Cen MT Condensed" panose="020B0606020104020203" pitchFamily="34" charset="0"/>
                    <a:cs typeface="Calibri" panose="020F0502020204030204" pitchFamily="34" charset="0"/>
                  </a:rPr>
                  <a:t>Front of traversal </a:t>
                </a:r>
                <a:r>
                  <a:rPr lang="en-US" sz="2400" dirty="0">
                    <a:latin typeface="Tw Cen MT Condensed" panose="020B0606020104020203" pitchFamily="34" charset="0"/>
                    <a:cs typeface="Calibri" panose="020F0502020204030204" pitchFamily="34" charset="0"/>
                  </a:rPr>
                  <a:t>= </a:t>
                </a:r>
                <a:r>
                  <a:rPr lang="en-US" sz="2400" b="1" dirty="0">
                    <a:solidFill>
                      <a:srgbClr val="A6B727"/>
                    </a:solidFill>
                    <a:latin typeface="Tw Cen MT Condensed" panose="020B0606020104020203" pitchFamily="34" charset="0"/>
                    <a:cs typeface="Calibri" panose="020F0502020204030204" pitchFamily="34" charset="0"/>
                  </a:rPr>
                  <a:t>queue</a:t>
                </a:r>
                <a:r>
                  <a:rPr lang="en-US" sz="2400" dirty="0">
                    <a:latin typeface="Tw Cen MT Condensed" panose="020B0606020104020203" pitchFamily="34" charset="0"/>
                    <a:cs typeface="Calibri" panose="020F0502020204030204" pitchFamily="34" charset="0"/>
                  </a:rPr>
                  <a:t> with at most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h</m:t>
                        </m:r>
                      </m:sup>
                    </m:sSup>
                  </m:oMath>
                </a14:m>
                <a:r>
                  <a:rPr lang="en-US" sz="2400" dirty="0">
                    <a:latin typeface="Tw Cen MT Condensed" panose="020B0606020104020203" pitchFamily="34" charset="0"/>
                    <a:cs typeface="Calibri" panose="020F0502020204030204" pitchFamily="34" charset="0"/>
                  </a:rPr>
                  <a:t> nodes</a:t>
                </a:r>
              </a:p>
              <a:p>
                <a:r>
                  <a:rPr lang="en-US" sz="2400" dirty="0">
                    <a:latin typeface="Tw Cen MT Condensed" panose="020B0606020104020203" pitchFamily="34" charset="0"/>
                    <a:cs typeface="Calibri" panose="020F0502020204030204" pitchFamily="34" charset="0"/>
                  </a:rPr>
                  <a:t>	</a:t>
                </a:r>
                <a:r>
                  <a:rPr lang="en-US" sz="2400" u="sng" dirty="0">
                    <a:latin typeface="Tw Cen MT Condensed" panose="020B0606020104020203" pitchFamily="34" charset="0"/>
                    <a:cs typeface="Calibri" panose="020F0502020204030204" pitchFamily="34" charset="0"/>
                  </a:rPr>
                  <a:t>High</a:t>
                </a:r>
                <a:r>
                  <a:rPr lang="en-US" sz="2400" dirty="0">
                    <a:latin typeface="Tw Cen MT Condensed" panose="020B0606020104020203" pitchFamily="34" charset="0"/>
                    <a:cs typeface="Calibri" panose="020F0502020204030204" pitchFamily="34" charset="0"/>
                  </a:rPr>
                  <a:t> memory footprint</a:t>
                </a:r>
              </a:p>
            </p:txBody>
          </p:sp>
        </mc:Choice>
        <mc:Fallback>
          <p:sp>
            <p:nvSpPr>
              <p:cNvPr id="102" name="TextBox 101">
                <a:extLst>
                  <a:ext uri="{FF2B5EF4-FFF2-40B4-BE49-F238E27FC236}">
                    <a16:creationId xmlns:a16="http://schemas.microsoft.com/office/drawing/2014/main" id="{9AF41CE0-BC72-46E0-A07A-FBACF118E3BB}"/>
                  </a:ext>
                </a:extLst>
              </p:cNvPr>
              <p:cNvSpPr txBox="1">
                <a:spLocks noRot="1" noChangeAspect="1" noMove="1" noResize="1" noEditPoints="1" noAdjustHandles="1" noChangeArrowheads="1" noChangeShapeType="1" noTextEdit="1"/>
              </p:cNvSpPr>
              <p:nvPr/>
            </p:nvSpPr>
            <p:spPr>
              <a:xfrm>
                <a:off x="4046891" y="3476967"/>
                <a:ext cx="4952831" cy="837537"/>
              </a:xfrm>
              <a:prstGeom prst="rect">
                <a:avLst/>
              </a:prstGeom>
              <a:blipFill>
                <a:blip r:embed="rId5"/>
                <a:stretch>
                  <a:fillRect l="-1970" t="-4348" r="-862" b="-15942"/>
                </a:stretch>
              </a:blipFill>
            </p:spPr>
            <p:txBody>
              <a:bodyPr/>
              <a:lstStyle/>
              <a:p>
                <a:r>
                  <a:rPr lang="en-US">
                    <a:noFill/>
                  </a:rPr>
                  <a:t> </a:t>
                </a:r>
              </a:p>
            </p:txBody>
          </p:sp>
        </mc:Fallback>
      </mc:AlternateContent>
      <p:sp>
        <p:nvSpPr>
          <p:cNvPr id="104" name="TextBox 103">
            <a:extLst>
              <a:ext uri="{FF2B5EF4-FFF2-40B4-BE49-F238E27FC236}">
                <a16:creationId xmlns:a16="http://schemas.microsoft.com/office/drawing/2014/main" id="{4D35ADF1-6F53-4BC4-81C2-D61E591E3E3A}"/>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3</a:t>
            </a:r>
          </a:p>
        </p:txBody>
      </p:sp>
    </p:spTree>
    <p:extLst>
      <p:ext uri="{BB962C8B-B14F-4D97-AF65-F5344CB8AC3E}">
        <p14:creationId xmlns:p14="http://schemas.microsoft.com/office/powerpoint/2010/main" val="44223916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22" presetClass="entr" presetSubtype="8"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1" grpId="0"/>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B0088-7DE6-4C92-88F9-5077B18CAAA2}"/>
              </a:ext>
            </a:extLst>
          </p:cNvPr>
          <p:cNvSpPr>
            <a:spLocks noGrp="1"/>
          </p:cNvSpPr>
          <p:nvPr>
            <p:ph type="title"/>
          </p:nvPr>
        </p:nvSpPr>
        <p:spPr/>
        <p:txBody>
          <a:bodyPr/>
          <a:lstStyle/>
          <a:p>
            <a:r>
              <a:rPr lang="en-US" sz="4000" dirty="0">
                <a:solidFill>
                  <a:srgbClr val="F69200"/>
                </a:solidFill>
                <a:latin typeface="Tw Cen MT Condensed Extra Bold" panose="020B0803020202020204" pitchFamily="34" charset="0"/>
              </a:rPr>
              <a:t>DT = local + fine</a:t>
            </a:r>
            <a:r>
              <a:rPr lang="en-US" sz="4000" dirty="0">
                <a:latin typeface="Tw Cen MT Condensed Extra Bold" panose="020B0803020202020204" pitchFamily="34" charset="0"/>
              </a:rPr>
              <a:t>, </a:t>
            </a:r>
            <a:r>
              <a:rPr lang="en-US" sz="4000" dirty="0">
                <a:solidFill>
                  <a:srgbClr val="A6B727"/>
                </a:solidFill>
                <a:latin typeface="Tw Cen MT Condensed Extra Bold" panose="020B0803020202020204" pitchFamily="34" charset="0"/>
              </a:rPr>
              <a:t>BT = global + coarse</a:t>
            </a:r>
          </a:p>
        </p:txBody>
      </p:sp>
      <p:pic>
        <p:nvPicPr>
          <p:cNvPr id="8" name="Picture 7">
            <a:extLst>
              <a:ext uri="{FF2B5EF4-FFF2-40B4-BE49-F238E27FC236}">
                <a16:creationId xmlns:a16="http://schemas.microsoft.com/office/drawing/2014/main" id="{69F01597-32E2-4146-8282-F71FE95D99E3}"/>
              </a:ext>
            </a:extLst>
          </p:cNvPr>
          <p:cNvPicPr>
            <a:picLocks noChangeAspect="1"/>
          </p:cNvPicPr>
          <p:nvPr/>
        </p:nvPicPr>
        <p:blipFill>
          <a:blip r:embed="rId3"/>
          <a:stretch>
            <a:fillRect/>
          </a:stretch>
        </p:blipFill>
        <p:spPr>
          <a:xfrm>
            <a:off x="511791" y="1866771"/>
            <a:ext cx="1466678" cy="2995329"/>
          </a:xfrm>
          <a:prstGeom prst="rect">
            <a:avLst/>
          </a:prstGeom>
          <a:ln>
            <a:noFill/>
          </a:ln>
          <a:effectLst>
            <a:outerShdw blurRad="292100" dist="38100" dir="2700000" algn="tl" rotWithShape="0">
              <a:srgbClr val="333333">
                <a:alpha val="65000"/>
              </a:srgbClr>
            </a:outerShdw>
          </a:effectLst>
        </p:spPr>
      </p:pic>
      <p:pic>
        <p:nvPicPr>
          <p:cNvPr id="9" name="Picture 8">
            <a:extLst>
              <a:ext uri="{FF2B5EF4-FFF2-40B4-BE49-F238E27FC236}">
                <a16:creationId xmlns:a16="http://schemas.microsoft.com/office/drawing/2014/main" id="{124BC523-3E73-4C70-9BFA-CDE9D2F036FF}"/>
              </a:ext>
            </a:extLst>
          </p:cNvPr>
          <p:cNvPicPr>
            <a:picLocks noChangeAspect="1"/>
          </p:cNvPicPr>
          <p:nvPr/>
        </p:nvPicPr>
        <p:blipFill>
          <a:blip r:embed="rId4"/>
          <a:stretch>
            <a:fillRect/>
          </a:stretch>
        </p:blipFill>
        <p:spPr>
          <a:xfrm>
            <a:off x="3982565" y="1866770"/>
            <a:ext cx="1466678" cy="2995329"/>
          </a:xfrm>
          <a:prstGeom prst="rect">
            <a:avLst/>
          </a:prstGeom>
          <a:ln>
            <a:noFill/>
          </a:ln>
          <a:effectLst>
            <a:outerShdw blurRad="292100" dist="38100" dir="2700000" algn="tl" rotWithShape="0">
              <a:srgbClr val="333333">
                <a:alpha val="65000"/>
              </a:srgbClr>
            </a:outerShdw>
          </a:effectLst>
        </p:spPr>
      </p:pic>
      <p:pic>
        <p:nvPicPr>
          <p:cNvPr id="10" name="Picture 9">
            <a:extLst>
              <a:ext uri="{FF2B5EF4-FFF2-40B4-BE49-F238E27FC236}">
                <a16:creationId xmlns:a16="http://schemas.microsoft.com/office/drawing/2014/main" id="{9C653ED2-4640-422B-BC35-404F955500FB}"/>
              </a:ext>
            </a:extLst>
          </p:cNvPr>
          <p:cNvPicPr>
            <a:picLocks noChangeAspect="1"/>
          </p:cNvPicPr>
          <p:nvPr/>
        </p:nvPicPr>
        <p:blipFill>
          <a:blip r:embed="rId5"/>
          <a:stretch>
            <a:fillRect/>
          </a:stretch>
        </p:blipFill>
        <p:spPr>
          <a:xfrm>
            <a:off x="2255270" y="1860145"/>
            <a:ext cx="1466678" cy="2995329"/>
          </a:xfrm>
          <a:prstGeom prst="rect">
            <a:avLst/>
          </a:prstGeom>
          <a:ln>
            <a:noFill/>
          </a:ln>
          <a:effectLst>
            <a:outerShdw blurRad="292100" dist="38100" dir="2700000" algn="tl" rotWithShape="0">
              <a:srgbClr val="333333">
                <a:alpha val="65000"/>
              </a:srgbClr>
            </a:outerShdw>
          </a:effectLst>
        </p:spPr>
      </p:pic>
      <p:sp>
        <p:nvSpPr>
          <p:cNvPr id="11" name="Google Shape;91;p16">
            <a:extLst>
              <a:ext uri="{FF2B5EF4-FFF2-40B4-BE49-F238E27FC236}">
                <a16:creationId xmlns:a16="http://schemas.microsoft.com/office/drawing/2014/main" id="{15EDDB8C-C9C2-4D23-9120-C1B23FB49A5B}"/>
              </a:ext>
            </a:extLst>
          </p:cNvPr>
          <p:cNvSpPr txBox="1">
            <a:spLocks/>
          </p:cNvSpPr>
          <p:nvPr/>
        </p:nvSpPr>
        <p:spPr>
          <a:xfrm>
            <a:off x="-259307" y="1155600"/>
            <a:ext cx="8229300" cy="34549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latin typeface="Tw Cen MT Condensed" panose="020B0606020104020203" pitchFamily="34" charset="0"/>
                <a:cs typeface="Calibri" panose="020F0502020204030204" pitchFamily="34" charset="0"/>
              </a:rPr>
              <a:t>Lossy decompression at the </a:t>
            </a:r>
            <a:r>
              <a:rPr lang="en-US" sz="2000" u="sng" dirty="0">
                <a:latin typeface="Tw Cen MT Condensed" panose="020B0606020104020203" pitchFamily="34" charset="0"/>
                <a:cs typeface="Calibri" panose="020F0502020204030204" pitchFamily="34" charset="0"/>
              </a:rPr>
              <a:t>same ratio (~ 90x)</a:t>
            </a:r>
            <a:r>
              <a:rPr lang="en-US" sz="2000" dirty="0">
                <a:latin typeface="Tw Cen MT Condensed" panose="020B0606020104020203" pitchFamily="34" charset="0"/>
                <a:cs typeface="Calibri" panose="020F0502020204030204" pitchFamily="34" charset="0"/>
              </a:rPr>
              <a:t> </a:t>
            </a:r>
            <a:endParaRPr lang="en-US" dirty="0">
              <a:latin typeface="Tw Cen MT Condensed" panose="020B0606020104020203" pitchFamily="34" charset="0"/>
              <a:cs typeface="Calibri" panose="020F0502020204030204" pitchFamily="34" charset="0"/>
            </a:endParaRPr>
          </a:p>
          <a:p>
            <a:pPr marL="0" indent="0"/>
            <a:endParaRPr lang="en-US" dirty="0">
              <a:latin typeface="Tw Cen MT Condensed" panose="020B0606020104020203" pitchFamily="34" charset="0"/>
              <a:cs typeface="Calibri" panose="020F0502020204030204" pitchFamily="34" charset="0"/>
            </a:endParaRPr>
          </a:p>
          <a:p>
            <a:pPr marL="0" indent="0"/>
            <a:endParaRPr lang="en-US" dirty="0">
              <a:latin typeface="Tw Cen MT Condensed" panose="020B0606020104020203" pitchFamily="34" charset="0"/>
              <a:cs typeface="Calibri" panose="020F0502020204030204" pitchFamily="34" charset="0"/>
            </a:endParaRPr>
          </a:p>
          <a:p>
            <a:pPr marL="0" indent="0"/>
            <a:endParaRPr lang="en-US" dirty="0">
              <a:latin typeface="Tw Cen MT Condensed" panose="020B0606020104020203" pitchFamily="34" charset="0"/>
              <a:cs typeface="Calibri" panose="020F0502020204030204" pitchFamily="34" charset="0"/>
            </a:endParaRPr>
          </a:p>
          <a:p>
            <a:pPr marL="0" indent="0"/>
            <a:endParaRPr lang="en-US" dirty="0">
              <a:latin typeface="Tw Cen MT Condensed" panose="020B0606020104020203" pitchFamily="34" charset="0"/>
              <a:cs typeface="Calibri" panose="020F0502020204030204" pitchFamily="34" charset="0"/>
            </a:endParaRPr>
          </a:p>
        </p:txBody>
      </p:sp>
      <p:sp>
        <p:nvSpPr>
          <p:cNvPr id="12" name="TextBox 11">
            <a:extLst>
              <a:ext uri="{FF2B5EF4-FFF2-40B4-BE49-F238E27FC236}">
                <a16:creationId xmlns:a16="http://schemas.microsoft.com/office/drawing/2014/main" id="{5115B660-9809-4B3F-88FF-7D2500208243}"/>
              </a:ext>
            </a:extLst>
          </p:cNvPr>
          <p:cNvSpPr txBox="1"/>
          <p:nvPr/>
        </p:nvSpPr>
        <p:spPr>
          <a:xfrm>
            <a:off x="727598" y="1603478"/>
            <a:ext cx="915635" cy="338554"/>
          </a:xfrm>
          <a:prstGeom prst="rect">
            <a:avLst/>
          </a:prstGeom>
          <a:noFill/>
        </p:spPr>
        <p:txBody>
          <a:bodyPr wrap="none" rtlCol="0">
            <a:spAutoFit/>
          </a:bodyPr>
          <a:lstStyle/>
          <a:p>
            <a:r>
              <a:rPr lang="en-US" sz="1600" i="1" dirty="0">
                <a:latin typeface="Adobe Caslon Pro" panose="0205050205050A020403" pitchFamily="18" charset="0"/>
              </a:rPr>
              <a:t>Reference</a:t>
            </a:r>
          </a:p>
        </p:txBody>
      </p:sp>
      <p:sp>
        <p:nvSpPr>
          <p:cNvPr id="13" name="TextBox 12">
            <a:extLst>
              <a:ext uri="{FF2B5EF4-FFF2-40B4-BE49-F238E27FC236}">
                <a16:creationId xmlns:a16="http://schemas.microsoft.com/office/drawing/2014/main" id="{18C29203-20AE-465C-962F-E141C5EA020B}"/>
              </a:ext>
            </a:extLst>
          </p:cNvPr>
          <p:cNvSpPr txBox="1"/>
          <p:nvPr/>
        </p:nvSpPr>
        <p:spPr>
          <a:xfrm>
            <a:off x="4108909" y="1603477"/>
            <a:ext cx="120898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Breadth-first</a:t>
            </a:r>
          </a:p>
        </p:txBody>
      </p:sp>
      <p:sp>
        <p:nvSpPr>
          <p:cNvPr id="14" name="TextBox 13">
            <a:extLst>
              <a:ext uri="{FF2B5EF4-FFF2-40B4-BE49-F238E27FC236}">
                <a16:creationId xmlns:a16="http://schemas.microsoft.com/office/drawing/2014/main" id="{33C5A220-7251-4491-B299-56B890A2E22B}"/>
              </a:ext>
            </a:extLst>
          </p:cNvPr>
          <p:cNvSpPr txBox="1"/>
          <p:nvPr/>
        </p:nvSpPr>
        <p:spPr>
          <a:xfrm>
            <a:off x="2421787" y="1596852"/>
            <a:ext cx="1072730" cy="338554"/>
          </a:xfrm>
          <a:prstGeom prst="rect">
            <a:avLst/>
          </a:prstGeom>
          <a:noFill/>
        </p:spPr>
        <p:txBody>
          <a:bodyPr wrap="none" rtlCol="0">
            <a:spAutoFit/>
          </a:bodyPr>
          <a:lstStyle/>
          <a:p>
            <a:r>
              <a:rPr lang="en-US" sz="1600" i="1" dirty="0">
                <a:solidFill>
                  <a:srgbClr val="F69200"/>
                </a:solidFill>
                <a:latin typeface="Adobe Caslon Pro" panose="0205050205050A020403" pitchFamily="18" charset="0"/>
              </a:rPr>
              <a:t>Depth-first</a:t>
            </a:r>
          </a:p>
        </p:txBody>
      </p:sp>
      <p:sp>
        <p:nvSpPr>
          <p:cNvPr id="15" name="Google Shape;91;p16">
            <a:extLst>
              <a:ext uri="{FF2B5EF4-FFF2-40B4-BE49-F238E27FC236}">
                <a16:creationId xmlns:a16="http://schemas.microsoft.com/office/drawing/2014/main" id="{3B136001-4B66-4BD8-AE15-EBC80658C312}"/>
              </a:ext>
            </a:extLst>
          </p:cNvPr>
          <p:cNvSpPr txBox="1">
            <a:spLocks/>
          </p:cNvSpPr>
          <p:nvPr/>
        </p:nvSpPr>
        <p:spPr>
          <a:xfrm>
            <a:off x="5726044" y="1866770"/>
            <a:ext cx="1596788" cy="299532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0" tIns="0" rIns="0" bIns="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solidFill>
                  <a:schemeClr val="bg1">
                    <a:lumMod val="95000"/>
                  </a:schemeClr>
                </a:solidFill>
                <a:latin typeface="Tw Cen MT Condensed" panose="020B0606020104020203" pitchFamily="34" charset="0"/>
                <a:cs typeface="Calibri" panose="020F0502020204030204" pitchFamily="34" charset="0"/>
              </a:rPr>
              <a:t>How to combine the strength of both?</a:t>
            </a:r>
          </a:p>
          <a:p>
            <a:pPr marL="0" indent="0"/>
            <a:endParaRPr lang="en-US" sz="2000" dirty="0">
              <a:latin typeface="Tw Cen MT Condensed" panose="020B0606020104020203" pitchFamily="34" charset="0"/>
              <a:cs typeface="Calibri" panose="020F0502020204030204" pitchFamily="34" charset="0"/>
            </a:endParaRPr>
          </a:p>
          <a:p>
            <a:pPr marL="0" indent="0"/>
            <a:endParaRPr lang="en-US" sz="2000" dirty="0">
              <a:latin typeface="Tw Cen MT Condensed" panose="020B0606020104020203" pitchFamily="34" charset="0"/>
              <a:cs typeface="Calibri" panose="020F0502020204030204" pitchFamily="34" charset="0"/>
            </a:endParaRPr>
          </a:p>
        </p:txBody>
      </p:sp>
      <p:sp>
        <p:nvSpPr>
          <p:cNvPr id="16" name="TextBox 15">
            <a:extLst>
              <a:ext uri="{FF2B5EF4-FFF2-40B4-BE49-F238E27FC236}">
                <a16:creationId xmlns:a16="http://schemas.microsoft.com/office/drawing/2014/main" id="{2983F3C9-4521-453D-9932-DF775877B70D}"/>
              </a:ext>
            </a:extLst>
          </p:cNvPr>
          <p:cNvSpPr txBox="1"/>
          <p:nvPr/>
        </p:nvSpPr>
        <p:spPr>
          <a:xfrm>
            <a:off x="6299857" y="1603477"/>
            <a:ext cx="449162" cy="338554"/>
          </a:xfrm>
          <a:prstGeom prst="rect">
            <a:avLst/>
          </a:prstGeom>
          <a:noFill/>
        </p:spPr>
        <p:txBody>
          <a:bodyPr wrap="none" rtlCol="0">
            <a:spAutoFit/>
          </a:bodyPr>
          <a:lstStyle/>
          <a:p>
            <a:r>
              <a:rPr lang="en-US" sz="1600" i="1" dirty="0">
                <a:latin typeface="Adobe Caslon Pro" panose="0205050205050A020403" pitchFamily="18" charset="0"/>
              </a:rPr>
              <a:t>???</a:t>
            </a:r>
          </a:p>
        </p:txBody>
      </p:sp>
      <p:sp>
        <p:nvSpPr>
          <p:cNvPr id="18" name="TextBox 17">
            <a:extLst>
              <a:ext uri="{FF2B5EF4-FFF2-40B4-BE49-F238E27FC236}">
                <a16:creationId xmlns:a16="http://schemas.microsoft.com/office/drawing/2014/main" id="{60FAE61E-F9A5-4C6E-86DD-48C7584627F4}"/>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4</a:t>
            </a:r>
          </a:p>
        </p:txBody>
      </p:sp>
    </p:spTree>
    <p:extLst>
      <p:ext uri="{BB962C8B-B14F-4D97-AF65-F5344CB8AC3E}">
        <p14:creationId xmlns:p14="http://schemas.microsoft.com/office/powerpoint/2010/main" val="9707976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185ED9B8-BC8D-412E-8707-C1765D2284C3}"/>
                  </a:ext>
                </a:extLst>
              </p:cNvPr>
              <p:cNvSpPr>
                <a:spLocks noGrp="1"/>
              </p:cNvSpPr>
              <p:nvPr>
                <p:ph type="title"/>
              </p:nvPr>
            </p:nvSpPr>
            <p:spPr/>
            <p:txBody>
              <a:bodyPr/>
              <a:lstStyle/>
              <a:p>
                <a:r>
                  <a:rPr lang="en-US" sz="4000" dirty="0">
                    <a:latin typeface="Tw Cen MT Condensed Extra Bold" panose="020B0803020202020204" pitchFamily="34" charset="0"/>
                  </a:rPr>
                  <a:t>Odd-even splits: DT of tree </a:t>
                </a:r>
                <a14:m>
                  <m:oMath xmlns:m="http://schemas.openxmlformats.org/officeDocument/2006/math">
                    <m:r>
                      <a:rPr lang="en-US" sz="4000" i="1" dirty="0" smtClean="0">
                        <a:latin typeface="Cambria Math" panose="02040503050406030204" pitchFamily="18" charset="0"/>
                      </a:rPr>
                      <m:t>→</m:t>
                    </m:r>
                  </m:oMath>
                </a14:m>
                <a:r>
                  <a:rPr lang="en-US" sz="4000" dirty="0">
                    <a:latin typeface="Tw Cen MT Condensed Extra Bold" panose="020B0803020202020204" pitchFamily="34" charset="0"/>
                  </a:rPr>
                  <a:t> BT of space</a:t>
                </a:r>
              </a:p>
            </p:txBody>
          </p:sp>
        </mc:Choice>
        <mc:Fallback>
          <p:sp>
            <p:nvSpPr>
              <p:cNvPr id="2" name="Title 1">
                <a:extLst>
                  <a:ext uri="{FF2B5EF4-FFF2-40B4-BE49-F238E27FC236}">
                    <a16:creationId xmlns:a16="http://schemas.microsoft.com/office/drawing/2014/main" id="{185ED9B8-BC8D-412E-8707-C1765D2284C3}"/>
                  </a:ext>
                </a:extLst>
              </p:cNvPr>
              <p:cNvSpPr>
                <a:spLocks noGrp="1" noRot="1" noChangeAspect="1" noMove="1" noResize="1" noEditPoints="1" noAdjustHandles="1" noChangeArrowheads="1" noChangeShapeType="1" noTextEdit="1"/>
              </p:cNvSpPr>
              <p:nvPr>
                <p:ph type="title"/>
              </p:nvPr>
            </p:nvSpPr>
            <p:spPr>
              <a:blipFill>
                <a:blip r:embed="rId3"/>
                <a:stretch>
                  <a:fillRect l="-3704" t="-2778" b="-1944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2D82557-8137-43CF-92DD-E316FD25652F}"/>
              </a:ext>
            </a:extLst>
          </p:cNvPr>
          <p:cNvPicPr>
            <a:picLocks noChangeAspect="1"/>
          </p:cNvPicPr>
          <p:nvPr/>
        </p:nvPicPr>
        <p:blipFill>
          <a:blip r:embed="rId4"/>
          <a:stretch>
            <a:fillRect/>
          </a:stretch>
        </p:blipFill>
        <p:spPr>
          <a:xfrm>
            <a:off x="156949" y="1679052"/>
            <a:ext cx="8830101" cy="1785396"/>
          </a:xfrm>
          <a:prstGeom prst="rect">
            <a:avLst/>
          </a:prstGeom>
        </p:spPr>
        <p:style>
          <a:lnRef idx="1">
            <a:schemeClr val="dk1"/>
          </a:lnRef>
          <a:fillRef idx="2">
            <a:schemeClr val="dk1"/>
          </a:fillRef>
          <a:effectRef idx="1">
            <a:schemeClr val="dk1"/>
          </a:effectRef>
          <a:fontRef idx="minor">
            <a:schemeClr val="dk1"/>
          </a:fontRef>
        </p:style>
      </p:pic>
      <mc:AlternateContent xmlns:mc="http://schemas.openxmlformats.org/markup-compatibility/2006">
        <mc:Choice xmlns:a14="http://schemas.microsoft.com/office/drawing/2010/main" Requires="a14">
          <p:sp>
            <p:nvSpPr>
              <p:cNvPr id="5" name="Google Shape;91;p16">
                <a:extLst>
                  <a:ext uri="{FF2B5EF4-FFF2-40B4-BE49-F238E27FC236}">
                    <a16:creationId xmlns:a16="http://schemas.microsoft.com/office/drawing/2014/main" id="{76CB78A6-9D70-4691-B166-C6D68172C1C5}"/>
                  </a:ext>
                </a:extLst>
              </p:cNvPr>
              <p:cNvSpPr txBox="1">
                <a:spLocks/>
              </p:cNvSpPr>
              <p:nvPr/>
            </p:nvSpPr>
            <p:spPr>
              <a:xfrm>
                <a:off x="5868538" y="1204137"/>
                <a:ext cx="1883391" cy="393263"/>
              </a:xfrm>
              <a:prstGeom prst="rect">
                <a:avLst/>
              </a:prstGeom>
              <a:noFill/>
              <a:ln>
                <a:noFill/>
              </a:ln>
            </p:spPr>
            <p:txBody>
              <a:bodyPr spcFirstLastPara="1" wrap="square" lIns="0" tIns="0" rIns="0" bIns="0" anchor="t" anchorCtr="0">
                <a:normAutofit fontScale="77500" lnSpcReduction="20000"/>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r>
                  <a:rPr lang="en-US" sz="2000" dirty="0">
                    <a:latin typeface="Tw Cen MT Condensed" panose="020B0606020104020203" pitchFamily="34" charset="0"/>
                  </a:rPr>
                  <a:t>  left child </a:t>
                </a:r>
                <a14:m>
                  <m:oMath xmlns:m="http://schemas.openxmlformats.org/officeDocument/2006/math">
                    <m:r>
                      <a:rPr lang="en-US" sz="2000" b="0" i="1" smtClean="0">
                        <a:latin typeface="Cambria Math" panose="02040503050406030204" pitchFamily="18" charset="0"/>
                      </a:rPr>
                      <m:t>=</m:t>
                    </m:r>
                  </m:oMath>
                </a14:m>
                <a:r>
                  <a:rPr lang="en-US" sz="2000" dirty="0">
                    <a:latin typeface="Tw Cen MT Condensed" panose="020B0606020104020203" pitchFamily="34" charset="0"/>
                  </a:rPr>
                  <a:t> even cells </a:t>
                </a:r>
              </a:p>
              <a:p>
                <a:pPr marL="0" indent="0"/>
                <a:r>
                  <a:rPr lang="en-US" sz="2000" dirty="0">
                    <a:latin typeface="Tw Cen MT Condensed" panose="020B0606020104020203" pitchFamily="34" charset="0"/>
                  </a:rPr>
                  <a:t>right child </a:t>
                </a:r>
                <a14:m>
                  <m:oMath xmlns:m="http://schemas.openxmlformats.org/officeDocument/2006/math">
                    <m:r>
                      <a:rPr lang="en-US" sz="2000" b="0" i="1" smtClean="0">
                        <a:latin typeface="Cambria Math" panose="02040503050406030204" pitchFamily="18" charset="0"/>
                      </a:rPr>
                      <m:t>=</m:t>
                    </m:r>
                  </m:oMath>
                </a14:m>
                <a:r>
                  <a:rPr lang="en-US" sz="2000" dirty="0">
                    <a:latin typeface="Tw Cen MT Condensed" panose="020B0606020104020203" pitchFamily="34" charset="0"/>
                  </a:rPr>
                  <a:t>   odd cells</a:t>
                </a:r>
                <a:endParaRPr lang="en-US" sz="2100" dirty="0">
                  <a:latin typeface="Tw Cen MT Condensed" panose="020B0606020104020203" pitchFamily="34" charset="0"/>
                </a:endParaRPr>
              </a:p>
              <a:p>
                <a:pPr marL="0" indent="0"/>
                <a:endParaRPr lang="en-US" dirty="0">
                  <a:latin typeface="Tw Cen MT Condensed" panose="020B0606020104020203" pitchFamily="34" charset="0"/>
                </a:endParaRPr>
              </a:p>
            </p:txBody>
          </p:sp>
        </mc:Choice>
        <mc:Fallback>
          <p:sp>
            <p:nvSpPr>
              <p:cNvPr id="5" name="Google Shape;91;p16">
                <a:extLst>
                  <a:ext uri="{FF2B5EF4-FFF2-40B4-BE49-F238E27FC236}">
                    <a16:creationId xmlns:a16="http://schemas.microsoft.com/office/drawing/2014/main" id="{76CB78A6-9D70-4691-B166-C6D68172C1C5}"/>
                  </a:ext>
                </a:extLst>
              </p:cNvPr>
              <p:cNvSpPr txBox="1">
                <a:spLocks noRot="1" noChangeAspect="1" noMove="1" noResize="1" noEditPoints="1" noAdjustHandles="1" noChangeArrowheads="1" noChangeShapeType="1" noTextEdit="1"/>
              </p:cNvSpPr>
              <p:nvPr/>
            </p:nvSpPr>
            <p:spPr>
              <a:xfrm>
                <a:off x="5868538" y="1204137"/>
                <a:ext cx="1883391" cy="393263"/>
              </a:xfrm>
              <a:prstGeom prst="rect">
                <a:avLst/>
              </a:prstGeom>
              <a:blipFill>
                <a:blip r:embed="rId5"/>
                <a:stretch>
                  <a:fillRect l="-6796" t="-28125" b="-32813"/>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7DA897BE-C4BA-4246-AB42-7E263BA1ABB5}"/>
              </a:ext>
            </a:extLst>
          </p:cNvPr>
          <p:cNvSpPr txBox="1"/>
          <p:nvPr/>
        </p:nvSpPr>
        <p:spPr>
          <a:xfrm>
            <a:off x="1925933" y="4275500"/>
            <a:ext cx="4564070" cy="400110"/>
          </a:xfrm>
          <a:prstGeom prst="rect">
            <a:avLst/>
          </a:prstGeom>
          <a:noFill/>
        </p:spPr>
        <p:txBody>
          <a:bodyPr wrap="none" rtlCol="0">
            <a:spAutoFit/>
          </a:bodyPr>
          <a:lstStyle/>
          <a:p>
            <a:r>
              <a:rPr lang="en-US" sz="2000" u="sng" dirty="0">
                <a:latin typeface="Tw Cen MT Condensed" panose="020B0606020104020203" pitchFamily="34" charset="0"/>
              </a:rPr>
              <a:t>Problem</a:t>
            </a:r>
            <a:r>
              <a:rPr lang="en-US" sz="2000" dirty="0">
                <a:latin typeface="Tw Cen MT Condensed" panose="020B0606020104020203" pitchFamily="34" charset="0"/>
              </a:rPr>
              <a:t>: bad compression (empty cells not quickly culled)</a:t>
            </a:r>
          </a:p>
        </p:txBody>
      </p:sp>
      <p:sp>
        <p:nvSpPr>
          <p:cNvPr id="8" name="TextBox 7">
            <a:extLst>
              <a:ext uri="{FF2B5EF4-FFF2-40B4-BE49-F238E27FC236}">
                <a16:creationId xmlns:a16="http://schemas.microsoft.com/office/drawing/2014/main" id="{4852B742-9AB0-410A-92C8-2111293751BD}"/>
              </a:ext>
            </a:extLst>
          </p:cNvPr>
          <p:cNvSpPr txBox="1"/>
          <p:nvPr/>
        </p:nvSpPr>
        <p:spPr>
          <a:xfrm>
            <a:off x="1823295" y="3587790"/>
            <a:ext cx="5299849"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indent="0" algn="ctr"/>
            <a:r>
              <a:rPr lang="en-US" sz="2400" dirty="0">
                <a:latin typeface="Tw Cen MT Condensed" panose="020B0606020104020203" pitchFamily="34" charset="0"/>
              </a:rPr>
              <a:t>Depth-first traversal of tree = broad coverage of space</a:t>
            </a:r>
          </a:p>
        </p:txBody>
      </p:sp>
      <mc:AlternateContent xmlns:mc="http://schemas.openxmlformats.org/markup-compatibility/2006">
        <mc:Choice xmlns:a14="http://schemas.microsoft.com/office/drawing/2010/main" Requires="a14">
          <p:sp>
            <p:nvSpPr>
              <p:cNvPr id="9" name="Google Shape;91;p16">
                <a:extLst>
                  <a:ext uri="{FF2B5EF4-FFF2-40B4-BE49-F238E27FC236}">
                    <a16:creationId xmlns:a16="http://schemas.microsoft.com/office/drawing/2014/main" id="{74CE09E4-74CD-4FBF-B126-9F5858D818E6}"/>
                  </a:ext>
                </a:extLst>
              </p:cNvPr>
              <p:cNvSpPr txBox="1">
                <a:spLocks/>
              </p:cNvSpPr>
              <p:nvPr/>
            </p:nvSpPr>
            <p:spPr>
              <a:xfrm>
                <a:off x="1556030" y="1204137"/>
                <a:ext cx="2711170" cy="393263"/>
              </a:xfrm>
              <a:prstGeom prst="rect">
                <a:avLst/>
              </a:prstGeom>
              <a:noFill/>
              <a:ln>
                <a:noFill/>
              </a:ln>
            </p:spPr>
            <p:txBody>
              <a:bodyPr spcFirstLastPara="1" wrap="square" lIns="0" tIns="0" rIns="0" bIns="0" anchor="t" anchorCtr="0">
                <a:normAutofit fontScale="77500" lnSpcReduction="20000"/>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r>
                  <a:rPr lang="en-US" sz="2000" dirty="0">
                    <a:latin typeface="Tw Cen MT Condensed" panose="020B0606020104020203" pitchFamily="34" charset="0"/>
                    <a:cs typeface="Calibri" panose="020F0502020204030204" pitchFamily="34" charset="0"/>
                  </a:rPr>
                  <a:t>  left child </a:t>
                </a:r>
                <a14:m>
                  <m:oMath xmlns:m="http://schemas.openxmlformats.org/officeDocument/2006/math">
                    <m:r>
                      <a:rPr lang="en-US" sz="2000" b="0" i="1" smtClean="0">
                        <a:latin typeface="Cambria Math" panose="02040503050406030204" pitchFamily="18" charset="0"/>
                      </a:rPr>
                      <m:t>=</m:t>
                    </m:r>
                  </m:oMath>
                </a14:m>
                <a:r>
                  <a:rPr lang="en-US" sz="2000" dirty="0">
                    <a:latin typeface="Tw Cen MT Condensed" panose="020B0606020104020203" pitchFamily="34" charset="0"/>
                    <a:cs typeface="Calibri" panose="020F0502020204030204" pitchFamily="34" charset="0"/>
                  </a:rPr>
                  <a:t> top or left half</a:t>
                </a:r>
              </a:p>
              <a:p>
                <a:pPr marL="0" indent="0"/>
                <a:r>
                  <a:rPr lang="en-US" sz="2000" dirty="0">
                    <a:latin typeface="Tw Cen MT Condensed" panose="020B0606020104020203" pitchFamily="34" charset="0"/>
                    <a:cs typeface="Calibri" panose="020F0502020204030204" pitchFamily="34" charset="0"/>
                  </a:rPr>
                  <a:t>right child </a:t>
                </a:r>
                <a14:m>
                  <m:oMath xmlns:m="http://schemas.openxmlformats.org/officeDocument/2006/math">
                    <m:r>
                      <a:rPr lang="en-US" sz="2000" b="0" i="1" smtClean="0">
                        <a:latin typeface="Cambria Math" panose="02040503050406030204" pitchFamily="18" charset="0"/>
                      </a:rPr>
                      <m:t>=</m:t>
                    </m:r>
                  </m:oMath>
                </a14:m>
                <a:r>
                  <a:rPr lang="en-US" sz="2000" dirty="0">
                    <a:latin typeface="Tw Cen MT Condensed" panose="020B0606020104020203" pitchFamily="34" charset="0"/>
                    <a:cs typeface="Calibri" panose="020F0502020204030204" pitchFamily="34" charset="0"/>
                  </a:rPr>
                  <a:t> bottom or right half</a:t>
                </a:r>
                <a:endParaRPr lang="en-US" sz="2100" dirty="0">
                  <a:latin typeface="Tw Cen MT Condensed" panose="020B0606020104020203" pitchFamily="34" charset="0"/>
                  <a:cs typeface="Calibri" panose="020F0502020204030204" pitchFamily="34" charset="0"/>
                </a:endParaRPr>
              </a:p>
              <a:p>
                <a:pPr marL="0" indent="0"/>
                <a:endParaRPr lang="en-US" dirty="0">
                  <a:latin typeface="Tw Cen MT Condensed" panose="020B0606020104020203" pitchFamily="34" charset="0"/>
                  <a:cs typeface="Calibri" panose="020F0502020204030204" pitchFamily="34" charset="0"/>
                </a:endParaRPr>
              </a:p>
            </p:txBody>
          </p:sp>
        </mc:Choice>
        <mc:Fallback>
          <p:sp>
            <p:nvSpPr>
              <p:cNvPr id="9" name="Google Shape;91;p16">
                <a:extLst>
                  <a:ext uri="{FF2B5EF4-FFF2-40B4-BE49-F238E27FC236}">
                    <a16:creationId xmlns:a16="http://schemas.microsoft.com/office/drawing/2014/main" id="{74CE09E4-74CD-4FBF-B126-9F5858D818E6}"/>
                  </a:ext>
                </a:extLst>
              </p:cNvPr>
              <p:cNvSpPr txBox="1">
                <a:spLocks noRot="1" noChangeAspect="1" noMove="1" noResize="1" noEditPoints="1" noAdjustHandles="1" noChangeArrowheads="1" noChangeShapeType="1" noTextEdit="1"/>
              </p:cNvSpPr>
              <p:nvPr/>
            </p:nvSpPr>
            <p:spPr>
              <a:xfrm>
                <a:off x="1556030" y="1204137"/>
                <a:ext cx="2711170" cy="393263"/>
              </a:xfrm>
              <a:prstGeom prst="rect">
                <a:avLst/>
              </a:prstGeom>
              <a:blipFill>
                <a:blip r:embed="rId6"/>
                <a:stretch>
                  <a:fillRect l="-4494" t="-28125" b="-32813"/>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9820739C-2042-414C-9B29-1A0668B47526}"/>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5</a:t>
            </a:r>
          </a:p>
        </p:txBody>
      </p:sp>
    </p:spTree>
    <p:extLst>
      <p:ext uri="{BB962C8B-B14F-4D97-AF65-F5344CB8AC3E}">
        <p14:creationId xmlns:p14="http://schemas.microsoft.com/office/powerpoint/2010/main" val="22490956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A33-B990-4D1C-A9B4-55BFB35D3497}"/>
              </a:ext>
            </a:extLst>
          </p:cNvPr>
          <p:cNvSpPr>
            <a:spLocks noGrp="1"/>
          </p:cNvSpPr>
          <p:nvPr>
            <p:ph type="title"/>
          </p:nvPr>
        </p:nvSpPr>
        <p:spPr/>
        <p:txBody>
          <a:bodyPr/>
          <a:lstStyle/>
          <a:p>
            <a:r>
              <a:rPr lang="en-US" sz="4000" dirty="0">
                <a:latin typeface="Tw Cen MT Condensed Extra Bold" panose="020B0803020202020204" pitchFamily="34" charset="0"/>
              </a:rPr>
              <a:t>Hybrid trees = k-d + odd-even splits</a:t>
            </a:r>
          </a:p>
        </p:txBody>
      </p:sp>
      <p:pic>
        <p:nvPicPr>
          <p:cNvPr id="4" name="Picture 3">
            <a:extLst>
              <a:ext uri="{FF2B5EF4-FFF2-40B4-BE49-F238E27FC236}">
                <a16:creationId xmlns:a16="http://schemas.microsoft.com/office/drawing/2014/main" id="{E0255BEA-FC1A-4DE0-8847-AA5986375E09}"/>
              </a:ext>
            </a:extLst>
          </p:cNvPr>
          <p:cNvPicPr>
            <a:picLocks noChangeAspect="1"/>
          </p:cNvPicPr>
          <p:nvPr/>
        </p:nvPicPr>
        <p:blipFill>
          <a:blip r:embed="rId3"/>
          <a:stretch>
            <a:fillRect/>
          </a:stretch>
        </p:blipFill>
        <p:spPr>
          <a:xfrm>
            <a:off x="457200" y="1845580"/>
            <a:ext cx="5400420" cy="2664823"/>
          </a:xfrm>
          <a:prstGeom prst="rect">
            <a:avLst/>
          </a:prstGeom>
        </p:spPr>
      </p:pic>
      <p:sp>
        <p:nvSpPr>
          <p:cNvPr id="9" name="Freeform: Shape 8">
            <a:extLst>
              <a:ext uri="{FF2B5EF4-FFF2-40B4-BE49-F238E27FC236}">
                <a16:creationId xmlns:a16="http://schemas.microsoft.com/office/drawing/2014/main" id="{9BE63A45-17EA-417B-BE16-7A047979C669}"/>
              </a:ext>
            </a:extLst>
          </p:cNvPr>
          <p:cNvSpPr/>
          <p:nvPr/>
        </p:nvSpPr>
        <p:spPr>
          <a:xfrm>
            <a:off x="653045" y="2402006"/>
            <a:ext cx="2504365" cy="1357996"/>
          </a:xfrm>
          <a:custGeom>
            <a:avLst/>
            <a:gdLst>
              <a:gd name="connsiteX0" fmla="*/ 2572603 w 2572603"/>
              <a:gd name="connsiteY0" fmla="*/ 0 h 1426235"/>
              <a:gd name="connsiteX1" fmla="*/ 1194179 w 2572603"/>
              <a:gd name="connsiteY1" fmla="*/ 388961 h 1426235"/>
              <a:gd name="connsiteX2" fmla="*/ 518615 w 2572603"/>
              <a:gd name="connsiteY2" fmla="*/ 736979 h 1426235"/>
              <a:gd name="connsiteX3" fmla="*/ 177421 w 2572603"/>
              <a:gd name="connsiteY3" fmla="*/ 1119117 h 1426235"/>
              <a:gd name="connsiteX4" fmla="*/ 0 w 2572603"/>
              <a:gd name="connsiteY4" fmla="*/ 1426191 h 1426235"/>
              <a:gd name="connsiteX0" fmla="*/ 2180474 w 2180474"/>
              <a:gd name="connsiteY0" fmla="*/ 0 h 1326268"/>
              <a:gd name="connsiteX1" fmla="*/ 1194179 w 2180474"/>
              <a:gd name="connsiteY1" fmla="*/ 288994 h 1326268"/>
              <a:gd name="connsiteX2" fmla="*/ 518615 w 2180474"/>
              <a:gd name="connsiteY2" fmla="*/ 637012 h 1326268"/>
              <a:gd name="connsiteX3" fmla="*/ 177421 w 2180474"/>
              <a:gd name="connsiteY3" fmla="*/ 1019150 h 1326268"/>
              <a:gd name="connsiteX4" fmla="*/ 0 w 2180474"/>
              <a:gd name="connsiteY4" fmla="*/ 1326224 h 1326268"/>
              <a:gd name="connsiteX0" fmla="*/ 2180474 w 2180474"/>
              <a:gd name="connsiteY0" fmla="*/ 0 h 1326268"/>
              <a:gd name="connsiteX1" fmla="*/ 1194179 w 2180474"/>
              <a:gd name="connsiteY1" fmla="*/ 288994 h 1326268"/>
              <a:gd name="connsiteX2" fmla="*/ 566146 w 2180474"/>
              <a:gd name="connsiteY2" fmla="*/ 643676 h 1326268"/>
              <a:gd name="connsiteX3" fmla="*/ 177421 w 2180474"/>
              <a:gd name="connsiteY3" fmla="*/ 1019150 h 1326268"/>
              <a:gd name="connsiteX4" fmla="*/ 0 w 2180474"/>
              <a:gd name="connsiteY4" fmla="*/ 1326224 h 132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474" h="1326268">
                <a:moveTo>
                  <a:pt x="2180474" y="0"/>
                </a:moveTo>
                <a:cubicBezTo>
                  <a:pt x="1662427" y="133065"/>
                  <a:pt x="1463234" y="181715"/>
                  <a:pt x="1194179" y="288994"/>
                </a:cubicBezTo>
                <a:cubicBezTo>
                  <a:pt x="925124" y="396273"/>
                  <a:pt x="735606" y="521983"/>
                  <a:pt x="566146" y="643676"/>
                </a:cubicBezTo>
                <a:cubicBezTo>
                  <a:pt x="396686" y="765369"/>
                  <a:pt x="263857" y="904281"/>
                  <a:pt x="177421" y="1019150"/>
                </a:cubicBezTo>
                <a:cubicBezTo>
                  <a:pt x="90985" y="1134019"/>
                  <a:pt x="3412" y="1329636"/>
                  <a:pt x="0" y="1326224"/>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D9035FA-D47F-4B1F-B733-CFCD6DA47125}"/>
              </a:ext>
            </a:extLst>
          </p:cNvPr>
          <p:cNvSpPr txBox="1"/>
          <p:nvPr/>
        </p:nvSpPr>
        <p:spPr>
          <a:xfrm>
            <a:off x="3344470" y="1179002"/>
            <a:ext cx="4275529"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400" dirty="0">
                <a:latin typeface="Tw Cen MT Condensed" panose="020B0606020104020203" pitchFamily="34" charset="0"/>
              </a:rPr>
              <a:t>Restrict odd-even splits to the left-most path</a:t>
            </a:r>
          </a:p>
        </p:txBody>
      </p:sp>
      <p:sp>
        <p:nvSpPr>
          <p:cNvPr id="12" name="Rectangle 11">
            <a:extLst>
              <a:ext uri="{FF2B5EF4-FFF2-40B4-BE49-F238E27FC236}">
                <a16:creationId xmlns:a16="http://schemas.microsoft.com/office/drawing/2014/main" id="{4043C77D-D8B7-4E06-9ABE-BEA4D3A349F2}"/>
              </a:ext>
            </a:extLst>
          </p:cNvPr>
          <p:cNvSpPr/>
          <p:nvPr/>
        </p:nvSpPr>
        <p:spPr>
          <a:xfrm>
            <a:off x="5862396" y="1879244"/>
            <a:ext cx="226554" cy="22655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8CFF7BF-20E1-45E1-91DB-23964AB9A878}"/>
                  </a:ext>
                </a:extLst>
              </p:cNvPr>
              <p:cNvSpPr txBox="1"/>
              <p:nvPr/>
            </p:nvSpPr>
            <p:spPr>
              <a:xfrm>
                <a:off x="6053465" y="1837903"/>
                <a:ext cx="1689886" cy="338554"/>
              </a:xfrm>
              <a:prstGeom prst="rect">
                <a:avLst/>
              </a:prstGeom>
              <a:noFill/>
            </p:spPr>
            <p:txBody>
              <a:bodyPr wrap="none" rtlCol="0">
                <a:spAutoFit/>
              </a:bodyPr>
              <a:lstStyle/>
              <a:p>
                <a14:m>
                  <m:oMath xmlns:m="http://schemas.openxmlformats.org/officeDocument/2006/math">
                    <m:r>
                      <a:rPr lang="en-US" sz="1600" i="1" dirty="0" smtClean="0">
                        <a:latin typeface="Cambria Math" panose="02040503050406030204" pitchFamily="18" charset="0"/>
                      </a:rPr>
                      <m:t>=</m:t>
                    </m:r>
                  </m:oMath>
                </a14:m>
                <a:r>
                  <a:rPr lang="en-US" sz="1600" i="1" dirty="0">
                    <a:latin typeface="Adobe Caslon Pro" panose="0205050205050A020403" pitchFamily="18" charset="0"/>
                  </a:rPr>
                  <a:t> resolution level 0</a:t>
                </a:r>
              </a:p>
            </p:txBody>
          </p:sp>
        </mc:Choice>
        <mc:Fallback>
          <p:sp>
            <p:nvSpPr>
              <p:cNvPr id="13" name="TextBox 12">
                <a:extLst>
                  <a:ext uri="{FF2B5EF4-FFF2-40B4-BE49-F238E27FC236}">
                    <a16:creationId xmlns:a16="http://schemas.microsoft.com/office/drawing/2014/main" id="{E8CFF7BF-20E1-45E1-91DB-23964AB9A878}"/>
                  </a:ext>
                </a:extLst>
              </p:cNvPr>
              <p:cNvSpPr txBox="1">
                <a:spLocks noRot="1" noChangeAspect="1" noMove="1" noResize="1" noEditPoints="1" noAdjustHandles="1" noChangeArrowheads="1" noChangeShapeType="1" noTextEdit="1"/>
              </p:cNvSpPr>
              <p:nvPr/>
            </p:nvSpPr>
            <p:spPr>
              <a:xfrm>
                <a:off x="6053465" y="1837903"/>
                <a:ext cx="1689886" cy="338554"/>
              </a:xfrm>
              <a:prstGeom prst="rect">
                <a:avLst/>
              </a:prstGeom>
              <a:blipFill>
                <a:blip r:embed="rId4"/>
                <a:stretch>
                  <a:fillRect t="-1786" r="-1444" b="-25000"/>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3338F032-4AF2-4D13-86D0-35C6FDF31600}"/>
              </a:ext>
            </a:extLst>
          </p:cNvPr>
          <p:cNvSpPr/>
          <p:nvPr/>
        </p:nvSpPr>
        <p:spPr>
          <a:xfrm>
            <a:off x="5862396" y="2147139"/>
            <a:ext cx="226554" cy="226554"/>
          </a:xfrm>
          <a:prstGeom prst="rect">
            <a:avLst/>
          </a:prstGeom>
          <a:solidFill>
            <a:srgbClr val="FF545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5454"/>
              </a:solidFil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CCA5CEEE-0BA8-4E7F-B1BE-303E99E8CEC8}"/>
                  </a:ext>
                </a:extLst>
              </p:cNvPr>
              <p:cNvSpPr txBox="1"/>
              <p:nvPr/>
            </p:nvSpPr>
            <p:spPr>
              <a:xfrm>
                <a:off x="6053465" y="2105798"/>
                <a:ext cx="1689886" cy="338554"/>
              </a:xfrm>
              <a:prstGeom prst="rect">
                <a:avLst/>
              </a:prstGeom>
              <a:noFill/>
            </p:spPr>
            <p:txBody>
              <a:bodyPr wrap="none" rtlCol="0">
                <a:spAutoFit/>
              </a:bodyPr>
              <a:lstStyle/>
              <a:p>
                <a14:m>
                  <m:oMath xmlns:m="http://schemas.openxmlformats.org/officeDocument/2006/math">
                    <m:r>
                      <a:rPr lang="en-US" sz="1600" i="1" dirty="0" smtClean="0">
                        <a:latin typeface="Cambria Math" panose="02040503050406030204" pitchFamily="18" charset="0"/>
                      </a:rPr>
                      <m:t>=</m:t>
                    </m:r>
                  </m:oMath>
                </a14:m>
                <a:r>
                  <a:rPr lang="en-US" sz="1600" i="1" dirty="0">
                    <a:latin typeface="Adobe Caslon Pro" panose="0205050205050A020403" pitchFamily="18" charset="0"/>
                  </a:rPr>
                  <a:t> resolution level 1</a:t>
                </a:r>
              </a:p>
            </p:txBody>
          </p:sp>
        </mc:Choice>
        <mc:Fallback>
          <p:sp>
            <p:nvSpPr>
              <p:cNvPr id="15" name="TextBox 14">
                <a:extLst>
                  <a:ext uri="{FF2B5EF4-FFF2-40B4-BE49-F238E27FC236}">
                    <a16:creationId xmlns:a16="http://schemas.microsoft.com/office/drawing/2014/main" id="{CCA5CEEE-0BA8-4E7F-B1BE-303E99E8CEC8}"/>
                  </a:ext>
                </a:extLst>
              </p:cNvPr>
              <p:cNvSpPr txBox="1">
                <a:spLocks noRot="1" noChangeAspect="1" noMove="1" noResize="1" noEditPoints="1" noAdjustHandles="1" noChangeArrowheads="1" noChangeShapeType="1" noTextEdit="1"/>
              </p:cNvSpPr>
              <p:nvPr/>
            </p:nvSpPr>
            <p:spPr>
              <a:xfrm>
                <a:off x="6053465" y="2105798"/>
                <a:ext cx="1689886" cy="338554"/>
              </a:xfrm>
              <a:prstGeom prst="rect">
                <a:avLst/>
              </a:prstGeom>
              <a:blipFill>
                <a:blip r:embed="rId5"/>
                <a:stretch>
                  <a:fillRect t="-1786" r="-1444" b="-25000"/>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55AFC589-8749-4157-86C3-A1059DAB0006}"/>
              </a:ext>
            </a:extLst>
          </p:cNvPr>
          <p:cNvSpPr/>
          <p:nvPr/>
        </p:nvSpPr>
        <p:spPr>
          <a:xfrm>
            <a:off x="5862396" y="2421967"/>
            <a:ext cx="226554" cy="226554"/>
          </a:xfrm>
          <a:prstGeom prst="rect">
            <a:avLst/>
          </a:prstGeom>
          <a:solidFill>
            <a:srgbClr val="FF7E2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29B8A64F-B986-4A99-8F24-BA05BCF815A2}"/>
                  </a:ext>
                </a:extLst>
              </p:cNvPr>
              <p:cNvSpPr txBox="1"/>
              <p:nvPr/>
            </p:nvSpPr>
            <p:spPr>
              <a:xfrm>
                <a:off x="6053465" y="2380626"/>
                <a:ext cx="1689886" cy="338554"/>
              </a:xfrm>
              <a:prstGeom prst="rect">
                <a:avLst/>
              </a:prstGeom>
              <a:noFill/>
            </p:spPr>
            <p:txBody>
              <a:bodyPr wrap="none" rtlCol="0">
                <a:spAutoFit/>
              </a:bodyPr>
              <a:lstStyle/>
              <a:p>
                <a14:m>
                  <m:oMath xmlns:m="http://schemas.openxmlformats.org/officeDocument/2006/math">
                    <m:r>
                      <a:rPr lang="en-US" sz="1600" i="1" dirty="0" smtClean="0">
                        <a:latin typeface="Cambria Math" panose="02040503050406030204" pitchFamily="18" charset="0"/>
                      </a:rPr>
                      <m:t>=</m:t>
                    </m:r>
                  </m:oMath>
                </a14:m>
                <a:r>
                  <a:rPr lang="en-US" sz="1600" i="1" dirty="0">
                    <a:latin typeface="Adobe Caslon Pro" panose="0205050205050A020403" pitchFamily="18" charset="0"/>
                  </a:rPr>
                  <a:t> resolution level 2</a:t>
                </a:r>
              </a:p>
            </p:txBody>
          </p:sp>
        </mc:Choice>
        <mc:Fallback>
          <p:sp>
            <p:nvSpPr>
              <p:cNvPr id="17" name="TextBox 16">
                <a:extLst>
                  <a:ext uri="{FF2B5EF4-FFF2-40B4-BE49-F238E27FC236}">
                    <a16:creationId xmlns:a16="http://schemas.microsoft.com/office/drawing/2014/main" id="{29B8A64F-B986-4A99-8F24-BA05BCF815A2}"/>
                  </a:ext>
                </a:extLst>
              </p:cNvPr>
              <p:cNvSpPr txBox="1">
                <a:spLocks noRot="1" noChangeAspect="1" noMove="1" noResize="1" noEditPoints="1" noAdjustHandles="1" noChangeArrowheads="1" noChangeShapeType="1" noTextEdit="1"/>
              </p:cNvSpPr>
              <p:nvPr/>
            </p:nvSpPr>
            <p:spPr>
              <a:xfrm>
                <a:off x="6053465" y="2380626"/>
                <a:ext cx="1689886" cy="338554"/>
              </a:xfrm>
              <a:prstGeom prst="rect">
                <a:avLst/>
              </a:prstGeom>
              <a:blipFill>
                <a:blip r:embed="rId6"/>
                <a:stretch>
                  <a:fillRect t="-1818" r="-1444" b="-27273"/>
                </a:stretch>
              </a:blipFill>
            </p:spPr>
            <p:txBody>
              <a:bodyPr/>
              <a:lstStyle/>
              <a:p>
                <a:r>
                  <a:rPr lang="en-US">
                    <a:noFill/>
                  </a:rPr>
                  <a:t> </a:t>
                </a:r>
              </a:p>
            </p:txBody>
          </p:sp>
        </mc:Fallback>
      </mc:AlternateContent>
      <p:sp>
        <p:nvSpPr>
          <p:cNvPr id="10" name="Freeform: Shape 9">
            <a:extLst>
              <a:ext uri="{FF2B5EF4-FFF2-40B4-BE49-F238E27FC236}">
                <a16:creationId xmlns:a16="http://schemas.microsoft.com/office/drawing/2014/main" id="{8C942034-2AA4-4FD5-B5B9-A212EACF1ADC}"/>
              </a:ext>
            </a:extLst>
          </p:cNvPr>
          <p:cNvSpPr/>
          <p:nvPr/>
        </p:nvSpPr>
        <p:spPr>
          <a:xfrm>
            <a:off x="7557676" y="1312030"/>
            <a:ext cx="313384" cy="169933"/>
          </a:xfrm>
          <a:custGeom>
            <a:avLst/>
            <a:gdLst>
              <a:gd name="connsiteX0" fmla="*/ 2572603 w 2572603"/>
              <a:gd name="connsiteY0" fmla="*/ 0 h 1426235"/>
              <a:gd name="connsiteX1" fmla="*/ 1194179 w 2572603"/>
              <a:gd name="connsiteY1" fmla="*/ 388961 h 1426235"/>
              <a:gd name="connsiteX2" fmla="*/ 518615 w 2572603"/>
              <a:gd name="connsiteY2" fmla="*/ 736979 h 1426235"/>
              <a:gd name="connsiteX3" fmla="*/ 177421 w 2572603"/>
              <a:gd name="connsiteY3" fmla="*/ 1119117 h 1426235"/>
              <a:gd name="connsiteX4" fmla="*/ 0 w 2572603"/>
              <a:gd name="connsiteY4" fmla="*/ 1426191 h 1426235"/>
              <a:gd name="connsiteX0" fmla="*/ 2180474 w 2180474"/>
              <a:gd name="connsiteY0" fmla="*/ 0 h 1326268"/>
              <a:gd name="connsiteX1" fmla="*/ 1194179 w 2180474"/>
              <a:gd name="connsiteY1" fmla="*/ 288994 h 1326268"/>
              <a:gd name="connsiteX2" fmla="*/ 518615 w 2180474"/>
              <a:gd name="connsiteY2" fmla="*/ 637012 h 1326268"/>
              <a:gd name="connsiteX3" fmla="*/ 177421 w 2180474"/>
              <a:gd name="connsiteY3" fmla="*/ 1019150 h 1326268"/>
              <a:gd name="connsiteX4" fmla="*/ 0 w 2180474"/>
              <a:gd name="connsiteY4" fmla="*/ 1326224 h 1326268"/>
              <a:gd name="connsiteX0" fmla="*/ 2180474 w 2180474"/>
              <a:gd name="connsiteY0" fmla="*/ 0 h 1326268"/>
              <a:gd name="connsiteX1" fmla="*/ 1194179 w 2180474"/>
              <a:gd name="connsiteY1" fmla="*/ 288994 h 1326268"/>
              <a:gd name="connsiteX2" fmla="*/ 566146 w 2180474"/>
              <a:gd name="connsiteY2" fmla="*/ 643676 h 1326268"/>
              <a:gd name="connsiteX3" fmla="*/ 177421 w 2180474"/>
              <a:gd name="connsiteY3" fmla="*/ 1019150 h 1326268"/>
              <a:gd name="connsiteX4" fmla="*/ 0 w 2180474"/>
              <a:gd name="connsiteY4" fmla="*/ 1326224 h 132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474" h="1326268">
                <a:moveTo>
                  <a:pt x="2180474" y="0"/>
                </a:moveTo>
                <a:cubicBezTo>
                  <a:pt x="1662427" y="133065"/>
                  <a:pt x="1463234" y="181715"/>
                  <a:pt x="1194179" y="288994"/>
                </a:cubicBezTo>
                <a:cubicBezTo>
                  <a:pt x="925124" y="396273"/>
                  <a:pt x="735606" y="521983"/>
                  <a:pt x="566146" y="643676"/>
                </a:cubicBezTo>
                <a:cubicBezTo>
                  <a:pt x="396686" y="765369"/>
                  <a:pt x="263857" y="904281"/>
                  <a:pt x="177421" y="1019150"/>
                </a:cubicBezTo>
                <a:cubicBezTo>
                  <a:pt x="90985" y="1134019"/>
                  <a:pt x="3412" y="1329636"/>
                  <a:pt x="0" y="1326224"/>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BB972A68-3F91-4F45-988A-32EBA7A294D6}"/>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6</a:t>
            </a:r>
          </a:p>
        </p:txBody>
      </p:sp>
    </p:spTree>
    <p:extLst>
      <p:ext uri="{BB962C8B-B14F-4D97-AF65-F5344CB8AC3E}">
        <p14:creationId xmlns:p14="http://schemas.microsoft.com/office/powerpoint/2010/main" val="41414325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p:bldP spid="12" grpId="0" animBg="1"/>
      <p:bldP spid="13" grpId="0"/>
      <p:bldP spid="14" grpId="0" animBg="1"/>
      <p:bldP spid="15" grpId="0"/>
      <p:bldP spid="16" grpId="0" animBg="1"/>
      <p:bldP spid="1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7CD8-5918-427B-96CF-12B113BCC3CD}"/>
              </a:ext>
            </a:extLst>
          </p:cNvPr>
          <p:cNvSpPr>
            <a:spLocks noGrp="1"/>
          </p:cNvSpPr>
          <p:nvPr>
            <p:ph type="title"/>
          </p:nvPr>
        </p:nvSpPr>
        <p:spPr/>
        <p:txBody>
          <a:bodyPr/>
          <a:lstStyle/>
          <a:p>
            <a:r>
              <a:rPr lang="en-US" sz="4000" dirty="0">
                <a:latin typeface="Tw Cen MT Condensed Extra Bold" panose="020B0803020202020204" pitchFamily="34" charset="0"/>
              </a:rPr>
              <a:t>DT on hybrid trees</a:t>
            </a:r>
          </a:p>
        </p:txBody>
      </p:sp>
      <p:pic>
        <p:nvPicPr>
          <p:cNvPr id="10" name="Picture 9">
            <a:extLst>
              <a:ext uri="{FF2B5EF4-FFF2-40B4-BE49-F238E27FC236}">
                <a16:creationId xmlns:a16="http://schemas.microsoft.com/office/drawing/2014/main" id="{2B755ADE-A102-4C81-80CE-BAEB8EC4FF08}"/>
              </a:ext>
            </a:extLst>
          </p:cNvPr>
          <p:cNvPicPr>
            <a:picLocks noChangeAspect="1"/>
          </p:cNvPicPr>
          <p:nvPr/>
        </p:nvPicPr>
        <p:blipFill>
          <a:blip r:embed="rId3"/>
          <a:stretch>
            <a:fillRect/>
          </a:stretch>
        </p:blipFill>
        <p:spPr>
          <a:xfrm>
            <a:off x="5782178" y="1866770"/>
            <a:ext cx="1466678" cy="2995329"/>
          </a:xfrm>
          <a:prstGeom prst="rect">
            <a:avLst/>
          </a:prstGeom>
          <a:ln>
            <a:noFill/>
          </a:ln>
          <a:effectLst>
            <a:outerShdw blurRad="292100" dist="38100" dir="2700000" algn="tl" rotWithShape="0">
              <a:srgbClr val="333333">
                <a:alpha val="65000"/>
              </a:srgbClr>
            </a:outerShdw>
          </a:effectLst>
        </p:spPr>
      </p:pic>
      <p:pic>
        <p:nvPicPr>
          <p:cNvPr id="12" name="Picture 11">
            <a:extLst>
              <a:ext uri="{FF2B5EF4-FFF2-40B4-BE49-F238E27FC236}">
                <a16:creationId xmlns:a16="http://schemas.microsoft.com/office/drawing/2014/main" id="{DEE128CC-A5D0-47E1-B280-4D496430046D}"/>
              </a:ext>
            </a:extLst>
          </p:cNvPr>
          <p:cNvPicPr>
            <a:picLocks noChangeAspect="1"/>
          </p:cNvPicPr>
          <p:nvPr/>
        </p:nvPicPr>
        <p:blipFill>
          <a:blip r:embed="rId4"/>
          <a:stretch>
            <a:fillRect/>
          </a:stretch>
        </p:blipFill>
        <p:spPr>
          <a:xfrm>
            <a:off x="511791" y="1866771"/>
            <a:ext cx="1466678" cy="2995329"/>
          </a:xfrm>
          <a:prstGeom prst="rect">
            <a:avLst/>
          </a:prstGeom>
          <a:ln>
            <a:noFill/>
          </a:ln>
          <a:effectLst>
            <a:outerShdw blurRad="292100" dist="38100" dir="2700000" algn="tl" rotWithShape="0">
              <a:srgbClr val="333333">
                <a:alpha val="65000"/>
              </a:srgbClr>
            </a:outerShdw>
          </a:effectLst>
        </p:spPr>
      </p:pic>
      <p:pic>
        <p:nvPicPr>
          <p:cNvPr id="13" name="Picture 12">
            <a:extLst>
              <a:ext uri="{FF2B5EF4-FFF2-40B4-BE49-F238E27FC236}">
                <a16:creationId xmlns:a16="http://schemas.microsoft.com/office/drawing/2014/main" id="{891323F3-2FCA-47A2-B107-28984AA63FBF}"/>
              </a:ext>
            </a:extLst>
          </p:cNvPr>
          <p:cNvPicPr>
            <a:picLocks noChangeAspect="1"/>
          </p:cNvPicPr>
          <p:nvPr/>
        </p:nvPicPr>
        <p:blipFill>
          <a:blip r:embed="rId5"/>
          <a:stretch>
            <a:fillRect/>
          </a:stretch>
        </p:blipFill>
        <p:spPr>
          <a:xfrm>
            <a:off x="3982565" y="1866770"/>
            <a:ext cx="1466678" cy="2995329"/>
          </a:xfrm>
          <a:prstGeom prst="rect">
            <a:avLst/>
          </a:prstGeom>
          <a:ln>
            <a:noFill/>
          </a:ln>
          <a:effectLst>
            <a:outerShdw blurRad="292100" dist="38100" dir="2700000" algn="tl" rotWithShape="0">
              <a:srgbClr val="333333">
                <a:alpha val="65000"/>
              </a:srgbClr>
            </a:outerShdw>
          </a:effectLst>
        </p:spPr>
      </p:pic>
      <p:pic>
        <p:nvPicPr>
          <p:cNvPr id="14" name="Picture 13">
            <a:extLst>
              <a:ext uri="{FF2B5EF4-FFF2-40B4-BE49-F238E27FC236}">
                <a16:creationId xmlns:a16="http://schemas.microsoft.com/office/drawing/2014/main" id="{E004FD7E-0723-4335-BBAC-2895A3AFD441}"/>
              </a:ext>
            </a:extLst>
          </p:cNvPr>
          <p:cNvPicPr>
            <a:picLocks noChangeAspect="1"/>
          </p:cNvPicPr>
          <p:nvPr/>
        </p:nvPicPr>
        <p:blipFill>
          <a:blip r:embed="rId6"/>
          <a:stretch>
            <a:fillRect/>
          </a:stretch>
        </p:blipFill>
        <p:spPr>
          <a:xfrm>
            <a:off x="2255270" y="1860145"/>
            <a:ext cx="1466678" cy="2995329"/>
          </a:xfrm>
          <a:prstGeom prst="rect">
            <a:avLst/>
          </a:prstGeom>
          <a:ln>
            <a:noFill/>
          </a:ln>
          <a:effectLst>
            <a:outerShdw blurRad="292100" dist="38100" dir="2700000" algn="tl" rotWithShape="0">
              <a:srgbClr val="333333">
                <a:alpha val="65000"/>
              </a:srgbClr>
            </a:outerShdw>
          </a:effectLst>
        </p:spPr>
      </p:pic>
      <p:sp>
        <p:nvSpPr>
          <p:cNvPr id="15" name="TextBox 14">
            <a:extLst>
              <a:ext uri="{FF2B5EF4-FFF2-40B4-BE49-F238E27FC236}">
                <a16:creationId xmlns:a16="http://schemas.microsoft.com/office/drawing/2014/main" id="{768834A2-58B6-47D1-AFD1-6A8F0369AE85}"/>
              </a:ext>
            </a:extLst>
          </p:cNvPr>
          <p:cNvSpPr txBox="1"/>
          <p:nvPr/>
        </p:nvSpPr>
        <p:spPr>
          <a:xfrm>
            <a:off x="727598" y="1603478"/>
            <a:ext cx="915635" cy="338554"/>
          </a:xfrm>
          <a:prstGeom prst="rect">
            <a:avLst/>
          </a:prstGeom>
          <a:noFill/>
        </p:spPr>
        <p:txBody>
          <a:bodyPr wrap="none" rtlCol="0">
            <a:spAutoFit/>
          </a:bodyPr>
          <a:lstStyle/>
          <a:p>
            <a:r>
              <a:rPr lang="en-US" sz="1600" i="1" dirty="0">
                <a:latin typeface="Adobe Caslon Pro" panose="0205050205050A020403" pitchFamily="18" charset="0"/>
              </a:rPr>
              <a:t>Reference</a:t>
            </a:r>
          </a:p>
        </p:txBody>
      </p:sp>
      <p:sp>
        <p:nvSpPr>
          <p:cNvPr id="16" name="TextBox 15">
            <a:extLst>
              <a:ext uri="{FF2B5EF4-FFF2-40B4-BE49-F238E27FC236}">
                <a16:creationId xmlns:a16="http://schemas.microsoft.com/office/drawing/2014/main" id="{A0B085C7-2430-49EF-B674-6D36649CE31C}"/>
              </a:ext>
            </a:extLst>
          </p:cNvPr>
          <p:cNvSpPr txBox="1"/>
          <p:nvPr/>
        </p:nvSpPr>
        <p:spPr>
          <a:xfrm>
            <a:off x="4149853" y="1603477"/>
            <a:ext cx="1000595" cy="338554"/>
          </a:xfrm>
          <a:prstGeom prst="rect">
            <a:avLst/>
          </a:prstGeom>
          <a:noFill/>
        </p:spPr>
        <p:txBody>
          <a:bodyPr wrap="none" rtlCol="0">
            <a:spAutoFit/>
          </a:bodyPr>
          <a:lstStyle/>
          <a:p>
            <a:r>
              <a:rPr lang="en-US" sz="1600" i="1" dirty="0">
                <a:solidFill>
                  <a:srgbClr val="A6B727"/>
                </a:solidFill>
                <a:latin typeface="Adobe Caslon Pro" panose="0205050205050A020403" pitchFamily="18" charset="0"/>
              </a:rPr>
              <a:t>BT </a:t>
            </a:r>
            <a:r>
              <a:rPr lang="en-US" sz="1600" i="1" dirty="0">
                <a:solidFill>
                  <a:schemeClr val="tx1">
                    <a:lumMod val="95000"/>
                    <a:lumOff val="5000"/>
                  </a:schemeClr>
                </a:solidFill>
                <a:latin typeface="Adobe Caslon Pro" panose="0205050205050A020403" pitchFamily="18" charset="0"/>
              </a:rPr>
              <a:t>on k-d</a:t>
            </a:r>
          </a:p>
        </p:txBody>
      </p:sp>
      <p:sp>
        <p:nvSpPr>
          <p:cNvPr id="17" name="TextBox 16">
            <a:extLst>
              <a:ext uri="{FF2B5EF4-FFF2-40B4-BE49-F238E27FC236}">
                <a16:creationId xmlns:a16="http://schemas.microsoft.com/office/drawing/2014/main" id="{B889B1B8-358F-431C-8E8F-13488BBB4D7C}"/>
              </a:ext>
            </a:extLst>
          </p:cNvPr>
          <p:cNvSpPr txBox="1"/>
          <p:nvPr/>
        </p:nvSpPr>
        <p:spPr>
          <a:xfrm>
            <a:off x="2421787" y="1596852"/>
            <a:ext cx="1032655" cy="338554"/>
          </a:xfrm>
          <a:prstGeom prst="rect">
            <a:avLst/>
          </a:prstGeom>
          <a:noFill/>
        </p:spPr>
        <p:txBody>
          <a:bodyPr wrap="none" rtlCol="0">
            <a:spAutoFit/>
          </a:bodyPr>
          <a:lstStyle/>
          <a:p>
            <a:r>
              <a:rPr lang="en-US" sz="1600" i="1" dirty="0">
                <a:solidFill>
                  <a:srgbClr val="F69200"/>
                </a:solidFill>
                <a:latin typeface="Adobe Caslon Pro" panose="0205050205050A020403" pitchFamily="18" charset="0"/>
              </a:rPr>
              <a:t>DT </a:t>
            </a:r>
            <a:r>
              <a:rPr lang="en-US" sz="1600" i="1" dirty="0">
                <a:solidFill>
                  <a:schemeClr val="tx1">
                    <a:lumMod val="95000"/>
                    <a:lumOff val="5000"/>
                  </a:schemeClr>
                </a:solidFill>
                <a:latin typeface="Adobe Caslon Pro" panose="0205050205050A020403" pitchFamily="18" charset="0"/>
              </a:rPr>
              <a:t>on k-d</a:t>
            </a:r>
          </a:p>
        </p:txBody>
      </p:sp>
      <p:sp>
        <p:nvSpPr>
          <p:cNvPr id="18" name="Google Shape;91;p16">
            <a:extLst>
              <a:ext uri="{FF2B5EF4-FFF2-40B4-BE49-F238E27FC236}">
                <a16:creationId xmlns:a16="http://schemas.microsoft.com/office/drawing/2014/main" id="{D5AC3AF0-8680-4CC9-9FB8-C9D4407ACB08}"/>
              </a:ext>
            </a:extLst>
          </p:cNvPr>
          <p:cNvSpPr txBox="1">
            <a:spLocks/>
          </p:cNvSpPr>
          <p:nvPr/>
        </p:nvSpPr>
        <p:spPr>
          <a:xfrm>
            <a:off x="5726044" y="1866771"/>
            <a:ext cx="1596788" cy="2988704"/>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0" tIns="0" rIns="0" bIns="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solidFill>
                  <a:schemeClr val="bg1">
                    <a:lumMod val="95000"/>
                  </a:schemeClr>
                </a:solidFill>
                <a:latin typeface="Tw Cen MT Condensed" panose="020B0606020104020203" pitchFamily="34" charset="0"/>
              </a:rPr>
              <a:t>How to combine the strengths of both?</a:t>
            </a:r>
          </a:p>
          <a:p>
            <a:pPr marL="0" indent="0"/>
            <a:endParaRPr lang="en-US" dirty="0">
              <a:latin typeface="Tw Cen MT Condensed" panose="020B0606020104020203" pitchFamily="34" charset="0"/>
            </a:endParaRPr>
          </a:p>
          <a:p>
            <a:pPr marL="0" indent="0"/>
            <a:endParaRPr lang="en-US" dirty="0">
              <a:latin typeface="Tw Cen MT Condensed" panose="020B0606020104020203" pitchFamily="34" charset="0"/>
            </a:endParaRPr>
          </a:p>
        </p:txBody>
      </p:sp>
      <p:sp>
        <p:nvSpPr>
          <p:cNvPr id="19" name="TextBox 18">
            <a:extLst>
              <a:ext uri="{FF2B5EF4-FFF2-40B4-BE49-F238E27FC236}">
                <a16:creationId xmlns:a16="http://schemas.microsoft.com/office/drawing/2014/main" id="{264EDA1C-8E1C-42ED-82A5-A206A7DE22DB}"/>
              </a:ext>
            </a:extLst>
          </p:cNvPr>
          <p:cNvSpPr txBox="1"/>
          <p:nvPr/>
        </p:nvSpPr>
        <p:spPr>
          <a:xfrm>
            <a:off x="6299857" y="1603477"/>
            <a:ext cx="449162" cy="338554"/>
          </a:xfrm>
          <a:prstGeom prst="rect">
            <a:avLst/>
          </a:prstGeom>
          <a:noFill/>
        </p:spPr>
        <p:txBody>
          <a:bodyPr wrap="none" rtlCol="0">
            <a:spAutoFit/>
          </a:bodyPr>
          <a:lstStyle/>
          <a:p>
            <a:r>
              <a:rPr lang="en-US" sz="1600" i="1" dirty="0">
                <a:latin typeface="Adobe Caslon Pro" panose="0205050205050A020403" pitchFamily="18" charset="0"/>
              </a:rPr>
              <a:t>???</a:t>
            </a:r>
          </a:p>
        </p:txBody>
      </p:sp>
      <p:sp>
        <p:nvSpPr>
          <p:cNvPr id="20" name="Google Shape;91;p16">
            <a:extLst>
              <a:ext uri="{FF2B5EF4-FFF2-40B4-BE49-F238E27FC236}">
                <a16:creationId xmlns:a16="http://schemas.microsoft.com/office/drawing/2014/main" id="{0E592BD1-428D-4101-809C-AF1FF4B372AA}"/>
              </a:ext>
            </a:extLst>
          </p:cNvPr>
          <p:cNvSpPr txBox="1">
            <a:spLocks/>
          </p:cNvSpPr>
          <p:nvPr/>
        </p:nvSpPr>
        <p:spPr>
          <a:xfrm>
            <a:off x="-259307" y="1155600"/>
            <a:ext cx="8229300" cy="34549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dirty="0">
                <a:latin typeface="Tw Cen MT Condensed" panose="020B0606020104020203" pitchFamily="34" charset="0"/>
              </a:rPr>
              <a:t>Lossy decompression at the </a:t>
            </a:r>
            <a:r>
              <a:rPr lang="en-US" sz="2000" u="sng" dirty="0">
                <a:latin typeface="Tw Cen MT Condensed" panose="020B0606020104020203" pitchFamily="34" charset="0"/>
              </a:rPr>
              <a:t>same ratio (~ 90x)</a:t>
            </a:r>
            <a:endParaRPr lang="en-US" sz="2000" dirty="0">
              <a:latin typeface="Tw Cen MT Condensed" panose="020B0606020104020203" pitchFamily="34" charset="0"/>
            </a:endParaRPr>
          </a:p>
        </p:txBody>
      </p:sp>
      <p:sp>
        <p:nvSpPr>
          <p:cNvPr id="21" name="TextBox 20">
            <a:extLst>
              <a:ext uri="{FF2B5EF4-FFF2-40B4-BE49-F238E27FC236}">
                <a16:creationId xmlns:a16="http://schemas.microsoft.com/office/drawing/2014/main" id="{0A80E16C-0344-4E3D-91C0-7C03AD05D9A3}"/>
              </a:ext>
            </a:extLst>
          </p:cNvPr>
          <p:cNvSpPr txBox="1"/>
          <p:nvPr/>
        </p:nvSpPr>
        <p:spPr>
          <a:xfrm>
            <a:off x="5894297" y="1595112"/>
            <a:ext cx="1260281" cy="338554"/>
          </a:xfrm>
          <a:prstGeom prst="rect">
            <a:avLst/>
          </a:prstGeom>
          <a:noFill/>
        </p:spPr>
        <p:txBody>
          <a:bodyPr wrap="none" rtlCol="0">
            <a:spAutoFit/>
          </a:bodyPr>
          <a:lstStyle/>
          <a:p>
            <a:r>
              <a:rPr lang="en-US" sz="1600" i="1" dirty="0">
                <a:solidFill>
                  <a:srgbClr val="FF7E2A"/>
                </a:solidFill>
                <a:latin typeface="Adobe Caslon Pro" panose="0205050205050A020403" pitchFamily="18" charset="0"/>
              </a:rPr>
              <a:t>DT</a:t>
            </a:r>
            <a:r>
              <a:rPr lang="en-US" sz="1600" i="1" dirty="0">
                <a:solidFill>
                  <a:srgbClr val="A6B727"/>
                </a:solidFill>
                <a:latin typeface="Adobe Caslon Pro" panose="0205050205050A020403" pitchFamily="18" charset="0"/>
              </a:rPr>
              <a:t> </a:t>
            </a:r>
            <a:r>
              <a:rPr lang="en-US" sz="1600" i="1" dirty="0">
                <a:solidFill>
                  <a:schemeClr val="tx1">
                    <a:lumMod val="95000"/>
                    <a:lumOff val="5000"/>
                  </a:schemeClr>
                </a:solidFill>
                <a:latin typeface="Adobe Caslon Pro" panose="0205050205050A020403" pitchFamily="18" charset="0"/>
              </a:rPr>
              <a:t>on hybrid</a:t>
            </a:r>
          </a:p>
        </p:txBody>
      </p:sp>
      <p:sp>
        <p:nvSpPr>
          <p:cNvPr id="22" name="Google Shape;91;p16">
            <a:extLst>
              <a:ext uri="{FF2B5EF4-FFF2-40B4-BE49-F238E27FC236}">
                <a16:creationId xmlns:a16="http://schemas.microsoft.com/office/drawing/2014/main" id="{0A44A60D-1E8E-4BA7-8138-3F081586A669}"/>
              </a:ext>
            </a:extLst>
          </p:cNvPr>
          <p:cNvSpPr txBox="1">
            <a:spLocks/>
          </p:cNvSpPr>
          <p:nvPr/>
        </p:nvSpPr>
        <p:spPr>
          <a:xfrm>
            <a:off x="6749019" y="2839657"/>
            <a:ext cx="2715084" cy="8216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600"/>
              <a:buFont typeface="Calibri"/>
              <a:buNone/>
              <a:defRPr sz="16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indent="0" algn="ctr"/>
            <a:r>
              <a:rPr lang="en-US" sz="2000" u="sng" dirty="0">
                <a:latin typeface="Tw Cen MT Condensed" panose="020B0606020104020203" pitchFamily="34" charset="0"/>
              </a:rPr>
              <a:t>Problem</a:t>
            </a:r>
            <a:r>
              <a:rPr lang="en-US" sz="2000" dirty="0">
                <a:latin typeface="Tw Cen MT Condensed" panose="020B0606020104020203" pitchFamily="34" charset="0"/>
              </a:rPr>
              <a:t>:</a:t>
            </a:r>
          </a:p>
          <a:p>
            <a:pPr marL="0" indent="0" algn="ctr"/>
            <a:r>
              <a:rPr lang="en-US" sz="2000" dirty="0">
                <a:latin typeface="Tw Cen MT Condensed" panose="020B0606020104020203" pitchFamily="34" charset="0"/>
              </a:rPr>
              <a:t>Uneven error </a:t>
            </a:r>
          </a:p>
          <a:p>
            <a:pPr marL="0" indent="0" algn="ctr"/>
            <a:r>
              <a:rPr lang="en-US" sz="2000" dirty="0">
                <a:latin typeface="Tw Cen MT Condensed" panose="020B0606020104020203" pitchFamily="34" charset="0"/>
              </a:rPr>
              <a:t>distribution</a:t>
            </a:r>
          </a:p>
        </p:txBody>
      </p:sp>
      <p:sp>
        <p:nvSpPr>
          <p:cNvPr id="24" name="TextBox 23">
            <a:extLst>
              <a:ext uri="{FF2B5EF4-FFF2-40B4-BE49-F238E27FC236}">
                <a16:creationId xmlns:a16="http://schemas.microsoft.com/office/drawing/2014/main" id="{42C81304-274C-46E1-8ED6-BD280DC85CF0}"/>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7</a:t>
            </a:r>
          </a:p>
        </p:txBody>
      </p:sp>
    </p:spTree>
    <p:extLst>
      <p:ext uri="{BB962C8B-B14F-4D97-AF65-F5344CB8AC3E}">
        <p14:creationId xmlns:p14="http://schemas.microsoft.com/office/powerpoint/2010/main" val="55136340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2A39-FC62-4FC1-9EEB-5C10EDD34CF6}"/>
              </a:ext>
            </a:extLst>
          </p:cNvPr>
          <p:cNvSpPr>
            <a:spLocks noGrp="1"/>
          </p:cNvSpPr>
          <p:nvPr>
            <p:ph type="title"/>
          </p:nvPr>
        </p:nvSpPr>
        <p:spPr/>
        <p:txBody>
          <a:bodyPr/>
          <a:lstStyle/>
          <a:p>
            <a:r>
              <a:rPr lang="en-US" sz="4000" dirty="0">
                <a:latin typeface="Tw Cen MT Condensed Extra Bold" panose="020B0803020202020204" pitchFamily="34" charset="0"/>
              </a:rPr>
              <a:t>Block-hybrid trees = k-d + many hybrid</a:t>
            </a:r>
          </a:p>
        </p:txBody>
      </p:sp>
      <p:pic>
        <p:nvPicPr>
          <p:cNvPr id="4" name="Picture 3">
            <a:extLst>
              <a:ext uri="{FF2B5EF4-FFF2-40B4-BE49-F238E27FC236}">
                <a16:creationId xmlns:a16="http://schemas.microsoft.com/office/drawing/2014/main" id="{28217806-8C68-4F85-8917-8A76E10D5421}"/>
              </a:ext>
            </a:extLst>
          </p:cNvPr>
          <p:cNvPicPr>
            <a:picLocks noChangeAspect="1"/>
          </p:cNvPicPr>
          <p:nvPr/>
        </p:nvPicPr>
        <p:blipFill>
          <a:blip r:embed="rId3"/>
          <a:stretch>
            <a:fillRect/>
          </a:stretch>
        </p:blipFill>
        <p:spPr>
          <a:xfrm>
            <a:off x="134035" y="1965848"/>
            <a:ext cx="4945917" cy="2372188"/>
          </a:xfrm>
          <a:prstGeom prst="rect">
            <a:avLst/>
          </a:prstGeom>
        </p:spPr>
      </p:pic>
      <p:pic>
        <p:nvPicPr>
          <p:cNvPr id="5" name="Picture 4">
            <a:extLst>
              <a:ext uri="{FF2B5EF4-FFF2-40B4-BE49-F238E27FC236}">
                <a16:creationId xmlns:a16="http://schemas.microsoft.com/office/drawing/2014/main" id="{CA59AE85-0111-4AD0-9B11-CC025CD2E4F8}"/>
              </a:ext>
            </a:extLst>
          </p:cNvPr>
          <p:cNvPicPr>
            <a:picLocks noChangeAspect="1"/>
          </p:cNvPicPr>
          <p:nvPr/>
        </p:nvPicPr>
        <p:blipFill rotWithShape="1">
          <a:blip r:embed="rId4"/>
          <a:srcRect r="42247"/>
          <a:stretch/>
        </p:blipFill>
        <p:spPr>
          <a:xfrm>
            <a:off x="5472754" y="1155600"/>
            <a:ext cx="2470244" cy="1620496"/>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6636A60-5489-4B60-80C9-1D2007594DF5}"/>
                  </a:ext>
                </a:extLst>
              </p:cNvPr>
              <p:cNvSpPr txBox="1"/>
              <p:nvPr/>
            </p:nvSpPr>
            <p:spPr>
              <a:xfrm>
                <a:off x="444581" y="1329891"/>
                <a:ext cx="4831772"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400" dirty="0">
                    <a:latin typeface="Tw Cen MT Condensed" panose="020B0606020104020203" pitchFamily="34" charset="0"/>
                  </a:rPr>
                  <a:t>Use k-d splits to create </a:t>
                </a:r>
                <a:r>
                  <a:rPr lang="en-US" sz="2400" b="1" dirty="0">
                    <a:latin typeface="Tw Cen MT Condensed" panose="020B0606020104020203" pitchFamily="34" charset="0"/>
                  </a:rPr>
                  <a:t>blocks (</a:t>
                </a:r>
                <a14:m>
                  <m:oMath xmlns:m="http://schemas.openxmlformats.org/officeDocument/2006/math">
                    <m:r>
                      <a:rPr lang="en-US" sz="2400" b="1" i="1" dirty="0" smtClean="0">
                        <a:latin typeface="Cambria Math" panose="02040503050406030204" pitchFamily="18" charset="0"/>
                      </a:rPr>
                      <m:t>=</m:t>
                    </m:r>
                  </m:oMath>
                </a14:m>
                <a:r>
                  <a:rPr lang="en-US" sz="2400" b="1" dirty="0">
                    <a:latin typeface="Tw Cen MT Condensed" panose="020B0606020104020203" pitchFamily="34" charset="0"/>
                  </a:rPr>
                  <a:t> hybrid trees)</a:t>
                </a:r>
              </a:p>
            </p:txBody>
          </p:sp>
        </mc:Choice>
        <mc:Fallback>
          <p:sp>
            <p:nvSpPr>
              <p:cNvPr id="6" name="TextBox 5">
                <a:extLst>
                  <a:ext uri="{FF2B5EF4-FFF2-40B4-BE49-F238E27FC236}">
                    <a16:creationId xmlns:a16="http://schemas.microsoft.com/office/drawing/2014/main" id="{96636A60-5489-4B60-80C9-1D2007594DF5}"/>
                  </a:ext>
                </a:extLst>
              </p:cNvPr>
              <p:cNvSpPr txBox="1">
                <a:spLocks noRot="1" noChangeAspect="1" noMove="1" noResize="1" noEditPoints="1" noAdjustHandles="1" noChangeArrowheads="1" noChangeShapeType="1" noTextEdit="1"/>
              </p:cNvSpPr>
              <p:nvPr/>
            </p:nvSpPr>
            <p:spPr>
              <a:xfrm>
                <a:off x="444581" y="1329891"/>
                <a:ext cx="4831772" cy="461665"/>
              </a:xfrm>
              <a:prstGeom prst="rect">
                <a:avLst/>
              </a:prstGeom>
              <a:blipFill>
                <a:blip r:embed="rId5"/>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8466882-9BB6-4194-BE6F-A74CA9BC4DA9}"/>
              </a:ext>
            </a:extLst>
          </p:cNvPr>
          <p:cNvPicPr>
            <a:picLocks noChangeAspect="1"/>
          </p:cNvPicPr>
          <p:nvPr/>
        </p:nvPicPr>
        <p:blipFill rotWithShape="1">
          <a:blip r:embed="rId4"/>
          <a:srcRect l="59987"/>
          <a:stretch/>
        </p:blipFill>
        <p:spPr>
          <a:xfrm>
            <a:off x="5472754" y="2840048"/>
            <a:ext cx="1711448" cy="1620496"/>
          </a:xfrm>
          <a:prstGeom prst="rect">
            <a:avLst/>
          </a:prstGeom>
        </p:spPr>
      </p:pic>
      <p:sp>
        <p:nvSpPr>
          <p:cNvPr id="9" name="TextBox 8">
            <a:extLst>
              <a:ext uri="{FF2B5EF4-FFF2-40B4-BE49-F238E27FC236}">
                <a16:creationId xmlns:a16="http://schemas.microsoft.com/office/drawing/2014/main" id="{DD2DCDB2-6B74-4A12-A9A3-3B63622C9A28}"/>
              </a:ext>
            </a:extLst>
          </p:cNvPr>
          <p:cNvSpPr txBox="1"/>
          <p:nvPr/>
        </p:nvSpPr>
        <p:spPr>
          <a:xfrm>
            <a:off x="4954110" y="4524496"/>
            <a:ext cx="2887329"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400" b="1" dirty="0">
                <a:latin typeface="Tw Cen MT Condensed" panose="020B0606020104020203" pitchFamily="34" charset="0"/>
              </a:rPr>
              <a:t>Adaptive</a:t>
            </a:r>
            <a:r>
              <a:rPr lang="en-US" sz="2400" dirty="0">
                <a:latin typeface="Tw Cen MT Condensed" panose="020B0606020104020203" pitchFamily="34" charset="0"/>
              </a:rPr>
              <a:t> decoding of blocks</a:t>
            </a:r>
          </a:p>
        </p:txBody>
      </p:sp>
      <p:sp>
        <p:nvSpPr>
          <p:cNvPr id="10" name="TextBox 9">
            <a:extLst>
              <a:ext uri="{FF2B5EF4-FFF2-40B4-BE49-F238E27FC236}">
                <a16:creationId xmlns:a16="http://schemas.microsoft.com/office/drawing/2014/main" id="{E38C8D0E-999D-457F-887F-40AED96C22AA}"/>
              </a:ext>
            </a:extLst>
          </p:cNvPr>
          <p:cNvSpPr txBox="1"/>
          <p:nvPr/>
        </p:nvSpPr>
        <p:spPr>
          <a:xfrm>
            <a:off x="735970" y="4306655"/>
            <a:ext cx="1095172" cy="369332"/>
          </a:xfrm>
          <a:prstGeom prst="rect">
            <a:avLst/>
          </a:prstGeom>
          <a:noFill/>
        </p:spPr>
        <p:txBody>
          <a:bodyPr wrap="none" rtlCol="0">
            <a:spAutoFit/>
          </a:bodyPr>
          <a:lstStyle/>
          <a:p>
            <a:r>
              <a:rPr lang="en-US" sz="1800" dirty="0">
                <a:latin typeface="Tw Cen MT Condensed" panose="020B0606020104020203" pitchFamily="34" charset="0"/>
              </a:rPr>
              <a:t>Hybrid tree 1</a:t>
            </a:r>
          </a:p>
        </p:txBody>
      </p:sp>
      <p:sp>
        <p:nvSpPr>
          <p:cNvPr id="11" name="TextBox 10">
            <a:extLst>
              <a:ext uri="{FF2B5EF4-FFF2-40B4-BE49-F238E27FC236}">
                <a16:creationId xmlns:a16="http://schemas.microsoft.com/office/drawing/2014/main" id="{F26D1570-122B-48FD-9943-ADCC27EBC39A}"/>
              </a:ext>
            </a:extLst>
          </p:cNvPr>
          <p:cNvSpPr txBox="1"/>
          <p:nvPr/>
        </p:nvSpPr>
        <p:spPr>
          <a:xfrm>
            <a:off x="3235785" y="4306655"/>
            <a:ext cx="1095172" cy="369332"/>
          </a:xfrm>
          <a:prstGeom prst="rect">
            <a:avLst/>
          </a:prstGeom>
          <a:noFill/>
        </p:spPr>
        <p:txBody>
          <a:bodyPr wrap="none" rtlCol="0">
            <a:spAutoFit/>
          </a:bodyPr>
          <a:lstStyle/>
          <a:p>
            <a:r>
              <a:rPr lang="en-US" sz="1800" dirty="0">
                <a:latin typeface="Tw Cen MT Condensed" panose="020B0606020104020203" pitchFamily="34" charset="0"/>
              </a:rPr>
              <a:t>Hybrid tree 2</a:t>
            </a:r>
          </a:p>
        </p:txBody>
      </p:sp>
      <p:sp>
        <p:nvSpPr>
          <p:cNvPr id="13" name="TextBox 12">
            <a:extLst>
              <a:ext uri="{FF2B5EF4-FFF2-40B4-BE49-F238E27FC236}">
                <a16:creationId xmlns:a16="http://schemas.microsoft.com/office/drawing/2014/main" id="{295FC26E-572B-4FA3-B78D-9BC850700A3F}"/>
              </a:ext>
            </a:extLst>
          </p:cNvPr>
          <p:cNvSpPr txBox="1"/>
          <p:nvPr/>
        </p:nvSpPr>
        <p:spPr>
          <a:xfrm>
            <a:off x="8826996" y="0"/>
            <a:ext cx="274434" cy="33855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b="1" dirty="0">
                <a:latin typeface="Tw Cen MT Condensed" panose="020B0606020104020203" pitchFamily="34" charset="0"/>
              </a:rPr>
              <a:t>8</a:t>
            </a:r>
          </a:p>
        </p:txBody>
      </p:sp>
    </p:spTree>
    <p:extLst>
      <p:ext uri="{BB962C8B-B14F-4D97-AF65-F5344CB8AC3E}">
        <p14:creationId xmlns:p14="http://schemas.microsoft.com/office/powerpoint/2010/main" val="91556090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3100</TotalTime>
  <Words>3858</Words>
  <Application>Microsoft Office PowerPoint</Application>
  <PresentationFormat>On-screen Show (16:9)</PresentationFormat>
  <Paragraphs>322</Paragraphs>
  <Slides>22</Slides>
  <Notes>21</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Adobe Caslon Pro</vt:lpstr>
      <vt:lpstr>Tw Cen MT Condensed Extra Bold</vt:lpstr>
      <vt:lpstr>Tw Cen MT Condensed</vt:lpstr>
      <vt:lpstr>Calibri</vt:lpstr>
      <vt:lpstr>Cambria Math</vt:lpstr>
      <vt:lpstr>Calibri Light</vt:lpstr>
      <vt:lpstr>Office Theme</vt:lpstr>
      <vt:lpstr>Custom Design</vt:lpstr>
      <vt:lpstr>High-Quality and Low-Memory-Footprint Progressive Decoding of Large-Scale Particle Data</vt:lpstr>
      <vt:lpstr>Goal</vt:lpstr>
      <vt:lpstr>(K-d) tree-based compression</vt:lpstr>
      <vt:lpstr>Memory footprint - DT = low, BT = high</vt:lpstr>
      <vt:lpstr>DT = local + fine, BT = global + coarse</vt:lpstr>
      <vt:lpstr>Odd-even splits: DT of tree → BT of space</vt:lpstr>
      <vt:lpstr>Hybrid trees = k-d + odd-even splits</vt:lpstr>
      <vt:lpstr>DT on hybrid trees</vt:lpstr>
      <vt:lpstr>Block-hybrid trees = k-d + many hybrid</vt:lpstr>
      <vt:lpstr>Block-adaptive traversal → smaller error</vt:lpstr>
      <vt:lpstr>Tree = particle indexing (sorting)</vt:lpstr>
      <vt:lpstr>Better reconstruction using fewer particles</vt:lpstr>
      <vt:lpstr>BAT gives better quality-cost trade-off</vt:lpstr>
      <vt:lpstr>Uniform spacing is not always ideal</vt:lpstr>
      <vt:lpstr>Adaptive traversal can prioritize nodes</vt:lpstr>
      <vt:lpstr>(Block) hybrid trees are cheap to traverse</vt:lpstr>
      <vt:lpstr>(Block) hybrid trees are fast to traverse</vt:lpstr>
      <vt:lpstr>Lossless: MPEG &gt; DG = Ours &gt; LASzip</vt:lpstr>
      <vt:lpstr>Our BAT is cheaper &amp; faster vs MPEG</vt:lpstr>
      <vt:lpstr>Limitations and Conclusion</vt:lpstr>
      <vt:lpstr>PowerPoint Presentation</vt:lpstr>
      <vt:lpstr>Combinations of trees and traversals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High-quality and Low-memory-footprint Progressive Decoding of Large-scale Particle Data</dc:title>
  <cp:lastModifiedBy>Duong Hoang</cp:lastModifiedBy>
  <cp:revision>285</cp:revision>
  <dcterms:modified xsi:type="dcterms:W3CDTF">2021-09-20T23:42:46Z</dcterms:modified>
</cp:coreProperties>
</file>