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7" r:id="rId1"/>
  </p:sldMasterIdLst>
  <p:notesMasterIdLst>
    <p:notesMasterId r:id="rId27"/>
  </p:notesMasterIdLst>
  <p:sldIdLst>
    <p:sldId id="256" r:id="rId2"/>
    <p:sldId id="257" r:id="rId3"/>
    <p:sldId id="366" r:id="rId4"/>
    <p:sldId id="357" r:id="rId5"/>
    <p:sldId id="359" r:id="rId6"/>
    <p:sldId id="360" r:id="rId7"/>
    <p:sldId id="362" r:id="rId8"/>
    <p:sldId id="350" r:id="rId9"/>
    <p:sldId id="364" r:id="rId10"/>
    <p:sldId id="273" r:id="rId11"/>
    <p:sldId id="367" r:id="rId12"/>
    <p:sldId id="368" r:id="rId13"/>
    <p:sldId id="386" r:id="rId14"/>
    <p:sldId id="262" r:id="rId15"/>
    <p:sldId id="374" r:id="rId16"/>
    <p:sldId id="375" r:id="rId17"/>
    <p:sldId id="303" r:id="rId18"/>
    <p:sldId id="348" r:id="rId19"/>
    <p:sldId id="376" r:id="rId20"/>
    <p:sldId id="377" r:id="rId21"/>
    <p:sldId id="378" r:id="rId22"/>
    <p:sldId id="270" r:id="rId23"/>
    <p:sldId id="346" r:id="rId24"/>
    <p:sldId id="379" r:id="rId25"/>
    <p:sldId id="3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BC483"/>
    <a:srgbClr val="3D6DC1"/>
    <a:srgbClr val="F09455"/>
    <a:srgbClr val="211F4D"/>
    <a:srgbClr val="3A6D88"/>
    <a:srgbClr val="84E2D4"/>
    <a:srgbClr val="F0FDF8"/>
    <a:srgbClr val="F4FFF9"/>
    <a:srgbClr val="6F3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9988" autoAdjust="0"/>
  </p:normalViewPr>
  <p:slideViewPr>
    <p:cSldViewPr snapToGrid="0">
      <p:cViewPr varScale="1">
        <p:scale>
          <a:sx n="80" d="100"/>
          <a:sy n="80" d="100"/>
        </p:scale>
        <p:origin x="16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A3CF4-4222-4D87-972E-70BD5381B59C}"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1557D-B06E-4BE4-94D3-2C6FF1D9DBD5}" type="slidenum">
              <a:rPr lang="en-US" smtClean="0"/>
              <a:t>‹#›</a:t>
            </a:fld>
            <a:endParaRPr lang="en-US"/>
          </a:p>
        </p:txBody>
      </p:sp>
    </p:spTree>
    <p:extLst>
      <p:ext uri="{BB962C8B-B14F-4D97-AF65-F5344CB8AC3E}">
        <p14:creationId xmlns:p14="http://schemas.microsoft.com/office/powerpoint/2010/main" val="142245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1557D-B06E-4BE4-94D3-2C6FF1D9DBD5}" type="slidenum">
              <a:rPr lang="en-US" smtClean="0"/>
              <a:t>1</a:t>
            </a:fld>
            <a:endParaRPr lang="en-US"/>
          </a:p>
        </p:txBody>
      </p:sp>
    </p:spTree>
    <p:extLst>
      <p:ext uri="{BB962C8B-B14F-4D97-AF65-F5344CB8AC3E}">
        <p14:creationId xmlns:p14="http://schemas.microsoft.com/office/powerpoint/2010/main" val="140269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that purpose we use the discrete wavelet transform. Wavelets not only give us a way to decompose the data into different resolution levels without increasing the number of data points, which we will need anyway, but it also gives us a principled way to go the other way around, that is, to reconstruct the data to the original resolution from an arbitrary subset of wavelet coefficients. Now the reconstruction might be of low quality but at least it is defined on a grid of the same resolution as the original data, so we can easily compute RMSE and other error metrics.</a:t>
            </a:r>
          </a:p>
          <a:p>
            <a:endParaRPr lang="en-US" dirty="0"/>
          </a:p>
        </p:txBody>
      </p:sp>
      <p:sp>
        <p:nvSpPr>
          <p:cNvPr id="4" name="Slide Number Placeholder 3"/>
          <p:cNvSpPr>
            <a:spLocks noGrp="1"/>
          </p:cNvSpPr>
          <p:nvPr>
            <p:ph type="sldNum" sz="quarter" idx="5"/>
          </p:nvPr>
        </p:nvSpPr>
        <p:spPr/>
        <p:txBody>
          <a:bodyPr/>
          <a:lstStyle/>
          <a:p>
            <a:fld id="{E661557D-B06E-4BE4-94D3-2C6FF1D9DBD5}" type="slidenum">
              <a:rPr lang="en-US" smtClean="0"/>
              <a:t>10</a:t>
            </a:fld>
            <a:endParaRPr lang="en-US"/>
          </a:p>
        </p:txBody>
      </p:sp>
    </p:spTree>
    <p:extLst>
      <p:ext uri="{BB962C8B-B14F-4D97-AF65-F5344CB8AC3E}">
        <p14:creationId xmlns:p14="http://schemas.microsoft.com/office/powerpoint/2010/main" val="226815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 perform wavelet transform, we end up with a set of wavelet coefficients that we will need to quantize, basically turning floating-point coefficients into integer coefficients. This is done so that we have can have very clearly defined precision levels to work with.</a:t>
            </a:r>
          </a:p>
          <a:p>
            <a:endParaRPr lang="en-US" dirty="0"/>
          </a:p>
          <a:p>
            <a:r>
              <a:rPr lang="en-US" dirty="0"/>
              <a:t>Remember the various bit permutation we talked about before? They are really permutations of the set of bits that constitute these integer wavelet coefficients, not bits of the original data values. Now from now on we will refer to these permutations as streams, to signify the fact that the bits come in order from left to right, and are meant to be consumed in the same order.</a:t>
            </a:r>
          </a:p>
        </p:txBody>
      </p:sp>
      <p:sp>
        <p:nvSpPr>
          <p:cNvPr id="4" name="Slide Number Placeholder 3"/>
          <p:cNvSpPr>
            <a:spLocks noGrp="1"/>
          </p:cNvSpPr>
          <p:nvPr>
            <p:ph type="sldNum" sz="quarter" idx="5"/>
          </p:nvPr>
        </p:nvSpPr>
        <p:spPr/>
        <p:txBody>
          <a:bodyPr/>
          <a:lstStyle/>
          <a:p>
            <a:fld id="{E661557D-B06E-4BE4-94D3-2C6FF1D9DBD5}" type="slidenum">
              <a:rPr lang="en-US" smtClean="0"/>
              <a:t>11</a:t>
            </a:fld>
            <a:endParaRPr lang="en-US"/>
          </a:p>
        </p:txBody>
      </p:sp>
    </p:spTree>
    <p:extLst>
      <p:ext uri="{BB962C8B-B14F-4D97-AF65-F5344CB8AC3E}">
        <p14:creationId xmlns:p14="http://schemas.microsoft.com/office/powerpoint/2010/main" val="406271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paper we study six different bit streams, but I will only talk mostly about four of them here in the interest of time.</a:t>
            </a:r>
          </a:p>
          <a:p>
            <a:endParaRPr lang="en-US" dirty="0"/>
          </a:p>
          <a:p>
            <a:r>
              <a:rPr lang="en-US" dirty="0"/>
              <a:t>The first stream is so called “by bit plane” where the bits come in order of decreasing significance. More significant bits will come before less significant ones. This stream is designed to represent data reduction techniques that work only in the precision axis. Note that “bit plane” is just a term we use to mean as an index to the precision axis.</a:t>
            </a:r>
          </a:p>
          <a:p>
            <a:endParaRPr lang="en-US" dirty="0"/>
          </a:p>
          <a:p>
            <a:r>
              <a:rPr lang="en-US" dirty="0"/>
              <a:t>The second stream we study is called “by level”. This one captures the data reduction techniques that operate only in the resolution axis. Here bits are streamed from coarse to fine resolution levels.</a:t>
            </a:r>
          </a:p>
          <a:p>
            <a:endParaRPr lang="en-US" dirty="0"/>
          </a:p>
          <a:p>
            <a:r>
              <a:rPr lang="en-US" dirty="0"/>
              <a:t>The third stream is called “by wavelet norm”. This stream combines the previous two in the following way. Instead of sorting bits only by bit plane or by level, we sort them using a weight that is a product of two terms. The first term, 2^b is a contribution from bit plane b and the second term is a contribution from level L: it is the norm of the wavelet basis function on level L. So by wavelet norm represents a data reduction scheme that combines precision and resolution, so in the precision-resolution space it will go like that.</a:t>
            </a:r>
          </a:p>
          <a:p>
            <a:endParaRPr lang="en-US" dirty="0"/>
          </a:p>
          <a:p>
            <a:r>
              <a:rPr lang="en-US" dirty="0"/>
              <a:t>The fourth stream is called a task-optimized stream in the sense that given a task, this is the stream that is tailored to a given task. In the paper we give an algorithm to compute this purple, task-optimized stream for any task that comes with a clearly defined error metric. We also discuss at length in the paper about all the intricacies and complexities of computing or even defining this optimal stream.</a:t>
            </a:r>
          </a:p>
        </p:txBody>
      </p:sp>
      <p:sp>
        <p:nvSpPr>
          <p:cNvPr id="4" name="Slide Number Placeholder 3"/>
          <p:cNvSpPr>
            <a:spLocks noGrp="1"/>
          </p:cNvSpPr>
          <p:nvPr>
            <p:ph type="sldNum" sz="quarter" idx="5"/>
          </p:nvPr>
        </p:nvSpPr>
        <p:spPr/>
        <p:txBody>
          <a:bodyPr/>
          <a:lstStyle/>
          <a:p>
            <a:fld id="{E661557D-B06E-4BE4-94D3-2C6FF1D9DBD5}" type="slidenum">
              <a:rPr lang="en-US" smtClean="0"/>
              <a:t>12</a:t>
            </a:fld>
            <a:endParaRPr lang="en-US"/>
          </a:p>
        </p:txBody>
      </p:sp>
    </p:spTree>
    <p:extLst>
      <p:ext uri="{BB962C8B-B14F-4D97-AF65-F5344CB8AC3E}">
        <p14:creationId xmlns:p14="http://schemas.microsoft.com/office/powerpoint/2010/main" val="4111012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this work we performed 450 tests in total, that is 15 data sets times 5 tasks times 6 streams. </a:t>
            </a:r>
          </a:p>
          <a:p>
            <a:endParaRPr lang="en-US" dirty="0"/>
          </a:p>
          <a:p>
            <a:r>
              <a:rPr lang="en-US" dirty="0"/>
              <a:t>The data sets are chosen to cover a wide range of data sources that you often find in practice (different types of simulation, CT scan, microscopy data, and so on). </a:t>
            </a:r>
          </a:p>
          <a:p>
            <a:endParaRPr lang="en-US" dirty="0"/>
          </a:p>
          <a:p>
            <a:r>
              <a:rPr lang="en-US" dirty="0"/>
              <a:t>The five tasks are reconstructing the original function, computing the gradient, the Laplacian, the histogram, and extracting an </a:t>
            </a:r>
            <a:r>
              <a:rPr lang="en-US" dirty="0" err="1"/>
              <a:t>isosurface</a:t>
            </a:r>
            <a:r>
              <a:rPr lang="en-US" dirty="0"/>
              <a:t>. We think this list covers some of the most basic building blocks for data analysis and visualization.</a:t>
            </a:r>
          </a:p>
          <a:p>
            <a:endParaRPr lang="en-US" dirty="0"/>
          </a:p>
          <a:p>
            <a:r>
              <a:rPr lang="en-US" dirty="0"/>
              <a:t>Now for each combination of data set and task we construct the six streams, and for each stream, we perform the task with each new bit that arrives, record the error, and plot a curve. In the end we have error curves for all the streams.</a:t>
            </a:r>
          </a:p>
          <a:p>
            <a:endParaRPr lang="en-US" dirty="0"/>
          </a:p>
          <a:p>
            <a:r>
              <a:rPr lang="en-US" dirty="0"/>
              <a:t>So let’s look into one of these plots right now.</a:t>
            </a:r>
          </a:p>
        </p:txBody>
      </p:sp>
      <p:sp>
        <p:nvSpPr>
          <p:cNvPr id="4" name="Slide Number Placeholder 3"/>
          <p:cNvSpPr>
            <a:spLocks noGrp="1"/>
          </p:cNvSpPr>
          <p:nvPr>
            <p:ph type="sldNum" sz="quarter" idx="5"/>
          </p:nvPr>
        </p:nvSpPr>
        <p:spPr/>
        <p:txBody>
          <a:bodyPr/>
          <a:lstStyle/>
          <a:p>
            <a:fld id="{E661557D-B06E-4BE4-94D3-2C6FF1D9DBD5}" type="slidenum">
              <a:rPr lang="en-US" smtClean="0"/>
              <a:t>13</a:t>
            </a:fld>
            <a:endParaRPr lang="en-US"/>
          </a:p>
        </p:txBody>
      </p:sp>
    </p:spTree>
    <p:extLst>
      <p:ext uri="{BB962C8B-B14F-4D97-AF65-F5344CB8AC3E}">
        <p14:creationId xmlns:p14="http://schemas.microsoft.com/office/powerpoint/2010/main" val="278168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task we will look at is simply to reconstruct the original field. The aim is to best reconstruct the original volume with as few bits as possible, and here we use the root mean square error as the error metric. It can be seen that “by level” in orange performs quite badly. “by bit plane” in blue is much better than “by level”, but “by wavelet norm” is even better. Of course the </a:t>
            </a:r>
            <a:r>
              <a:rPr lang="en-US" dirty="0" err="1"/>
              <a:t>rmse</a:t>
            </a:r>
            <a:r>
              <a:rPr lang="en-US" dirty="0"/>
              <a:t>-optimized stream is the best because unlike the other streams, it is tailored to both the task and the data.</a:t>
            </a:r>
          </a:p>
        </p:txBody>
      </p:sp>
      <p:sp>
        <p:nvSpPr>
          <p:cNvPr id="4" name="Slide Number Placeholder 3"/>
          <p:cNvSpPr>
            <a:spLocks noGrp="1"/>
          </p:cNvSpPr>
          <p:nvPr>
            <p:ph type="sldNum" sz="quarter" idx="5"/>
          </p:nvPr>
        </p:nvSpPr>
        <p:spPr/>
        <p:txBody>
          <a:bodyPr/>
          <a:lstStyle/>
          <a:p>
            <a:fld id="{E661557D-B06E-4BE4-94D3-2C6FF1D9DBD5}" type="slidenum">
              <a:rPr lang="en-US" smtClean="0"/>
              <a:t>14</a:t>
            </a:fld>
            <a:endParaRPr lang="en-US"/>
          </a:p>
        </p:txBody>
      </p:sp>
    </p:spTree>
    <p:extLst>
      <p:ext uri="{BB962C8B-B14F-4D97-AF65-F5344CB8AC3E}">
        <p14:creationId xmlns:p14="http://schemas.microsoft.com/office/powerpoint/2010/main" val="4126103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also look at volume-rendered images at 0.4 bits per sample for all streams. If you compare it with the reference, “by bit plane” does not capture the low-frequency surrounding region in purple well but otherwise it resolves the fine details (in yellow) in the thin middle layer pretty well. Remember by bit plane is the stream that most prefers resolution over precision, so this makes sense.</a:t>
            </a:r>
          </a:p>
          <a:p>
            <a:endParaRPr lang="en-US" dirty="0"/>
          </a:p>
          <a:p>
            <a:r>
              <a:rPr lang="en-US" dirty="0"/>
              <a:t>In contrast, by level is the stream that most prefers precision over resolution, hence it is not able to resolve the fine details in the middle layer which requires high resolution to resolve, but it reconstructs the smooth region in purple well.</a:t>
            </a:r>
          </a:p>
          <a:p>
            <a:endParaRPr lang="en-US" dirty="0"/>
          </a:p>
          <a:p>
            <a:r>
              <a:rPr lang="en-US" dirty="0"/>
              <a:t>With by wavelet norm, we are able to get better fine details and more of the smooth surrounding region right, combining the strength of by bit plane and by level.</a:t>
            </a:r>
          </a:p>
        </p:txBody>
      </p:sp>
      <p:sp>
        <p:nvSpPr>
          <p:cNvPr id="4" name="Slide Number Placeholder 3"/>
          <p:cNvSpPr>
            <a:spLocks noGrp="1"/>
          </p:cNvSpPr>
          <p:nvPr>
            <p:ph type="sldNum" sz="quarter" idx="5"/>
          </p:nvPr>
        </p:nvSpPr>
        <p:spPr/>
        <p:txBody>
          <a:bodyPr/>
          <a:lstStyle/>
          <a:p>
            <a:fld id="{E661557D-B06E-4BE4-94D3-2C6FF1D9DBD5}" type="slidenum">
              <a:rPr lang="en-US" smtClean="0"/>
              <a:t>15</a:t>
            </a:fld>
            <a:endParaRPr lang="en-US"/>
          </a:p>
        </p:txBody>
      </p:sp>
    </p:spTree>
    <p:extLst>
      <p:ext uri="{BB962C8B-B14F-4D97-AF65-F5344CB8AC3E}">
        <p14:creationId xmlns:p14="http://schemas.microsoft.com/office/powerpoint/2010/main" val="4042612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we have jus seen seem to indicate that for the task of reconstructing the original function, we are better of going in the diagonal direction like that.</a:t>
            </a:r>
          </a:p>
        </p:txBody>
      </p:sp>
      <p:sp>
        <p:nvSpPr>
          <p:cNvPr id="4" name="Slide Number Placeholder 3"/>
          <p:cNvSpPr>
            <a:spLocks noGrp="1"/>
          </p:cNvSpPr>
          <p:nvPr>
            <p:ph type="sldNum" sz="quarter" idx="5"/>
          </p:nvPr>
        </p:nvSpPr>
        <p:spPr/>
        <p:txBody>
          <a:bodyPr/>
          <a:lstStyle/>
          <a:p>
            <a:fld id="{E661557D-B06E-4BE4-94D3-2C6FF1D9DBD5}" type="slidenum">
              <a:rPr lang="en-US" smtClean="0"/>
              <a:t>16</a:t>
            </a:fld>
            <a:endParaRPr lang="en-US"/>
          </a:p>
        </p:txBody>
      </p:sp>
    </p:spTree>
    <p:extLst>
      <p:ext uri="{BB962C8B-B14F-4D97-AF65-F5344CB8AC3E}">
        <p14:creationId xmlns:p14="http://schemas.microsoft.com/office/powerpoint/2010/main" val="553174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next task which is gradient computation.</a:t>
            </a:r>
          </a:p>
          <a:p>
            <a:endParaRPr lang="en-US" dirty="0"/>
          </a:p>
          <a:p>
            <a:r>
              <a:rPr lang="en-US" dirty="0"/>
              <a:t>Now here the interesting thing to notice is that the gap between by bit plane (blue curve) and by wavelet norm (green curve) becomes almost non-</a:t>
            </a:r>
            <a:r>
              <a:rPr lang="en-US" dirty="0" err="1"/>
              <a:t>existant</a:t>
            </a:r>
            <a:r>
              <a:rPr lang="en-US" dirty="0"/>
              <a:t>. It is clearer if we put this plot side by side with the one we just saw, for function reconstruction. We can see that “by bit plane” performs better when it comes to computing the gradient, why is that?</a:t>
            </a:r>
          </a:p>
        </p:txBody>
      </p:sp>
      <p:sp>
        <p:nvSpPr>
          <p:cNvPr id="4" name="Slide Number Placeholder 3"/>
          <p:cNvSpPr>
            <a:spLocks noGrp="1"/>
          </p:cNvSpPr>
          <p:nvPr>
            <p:ph type="sldNum" sz="quarter" idx="5"/>
          </p:nvPr>
        </p:nvSpPr>
        <p:spPr/>
        <p:txBody>
          <a:bodyPr/>
          <a:lstStyle/>
          <a:p>
            <a:fld id="{E661557D-B06E-4BE4-94D3-2C6FF1D9DBD5}" type="slidenum">
              <a:rPr lang="en-US" smtClean="0"/>
              <a:t>17</a:t>
            </a:fld>
            <a:endParaRPr lang="en-US"/>
          </a:p>
        </p:txBody>
      </p:sp>
    </p:spTree>
    <p:extLst>
      <p:ext uri="{BB962C8B-B14F-4D97-AF65-F5344CB8AC3E}">
        <p14:creationId xmlns:p14="http://schemas.microsoft.com/office/powerpoint/2010/main" val="2099400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the by bit plane stream tends to produce slow-varying shifts in the function values as can be seen here in the figure. In the paper we give an explanation for this phenomenon, but the bottom line here is that this almost constant shift will go away when you take the gradient of the field, since the derivative of a constant is zero. So that explains why “by bit plane” works better for reconstructing gradient versus for reconstructing the original function.</a:t>
            </a:r>
          </a:p>
        </p:txBody>
      </p:sp>
      <p:sp>
        <p:nvSpPr>
          <p:cNvPr id="4" name="Slide Number Placeholder 3"/>
          <p:cNvSpPr>
            <a:spLocks noGrp="1"/>
          </p:cNvSpPr>
          <p:nvPr>
            <p:ph type="sldNum" sz="quarter" idx="5"/>
          </p:nvPr>
        </p:nvSpPr>
        <p:spPr/>
        <p:txBody>
          <a:bodyPr/>
          <a:lstStyle/>
          <a:p>
            <a:fld id="{E661557D-B06E-4BE4-94D3-2C6FF1D9DBD5}" type="slidenum">
              <a:rPr lang="en-US" smtClean="0"/>
              <a:t>18</a:t>
            </a:fld>
            <a:endParaRPr lang="en-US"/>
          </a:p>
        </p:txBody>
      </p:sp>
    </p:spTree>
    <p:extLst>
      <p:ext uri="{BB962C8B-B14F-4D97-AF65-F5344CB8AC3E}">
        <p14:creationId xmlns:p14="http://schemas.microsoft.com/office/powerpoint/2010/main" val="2753144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what we have seen, and with more evidence in the paper we conclude that gradient computation is a task that prefers resolution over precision, and thus the optimal path for it thus it goes something like this in the precision-resolution space.</a:t>
            </a:r>
          </a:p>
        </p:txBody>
      </p:sp>
      <p:sp>
        <p:nvSpPr>
          <p:cNvPr id="4" name="Slide Number Placeholder 3"/>
          <p:cNvSpPr>
            <a:spLocks noGrp="1"/>
          </p:cNvSpPr>
          <p:nvPr>
            <p:ph type="sldNum" sz="quarter" idx="5"/>
          </p:nvPr>
        </p:nvSpPr>
        <p:spPr/>
        <p:txBody>
          <a:bodyPr/>
          <a:lstStyle/>
          <a:p>
            <a:fld id="{E661557D-B06E-4BE4-94D3-2C6FF1D9DBD5}" type="slidenum">
              <a:rPr lang="en-US" smtClean="0"/>
              <a:t>19</a:t>
            </a:fld>
            <a:endParaRPr lang="en-US"/>
          </a:p>
        </p:txBody>
      </p:sp>
    </p:spTree>
    <p:extLst>
      <p:ext uri="{BB962C8B-B14F-4D97-AF65-F5344CB8AC3E}">
        <p14:creationId xmlns:p14="http://schemas.microsoft.com/office/powerpoint/2010/main" val="25294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that scientific data has been getting ridiculously large, which makes it really difficult and costly to use the data for answering scientific questions. So most of the time we will want to reduce the data in some way before using it.</a:t>
            </a:r>
          </a:p>
          <a:p>
            <a:endParaRPr lang="en-US" dirty="0"/>
          </a:p>
          <a:p>
            <a:r>
              <a:rPr lang="en-US" dirty="0"/>
              <a:t>Most data reduction techniques in practice work in one of two ways. The first way is to reduce data precision, denoted here by a grid of partially-filled circles. This can be done using quantization, truncation, and so on. </a:t>
            </a:r>
          </a:p>
          <a:p>
            <a:endParaRPr lang="en-US" dirty="0"/>
          </a:p>
          <a:p>
            <a:r>
              <a:rPr lang="en-US" dirty="0"/>
              <a:t>The second way is to reduce data resolution. Here empty circles represent data points that have been removed. This can be done through the construction of some sort of hierarchy, for example an octree, a wavelet hierarchy, subsampling, and so on.</a:t>
            </a:r>
          </a:p>
        </p:txBody>
      </p:sp>
      <p:sp>
        <p:nvSpPr>
          <p:cNvPr id="4" name="Slide Number Placeholder 3"/>
          <p:cNvSpPr>
            <a:spLocks noGrp="1"/>
          </p:cNvSpPr>
          <p:nvPr>
            <p:ph type="sldNum" sz="quarter" idx="5"/>
          </p:nvPr>
        </p:nvSpPr>
        <p:spPr/>
        <p:txBody>
          <a:bodyPr/>
          <a:lstStyle/>
          <a:p>
            <a:fld id="{E661557D-B06E-4BE4-94D3-2C6FF1D9DBD5}" type="slidenum">
              <a:rPr lang="en-US" smtClean="0"/>
              <a:t>2</a:t>
            </a:fld>
            <a:endParaRPr lang="en-US"/>
          </a:p>
        </p:txBody>
      </p:sp>
    </p:spTree>
    <p:extLst>
      <p:ext uri="{BB962C8B-B14F-4D97-AF65-F5344CB8AC3E}">
        <p14:creationId xmlns:p14="http://schemas.microsoft.com/office/powerpoint/2010/main" val="44136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paper we also show that for histogram computation, which is another task that we study, is the opposite of gradient computation in the sense that it prefers precision over resolution. This makes sense since a histogram does not care about the spatial locations of data points, so bits that give you more precision will be more valuable compared to bits that improve the resolution.</a:t>
            </a:r>
          </a:p>
          <a:p>
            <a:endParaRPr lang="en-US" dirty="0"/>
          </a:p>
          <a:p>
            <a:r>
              <a:rPr lang="en-US" dirty="0"/>
              <a:t>Now you might think we are done. Because we have achieved the ultimate goal right? You give me a data set and task, I give you the optimal way to stream bits so that you can perform the task and incurred the least amount of error at each step.</a:t>
            </a:r>
          </a:p>
          <a:p>
            <a:endParaRPr lang="en-US" dirty="0"/>
          </a:p>
          <a:p>
            <a:r>
              <a:rPr lang="en-US" dirty="0"/>
              <a:t>Well, not quite. These task-optimized streams are great and all, except they are impractical. You can’t implement them in practice. So let’s see why.</a:t>
            </a:r>
          </a:p>
        </p:txBody>
      </p:sp>
      <p:sp>
        <p:nvSpPr>
          <p:cNvPr id="4" name="Slide Number Placeholder 3"/>
          <p:cNvSpPr>
            <a:spLocks noGrp="1"/>
          </p:cNvSpPr>
          <p:nvPr>
            <p:ph type="sldNum" sz="quarter" idx="5"/>
          </p:nvPr>
        </p:nvSpPr>
        <p:spPr/>
        <p:txBody>
          <a:bodyPr/>
          <a:lstStyle/>
          <a:p>
            <a:fld id="{E661557D-B06E-4BE4-94D3-2C6FF1D9DBD5}" type="slidenum">
              <a:rPr lang="en-US" smtClean="0"/>
              <a:t>20</a:t>
            </a:fld>
            <a:endParaRPr lang="en-US"/>
          </a:p>
        </p:txBody>
      </p:sp>
    </p:spTree>
    <p:extLst>
      <p:ext uri="{BB962C8B-B14F-4D97-AF65-F5344CB8AC3E}">
        <p14:creationId xmlns:p14="http://schemas.microsoft.com/office/powerpoint/2010/main" val="619181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this whole diagram is not a 2D one but rather a 2D projection of something that lives in five dimensional space. </a:t>
            </a:r>
          </a:p>
          <a:p>
            <a:endParaRPr lang="en-US" dirty="0"/>
          </a:p>
          <a:p>
            <a:r>
              <a:rPr lang="en-US" dirty="0"/>
              <a:t>Remember the two grids we showed at the beginning of the talk and we claim that these two belong in this 2D precision-resolution space? Well that’s a lie. If you vary precision and resolution uniformly in space you can never get to these two states. What you need is spatial adaptivity.</a:t>
            </a:r>
          </a:p>
          <a:p>
            <a:endParaRPr lang="en-US" dirty="0"/>
          </a:p>
          <a:p>
            <a:r>
              <a:rPr lang="en-US" dirty="0"/>
              <a:t>In other words, to implement this purple stream in practice, we not only need to stream value bits but also need to stream a list of 5-element tuples with each bit in the stream. The tuple contains information that tells you which bit plane, which level, and the 3D spatial location of the bit. And that is simply so much information that completely undo any benefits that this optimal stream brings.</a:t>
            </a:r>
          </a:p>
          <a:p>
            <a:endParaRPr lang="en-US" dirty="0"/>
          </a:p>
          <a:p>
            <a:r>
              <a:rPr lang="en-US" dirty="0"/>
              <a:t>Note that we don’t run into the same problem with the three streams in orange because for these streams the ordering of bits are always deterministic and known in advance, regardless of the data or task.</a:t>
            </a:r>
          </a:p>
          <a:p>
            <a:endParaRPr lang="en-US" dirty="0"/>
          </a:p>
          <a:p>
            <a:r>
              <a:rPr lang="en-US" dirty="0"/>
              <a:t>To bring the purple task-optimized stream closer to this class of data-independent streams, in the paper we also construct a so called by signature stream that aims to approximate the behavior of the task-optimized stream in the precision-resolution space, while avoiding the need to stream the additional information that specify bit positions in 5D. Unfortunately, we found that by removing this additional information you reduce the power of the </a:t>
            </a:r>
            <a:r>
              <a:rPr lang="en-US"/>
              <a:t>optimal by a </a:t>
            </a:r>
            <a:r>
              <a:rPr lang="en-US" dirty="0"/>
              <a:t>lot. That is, in most cases by signature will beat by wavelet norm, but not by much.</a:t>
            </a:r>
          </a:p>
        </p:txBody>
      </p:sp>
      <p:sp>
        <p:nvSpPr>
          <p:cNvPr id="4" name="Slide Number Placeholder 3"/>
          <p:cNvSpPr>
            <a:spLocks noGrp="1"/>
          </p:cNvSpPr>
          <p:nvPr>
            <p:ph type="sldNum" sz="quarter" idx="5"/>
          </p:nvPr>
        </p:nvSpPr>
        <p:spPr/>
        <p:txBody>
          <a:bodyPr/>
          <a:lstStyle/>
          <a:p>
            <a:fld id="{E661557D-B06E-4BE4-94D3-2C6FF1D9DBD5}" type="slidenum">
              <a:rPr lang="en-US" smtClean="0"/>
              <a:t>21</a:t>
            </a:fld>
            <a:endParaRPr lang="en-US"/>
          </a:p>
        </p:txBody>
      </p:sp>
    </p:spTree>
    <p:extLst>
      <p:ext uri="{BB962C8B-B14F-4D97-AF65-F5344CB8AC3E}">
        <p14:creationId xmlns:p14="http://schemas.microsoft.com/office/powerpoint/2010/main" val="2468595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finally in a position to answer this question: what is this paper about?</a:t>
            </a:r>
          </a:p>
          <a:p>
            <a:endParaRPr lang="en-US" dirty="0"/>
          </a:p>
          <a:p>
            <a:r>
              <a:rPr lang="en-US" dirty="0"/>
              <a:t>Just to be clear, we did not propose any new technique. This is also not a compression paper although it shares a few similarities.</a:t>
            </a:r>
          </a:p>
          <a:p>
            <a:endParaRPr lang="en-US" dirty="0"/>
          </a:p>
          <a:p>
            <a:r>
              <a:rPr lang="en-US" dirty="0"/>
              <a:t>So our goal with this paper really is to encourage people to look beyond data reduction in either dimension only, but instead go and explore and look for better opportunities in this precision-resolution space. And remember this is a 5D space.</a:t>
            </a:r>
          </a:p>
          <a:p>
            <a:endParaRPr lang="en-US" dirty="0"/>
          </a:p>
          <a:p>
            <a:r>
              <a:rPr lang="en-US" dirty="0"/>
              <a:t>To make this exploration easier, we provide you with a framework based on the wavelet transform and streaming of bits of wavelet coefficients.</a:t>
            </a:r>
          </a:p>
          <a:p>
            <a:endParaRPr lang="en-US" dirty="0"/>
          </a:p>
          <a:p>
            <a:r>
              <a:rPr lang="en-US" dirty="0"/>
              <a:t>We also give you some templates to start with, as well as some lower bounds for some common tasks. The framework is quite general in the sense that if you have a new task that you want to study, you can easily plug it in this framework as long as the task comes with a clearly defined error metric.</a:t>
            </a:r>
          </a:p>
        </p:txBody>
      </p:sp>
      <p:sp>
        <p:nvSpPr>
          <p:cNvPr id="4" name="Slide Number Placeholder 3"/>
          <p:cNvSpPr>
            <a:spLocks noGrp="1"/>
          </p:cNvSpPr>
          <p:nvPr>
            <p:ph type="sldNum" sz="quarter" idx="5"/>
          </p:nvPr>
        </p:nvSpPr>
        <p:spPr/>
        <p:txBody>
          <a:bodyPr/>
          <a:lstStyle/>
          <a:p>
            <a:fld id="{E661557D-B06E-4BE4-94D3-2C6FF1D9DBD5}" type="slidenum">
              <a:rPr lang="en-US" smtClean="0"/>
              <a:t>22</a:t>
            </a:fld>
            <a:endParaRPr lang="en-US"/>
          </a:p>
        </p:txBody>
      </p:sp>
    </p:spTree>
    <p:extLst>
      <p:ext uri="{BB962C8B-B14F-4D97-AF65-F5344CB8AC3E}">
        <p14:creationId xmlns:p14="http://schemas.microsoft.com/office/powerpoint/2010/main" val="3887239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the following agencies for funding this research</a:t>
            </a:r>
          </a:p>
        </p:txBody>
      </p:sp>
      <p:sp>
        <p:nvSpPr>
          <p:cNvPr id="4" name="Slide Number Placeholder 3"/>
          <p:cNvSpPr>
            <a:spLocks noGrp="1"/>
          </p:cNvSpPr>
          <p:nvPr>
            <p:ph type="sldNum" sz="quarter" idx="5"/>
          </p:nvPr>
        </p:nvSpPr>
        <p:spPr/>
        <p:txBody>
          <a:bodyPr/>
          <a:lstStyle/>
          <a:p>
            <a:fld id="{E661557D-B06E-4BE4-94D3-2C6FF1D9DBD5}" type="slidenum">
              <a:rPr lang="en-US" smtClean="0"/>
              <a:t>23</a:t>
            </a:fld>
            <a:endParaRPr lang="en-US"/>
          </a:p>
        </p:txBody>
      </p:sp>
    </p:spTree>
    <p:extLst>
      <p:ext uri="{BB962C8B-B14F-4D97-AF65-F5344CB8AC3E}">
        <p14:creationId xmlns:p14="http://schemas.microsoft.com/office/powerpoint/2010/main" val="280963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that, I would like to end the talk. Thank you for your attention.</a:t>
            </a:r>
          </a:p>
          <a:p>
            <a:endParaRPr lang="en-US" dirty="0"/>
          </a:p>
        </p:txBody>
      </p:sp>
      <p:sp>
        <p:nvSpPr>
          <p:cNvPr id="4" name="Slide Number Placeholder 3"/>
          <p:cNvSpPr>
            <a:spLocks noGrp="1"/>
          </p:cNvSpPr>
          <p:nvPr>
            <p:ph type="sldNum" sz="quarter" idx="5"/>
          </p:nvPr>
        </p:nvSpPr>
        <p:spPr/>
        <p:txBody>
          <a:bodyPr/>
          <a:lstStyle/>
          <a:p>
            <a:fld id="{E661557D-B06E-4BE4-94D3-2C6FF1D9DBD5}" type="slidenum">
              <a:rPr lang="en-US" smtClean="0"/>
              <a:t>24</a:t>
            </a:fld>
            <a:endParaRPr lang="en-US"/>
          </a:p>
        </p:txBody>
      </p:sp>
    </p:spTree>
    <p:extLst>
      <p:ext uri="{BB962C8B-B14F-4D97-AF65-F5344CB8AC3E}">
        <p14:creationId xmlns:p14="http://schemas.microsoft.com/office/powerpoint/2010/main" val="3148922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finally in a position to answer this question: what is this paper about?</a:t>
            </a:r>
          </a:p>
          <a:p>
            <a:endParaRPr lang="en-US" dirty="0"/>
          </a:p>
          <a:p>
            <a:r>
              <a:rPr lang="en-US" dirty="0"/>
              <a:t>Just to be clear, we did not propose any new technique. This is also not a compression paper although it shares a few similarities.</a:t>
            </a:r>
          </a:p>
          <a:p>
            <a:endParaRPr lang="en-US" dirty="0"/>
          </a:p>
          <a:p>
            <a:r>
              <a:rPr lang="en-US" dirty="0"/>
              <a:t>So our goal with this paper really is to encourage people to look beyond data reduction in either dimension only, but instead go and explore and look for better opportunities in this precision-resolution space. And remember this is a 5D space.</a:t>
            </a:r>
          </a:p>
          <a:p>
            <a:endParaRPr lang="en-US" dirty="0"/>
          </a:p>
          <a:p>
            <a:r>
              <a:rPr lang="en-US" dirty="0"/>
              <a:t>To make this exploration easier, we provide you with a framework based on the wavelet transform and streaming of bits of wavelet coefficients.</a:t>
            </a:r>
          </a:p>
          <a:p>
            <a:endParaRPr lang="en-US" dirty="0"/>
          </a:p>
          <a:p>
            <a:r>
              <a:rPr lang="en-US" dirty="0"/>
              <a:t>We also give you some templates to start with, as well as some lower bounds for some common tasks. The framework is quite general in the sense that if you have a new task that you want to study, you can easily plug it in this framework as long as the task comes with a clearly defined error metric.</a:t>
            </a:r>
          </a:p>
          <a:p>
            <a:endParaRPr lang="en-US" dirty="0"/>
          </a:p>
          <a:p>
            <a:r>
              <a:rPr lang="en-US" dirty="0"/>
              <a:t>With that, I would like to end the talk. Thank you for your attention.</a:t>
            </a:r>
          </a:p>
        </p:txBody>
      </p:sp>
      <p:sp>
        <p:nvSpPr>
          <p:cNvPr id="4" name="Slide Number Placeholder 3"/>
          <p:cNvSpPr>
            <a:spLocks noGrp="1"/>
          </p:cNvSpPr>
          <p:nvPr>
            <p:ph type="sldNum" sz="quarter" idx="5"/>
          </p:nvPr>
        </p:nvSpPr>
        <p:spPr/>
        <p:txBody>
          <a:bodyPr/>
          <a:lstStyle/>
          <a:p>
            <a:fld id="{E661557D-B06E-4BE4-94D3-2C6FF1D9DBD5}" type="slidenum">
              <a:rPr lang="en-US" smtClean="0"/>
              <a:t>25</a:t>
            </a:fld>
            <a:endParaRPr lang="en-US"/>
          </a:p>
        </p:txBody>
      </p:sp>
    </p:spTree>
    <p:extLst>
      <p:ext uri="{BB962C8B-B14F-4D97-AF65-F5344CB8AC3E}">
        <p14:creationId xmlns:p14="http://schemas.microsoft.com/office/powerpoint/2010/main" val="20239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problem with reducing data exclusively in either precision or resolution is that you are limited by the amount of data that can be removed before the data quality becomes too low, making it unusable. So it is natural for us to ask the question whether you can slow down the rate at which data quality degrades by going diagonally instead of going purely in one direction: either horizontally in precision, or vertically in resolution. </a:t>
            </a:r>
          </a:p>
          <a:p>
            <a:endParaRPr lang="en-US" dirty="0"/>
          </a:p>
          <a:p>
            <a:r>
              <a:rPr lang="en-US" dirty="0"/>
              <a:t>By combining both dimensions, we hope that for the same amount of reduction, you obtain higher quality data.</a:t>
            </a:r>
          </a:p>
        </p:txBody>
      </p:sp>
      <p:sp>
        <p:nvSpPr>
          <p:cNvPr id="4" name="Slide Number Placeholder 3"/>
          <p:cNvSpPr>
            <a:spLocks noGrp="1"/>
          </p:cNvSpPr>
          <p:nvPr>
            <p:ph type="sldNum" sz="quarter" idx="5"/>
          </p:nvPr>
        </p:nvSpPr>
        <p:spPr/>
        <p:txBody>
          <a:bodyPr/>
          <a:lstStyle/>
          <a:p>
            <a:fld id="{E661557D-B06E-4BE4-94D3-2C6FF1D9DBD5}" type="slidenum">
              <a:rPr lang="en-US" smtClean="0"/>
              <a:t>3</a:t>
            </a:fld>
            <a:endParaRPr lang="en-US"/>
          </a:p>
        </p:txBody>
      </p:sp>
    </p:spTree>
    <p:extLst>
      <p:ext uri="{BB962C8B-B14F-4D97-AF65-F5344CB8AC3E}">
        <p14:creationId xmlns:p14="http://schemas.microsoft.com/office/powerpoint/2010/main" val="96906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imagine the two main dimensions of data reduction as forming some sort of the axes of a precision-resolution space. Each of these grids represent a state of the data, and each corresponds to a point in that space. So at the origin is the original data, and going all the way to the right reduces precision to 0, likewise for resolution.</a:t>
            </a:r>
          </a:p>
          <a:p>
            <a:endParaRPr lang="en-US" dirty="0"/>
          </a:p>
          <a:p>
            <a:r>
              <a:rPr lang="en-US" dirty="0"/>
              <a:t>The two states in the middle corresponds to some combined reduction in both precision and resolution.</a:t>
            </a:r>
          </a:p>
          <a:p>
            <a:endParaRPr lang="en-US" dirty="0"/>
          </a:p>
          <a:p>
            <a:r>
              <a:rPr lang="en-US" dirty="0"/>
              <a:t>So a data reduction scheme will be a path in this space. The path can lie strictly on either the precision or the resolution axis, or it can connect the top left and the bottom right corners like what we are seeing now.</a:t>
            </a:r>
          </a:p>
          <a:p>
            <a:endParaRPr lang="en-US" dirty="0"/>
          </a:p>
          <a:p>
            <a:r>
              <a:rPr lang="en-US" dirty="0"/>
              <a:t>In this work we are mainly concerned with data reduction schemes that are tailored to analysis tasks. For example here these two reduction paths might each be the best for a different task. This is because different tasks might have different data requirements in terms of resolution and precision.</a:t>
            </a:r>
          </a:p>
        </p:txBody>
      </p:sp>
      <p:sp>
        <p:nvSpPr>
          <p:cNvPr id="4" name="Slide Number Placeholder 3"/>
          <p:cNvSpPr>
            <a:spLocks noGrp="1"/>
          </p:cNvSpPr>
          <p:nvPr>
            <p:ph type="sldNum" sz="quarter" idx="5"/>
          </p:nvPr>
        </p:nvSpPr>
        <p:spPr/>
        <p:txBody>
          <a:bodyPr/>
          <a:lstStyle/>
          <a:p>
            <a:fld id="{E661557D-B06E-4BE4-94D3-2C6FF1D9DBD5}" type="slidenum">
              <a:rPr lang="en-US" smtClean="0"/>
              <a:t>4</a:t>
            </a:fld>
            <a:endParaRPr lang="en-US"/>
          </a:p>
        </p:txBody>
      </p:sp>
    </p:spTree>
    <p:extLst>
      <p:ext uri="{BB962C8B-B14F-4D97-AF65-F5344CB8AC3E}">
        <p14:creationId xmlns:p14="http://schemas.microsoft.com/office/powerpoint/2010/main" val="22658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 task, finding the optimal reduction path can be difficult, so for now let’s ask ourselves an easier question. For this task, should I reduce data in precision or should I reduce resolution? Suppose task 1 is just about reconstructing the original data, so we only care about comparing data quality. Now one way to answer this question is to pick a point on each axis where the amounts of data being reduced are the same , then we compare data quality. </a:t>
            </a:r>
          </a:p>
        </p:txBody>
      </p:sp>
      <p:sp>
        <p:nvSpPr>
          <p:cNvPr id="4" name="Slide Number Placeholder 3"/>
          <p:cNvSpPr>
            <a:spLocks noGrp="1"/>
          </p:cNvSpPr>
          <p:nvPr>
            <p:ph type="sldNum" sz="quarter" idx="5"/>
          </p:nvPr>
        </p:nvSpPr>
        <p:spPr/>
        <p:txBody>
          <a:bodyPr/>
          <a:lstStyle/>
          <a:p>
            <a:fld id="{E661557D-B06E-4BE4-94D3-2C6FF1D9DBD5}" type="slidenum">
              <a:rPr lang="en-US" smtClean="0"/>
              <a:t>5</a:t>
            </a:fld>
            <a:endParaRPr lang="en-US"/>
          </a:p>
        </p:txBody>
      </p:sp>
    </p:spTree>
    <p:extLst>
      <p:ext uri="{BB962C8B-B14F-4D97-AF65-F5344CB8AC3E}">
        <p14:creationId xmlns:p14="http://schemas.microsoft.com/office/powerpoint/2010/main" val="3647128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problem we will run into is that it is hard to force two data reduction schemes to use the same amount of data. For example, if our budget is 2/3 of the original data size, to reduce the data to 2/3 of its precision, we can simply reduce the precision of each of its data point. But it is unclear what to do in the case of resolution.</a:t>
            </a:r>
          </a:p>
        </p:txBody>
      </p:sp>
      <p:sp>
        <p:nvSpPr>
          <p:cNvPr id="4" name="Slide Number Placeholder 3"/>
          <p:cNvSpPr>
            <a:spLocks noGrp="1"/>
          </p:cNvSpPr>
          <p:nvPr>
            <p:ph type="sldNum" sz="quarter" idx="5"/>
          </p:nvPr>
        </p:nvSpPr>
        <p:spPr/>
        <p:txBody>
          <a:bodyPr/>
          <a:lstStyle/>
          <a:p>
            <a:fld id="{E661557D-B06E-4BE4-94D3-2C6FF1D9DBD5}" type="slidenum">
              <a:rPr lang="en-US" smtClean="0"/>
              <a:t>6</a:t>
            </a:fld>
            <a:endParaRPr lang="en-US"/>
          </a:p>
        </p:txBody>
      </p:sp>
    </p:spTree>
    <p:extLst>
      <p:ext uri="{BB962C8B-B14F-4D97-AF65-F5344CB8AC3E}">
        <p14:creationId xmlns:p14="http://schemas.microsoft.com/office/powerpoint/2010/main" val="32205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problem, we associate each data reduction path with a permutation of data bits. These are permutations of the same set of bits which constitute the full data. We have also put an arrow in each path so that everything point to the original data at the origin. The idea is that as we go along each path, we will read the associated data bits from left to right. Each bit will increase the data precision or its resolution or both by a tiny amount. In the end you obtain the original data when all bits have been read. </a:t>
            </a:r>
          </a:p>
        </p:txBody>
      </p:sp>
      <p:sp>
        <p:nvSpPr>
          <p:cNvPr id="4" name="Slide Number Placeholder 3"/>
          <p:cNvSpPr>
            <a:spLocks noGrp="1"/>
          </p:cNvSpPr>
          <p:nvPr>
            <p:ph type="sldNum" sz="quarter" idx="5"/>
          </p:nvPr>
        </p:nvSpPr>
        <p:spPr/>
        <p:txBody>
          <a:bodyPr/>
          <a:lstStyle/>
          <a:p>
            <a:fld id="{E661557D-B06E-4BE4-94D3-2C6FF1D9DBD5}" type="slidenum">
              <a:rPr lang="en-US" smtClean="0"/>
              <a:t>7</a:t>
            </a:fld>
            <a:endParaRPr lang="en-US"/>
          </a:p>
        </p:txBody>
      </p:sp>
    </p:spTree>
    <p:extLst>
      <p:ext uri="{BB962C8B-B14F-4D97-AF65-F5344CB8AC3E}">
        <p14:creationId xmlns:p14="http://schemas.microsoft.com/office/powerpoint/2010/main" val="341132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to perform same-size comparison of two data reduction paths we simply take their corresponding bit permutations and chop them off at the same place. For example here we keep the first 2/3 of the bits for each permutation. Now from these bits that remain we can construct two reduced representations of the data and compare data quality.</a:t>
            </a:r>
          </a:p>
        </p:txBody>
      </p:sp>
      <p:sp>
        <p:nvSpPr>
          <p:cNvPr id="4" name="Slide Number Placeholder 3"/>
          <p:cNvSpPr>
            <a:spLocks noGrp="1"/>
          </p:cNvSpPr>
          <p:nvPr>
            <p:ph type="sldNum" sz="quarter" idx="5"/>
          </p:nvPr>
        </p:nvSpPr>
        <p:spPr/>
        <p:txBody>
          <a:bodyPr/>
          <a:lstStyle/>
          <a:p>
            <a:fld id="{E661557D-B06E-4BE4-94D3-2C6FF1D9DBD5}" type="slidenum">
              <a:rPr lang="en-US" smtClean="0"/>
              <a:t>8</a:t>
            </a:fld>
            <a:endParaRPr lang="en-US"/>
          </a:p>
        </p:txBody>
      </p:sp>
    </p:spTree>
    <p:extLst>
      <p:ext uri="{BB962C8B-B14F-4D97-AF65-F5344CB8AC3E}">
        <p14:creationId xmlns:p14="http://schemas.microsoft.com/office/powerpoint/2010/main" val="30519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here we run into another problem. Say we want to compare data quality between these two reduced representations. The way this is done is that you will compute the root-mean-square error between each of these two with the original data, then we compare the two errors. The representation with smaller RMSE is better.</a:t>
            </a:r>
          </a:p>
          <a:p>
            <a:endParaRPr lang="en-US" dirty="0"/>
          </a:p>
          <a:p>
            <a:r>
              <a:rPr lang="en-US" dirty="0"/>
              <a:t>It is easy to compute RMSE 1 for representation 1, but for representation 2 it is unclear how we can compute RMSE 2 because representation 2 and the original data have different number of grid points. So what we need here is a method that can produce a full resolution grid from any subset of data points.</a:t>
            </a:r>
          </a:p>
        </p:txBody>
      </p:sp>
      <p:sp>
        <p:nvSpPr>
          <p:cNvPr id="4" name="Slide Number Placeholder 3"/>
          <p:cNvSpPr>
            <a:spLocks noGrp="1"/>
          </p:cNvSpPr>
          <p:nvPr>
            <p:ph type="sldNum" sz="quarter" idx="5"/>
          </p:nvPr>
        </p:nvSpPr>
        <p:spPr/>
        <p:txBody>
          <a:bodyPr/>
          <a:lstStyle/>
          <a:p>
            <a:fld id="{E661557D-B06E-4BE4-94D3-2C6FF1D9DBD5}" type="slidenum">
              <a:rPr lang="en-US" smtClean="0"/>
              <a:t>9</a:t>
            </a:fld>
            <a:endParaRPr lang="en-US"/>
          </a:p>
        </p:txBody>
      </p:sp>
    </p:spTree>
    <p:extLst>
      <p:ext uri="{BB962C8B-B14F-4D97-AF65-F5344CB8AC3E}">
        <p14:creationId xmlns:p14="http://schemas.microsoft.com/office/powerpoint/2010/main" val="505806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hasCustomPrompt="1"/>
          </p:nvPr>
        </p:nvSpPr>
        <p:spPr>
          <a:xfrm>
            <a:off x="3962399" y="1964267"/>
            <a:ext cx="7197726" cy="2421464"/>
          </a:xfrm>
        </p:spPr>
        <p:txBody>
          <a:bodyPr anchor="b">
            <a:normAutofit/>
          </a:bodyPr>
          <a:lstStyle>
            <a:lvl1pPr algn="r">
              <a:defRPr sz="4800" cap="none">
                <a:effectLst/>
              </a:defRPr>
            </a:lvl1pPr>
          </a:lstStyle>
          <a:p>
            <a:r>
              <a:rPr lang="en-US" dirty="0"/>
              <a:t>Click To Edit Master Title Style</a:t>
            </a:r>
          </a:p>
        </p:txBody>
      </p:sp>
      <p:sp>
        <p:nvSpPr>
          <p:cNvPr id="3" name="Subtitle 2"/>
          <p:cNvSpPr>
            <a:spLocks noGrp="1"/>
          </p:cNvSpPr>
          <p:nvPr>
            <p:ph type="subTitle" idx="1" hasCustomPrompt="1"/>
          </p:nvPr>
        </p:nvSpPr>
        <p:spPr>
          <a:xfrm>
            <a:off x="3962399" y="4385732"/>
            <a:ext cx="7197726" cy="1405467"/>
          </a:xfrm>
        </p:spPr>
        <p:txBody>
          <a:bodyPr anchor="t">
            <a:normAutofit/>
          </a:bodyPr>
          <a:lstStyle>
            <a:lvl1pPr marL="0" indent="0" algn="r">
              <a:buNone/>
              <a:defRPr sz="1800" cap="none">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7D29D81B-7327-4483-B3C7-0A2974DE8A8E}" type="datetime1">
              <a:rPr lang="en-US" smtClean="0"/>
              <a:t>11/7/2018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1637658" y="6470368"/>
            <a:ext cx="551167" cy="377825"/>
          </a:xfrm>
        </p:spPr>
        <p:txBody>
          <a:bodyPr/>
          <a:lstStyle>
            <a:lvl1pPr>
              <a:defRPr sz="20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70945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8B9407-6DA2-4051-A0B2-F63DCA710706}" type="datetime1">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32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A9932F-973F-41E9-8449-3B58BBD414B6}"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463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36D005-2966-4EC1-850F-F971D20AA784}"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024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3292C0-7EF7-44C5-813B-6DE763871128}"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4109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BBB9A-4DFD-4ECE-92C1-904319547326}"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30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1D86A9-C44F-40CF-82F7-0865C149A487}"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805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98419D-4A08-431A-A0AF-D5AFC4634DDE}"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21055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1B200-7540-40FB-8C24-612A532B4E13}"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226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4FCCE-5114-448D-AD73-C455B0D38600}"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255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B8E67E-F4E2-4985-93A5-1778FDC79D4B}"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179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127DD2-DF29-4244-A24C-7B93C164B9A8}" type="datetime1">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40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82BA92-E8F6-4ED1-918E-B5E68F281EA9}" type="datetime1">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894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17709B-4963-4E20-BE33-4849AB288D88}" type="datetime1">
              <a:rPr lang="en-US" smtClean="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81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D77CEFE-0CB9-4CAA-A498-0279074B6849}" type="datetime1">
              <a:rPr lang="en-US" smtClean="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62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51DFDF-57AE-4E20-9198-57E0EB5C8EC8}" type="datetime1">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226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9C64EF-87F7-485E-8803-D1880FABCD85}" type="datetime1">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291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hade val="96000"/>
                <a:hueMod val="100000"/>
                <a:satMod val="180000"/>
                <a:lumMod val="110000"/>
              </a:schemeClr>
            </a:gs>
            <a:gs pos="100000">
              <a:schemeClr val="bg2">
                <a:shade val="96000"/>
                <a:satMod val="160000"/>
                <a:lumMod val="100000"/>
              </a:schemeClr>
            </a:gs>
          </a:gsLst>
          <a:lin ang="474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5711"/>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1471979"/>
            <a:ext cx="10131425" cy="4319222"/>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667E44-3B24-46A6-8831-B259BC02C4A5}" type="datetime1">
              <a:rPr lang="en-US" smtClean="0"/>
              <a:t>11/7/2018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88744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457200" rtl="0" eaLnBrk="1" latinLnBrk="0" hangingPunct="1">
        <a:spcBef>
          <a:spcPct val="0"/>
        </a:spcBef>
        <a:buNone/>
        <a:defRPr sz="4000" b="1"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3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28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2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20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20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7D38-F8D4-4B85-89DD-D35DFF38491B}"/>
              </a:ext>
            </a:extLst>
          </p:cNvPr>
          <p:cNvSpPr>
            <a:spLocks noGrp="1"/>
          </p:cNvSpPr>
          <p:nvPr>
            <p:ph type="ctrTitle"/>
          </p:nvPr>
        </p:nvSpPr>
        <p:spPr>
          <a:xfrm>
            <a:off x="0" y="1038225"/>
            <a:ext cx="11449049" cy="1294156"/>
          </a:xfrm>
        </p:spPr>
        <p:txBody>
          <a:bodyPr>
            <a:normAutofit/>
          </a:bodyPr>
          <a:lstStyle/>
          <a:p>
            <a:r>
              <a:rPr lang="en-US" sz="3600" cap="none" dirty="0"/>
              <a:t>A Study of the Trade-off Between Reducing Precision and Reducing Resolution</a:t>
            </a:r>
            <a:r>
              <a:rPr lang="en-US" sz="3600" cap="none" dirty="0">
                <a:solidFill>
                  <a:schemeClr val="accent2">
                    <a:lumMod val="60000"/>
                    <a:lumOff val="40000"/>
                  </a:schemeClr>
                </a:solidFill>
              </a:rPr>
              <a:t> </a:t>
            </a:r>
            <a:r>
              <a:rPr lang="en-US" sz="3600" cap="none" dirty="0"/>
              <a:t>for Data Analysis and Visualization</a:t>
            </a:r>
          </a:p>
        </p:txBody>
      </p:sp>
      <p:sp>
        <p:nvSpPr>
          <p:cNvPr id="3" name="Subtitle 2">
            <a:extLst>
              <a:ext uri="{FF2B5EF4-FFF2-40B4-BE49-F238E27FC236}">
                <a16:creationId xmlns:a16="http://schemas.microsoft.com/office/drawing/2014/main" id="{FFF6910A-0D49-4B01-BCBA-D8FF735D28DF}"/>
              </a:ext>
            </a:extLst>
          </p:cNvPr>
          <p:cNvSpPr>
            <a:spLocks noGrp="1"/>
          </p:cNvSpPr>
          <p:nvPr>
            <p:ph type="subTitle" idx="1"/>
          </p:nvPr>
        </p:nvSpPr>
        <p:spPr>
          <a:xfrm>
            <a:off x="1669774" y="5640391"/>
            <a:ext cx="9779275" cy="750072"/>
          </a:xfrm>
        </p:spPr>
        <p:txBody>
          <a:bodyPr>
            <a:noAutofit/>
          </a:bodyPr>
          <a:lstStyle/>
          <a:p>
            <a:r>
              <a:rPr lang="en-US" sz="2400" cap="none" dirty="0"/>
              <a:t>Duong Hoang – Pavol Klacansky – Harsh Bhatia</a:t>
            </a:r>
          </a:p>
          <a:p>
            <a:r>
              <a:rPr lang="en-US" sz="2400" cap="none" dirty="0"/>
              <a:t>Peer-Timo Bremer – Peter Lindstrom – Valerio Pascucci</a:t>
            </a:r>
          </a:p>
        </p:txBody>
      </p:sp>
      <p:pic>
        <p:nvPicPr>
          <p:cNvPr id="5" name="Picture 4">
            <a:extLst>
              <a:ext uri="{FF2B5EF4-FFF2-40B4-BE49-F238E27FC236}">
                <a16:creationId xmlns:a16="http://schemas.microsoft.com/office/drawing/2014/main" id="{79B5829F-C492-402E-AFCC-6A907EEB0E77}"/>
              </a:ext>
            </a:extLst>
          </p:cNvPr>
          <p:cNvPicPr>
            <a:picLocks noChangeAspect="1"/>
          </p:cNvPicPr>
          <p:nvPr/>
        </p:nvPicPr>
        <p:blipFill>
          <a:blip r:embed="rId3"/>
          <a:stretch>
            <a:fillRect/>
          </a:stretch>
        </p:blipFill>
        <p:spPr>
          <a:xfrm>
            <a:off x="0" y="2729948"/>
            <a:ext cx="12192000" cy="2597718"/>
          </a:xfrm>
          <a:prstGeom prst="rect">
            <a:avLst/>
          </a:prstGeom>
          <a:effectLst>
            <a:softEdge rad="25400"/>
          </a:effectLst>
        </p:spPr>
      </p:pic>
      <p:grpSp>
        <p:nvGrpSpPr>
          <p:cNvPr id="12" name="Group 11">
            <a:extLst>
              <a:ext uri="{FF2B5EF4-FFF2-40B4-BE49-F238E27FC236}">
                <a16:creationId xmlns:a16="http://schemas.microsoft.com/office/drawing/2014/main" id="{1146BA10-C081-4BD9-9CCA-4BC381328B83}"/>
              </a:ext>
            </a:extLst>
          </p:cNvPr>
          <p:cNvGrpSpPr/>
          <p:nvPr/>
        </p:nvGrpSpPr>
        <p:grpSpPr>
          <a:xfrm>
            <a:off x="3857663" y="78463"/>
            <a:ext cx="4476674" cy="860561"/>
            <a:chOff x="3498235" y="49888"/>
            <a:chExt cx="4476674" cy="860561"/>
          </a:xfrm>
        </p:grpSpPr>
        <p:pic>
          <p:nvPicPr>
            <p:cNvPr id="7" name="Picture 6">
              <a:extLst>
                <a:ext uri="{FF2B5EF4-FFF2-40B4-BE49-F238E27FC236}">
                  <a16:creationId xmlns:a16="http://schemas.microsoft.com/office/drawing/2014/main" id="{0403069C-0C0E-49FC-A19F-FC3C578D8BBC}"/>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3498235" y="115112"/>
              <a:ext cx="1368628" cy="704850"/>
            </a:xfrm>
            <a:prstGeom prst="rect">
              <a:avLst/>
            </a:prstGeom>
          </p:spPr>
        </p:pic>
        <p:pic>
          <p:nvPicPr>
            <p:cNvPr id="9" name="Picture 8">
              <a:extLst>
                <a:ext uri="{FF2B5EF4-FFF2-40B4-BE49-F238E27FC236}">
                  <a16:creationId xmlns:a16="http://schemas.microsoft.com/office/drawing/2014/main" id="{A4BAFEC0-0350-499B-AAF6-2236EBB17004}"/>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5146400" y="49888"/>
              <a:ext cx="860561" cy="860561"/>
            </a:xfrm>
            <a:prstGeom prst="rect">
              <a:avLst/>
            </a:prstGeom>
          </p:spPr>
        </p:pic>
        <p:pic>
          <p:nvPicPr>
            <p:cNvPr id="11" name="Picture 10">
              <a:extLst>
                <a:ext uri="{FF2B5EF4-FFF2-40B4-BE49-F238E27FC236}">
                  <a16:creationId xmlns:a16="http://schemas.microsoft.com/office/drawing/2014/main" id="{0683AE5E-CA90-44CB-8546-ED8B0167857E}"/>
                </a:ext>
              </a:extLst>
            </p:cNvPr>
            <p:cNvPicPr>
              <a:picLocks noChangeAspect="1"/>
            </p:cNvPicPr>
            <p:nvPr/>
          </p:nvPicPr>
          <p:blipFill>
            <a:blip r:embed="rId8">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6286498" y="152115"/>
              <a:ext cx="1688411" cy="650038"/>
            </a:xfrm>
            <a:prstGeom prst="rect">
              <a:avLst/>
            </a:prstGeom>
          </p:spPr>
        </p:pic>
      </p:grpSp>
    </p:spTree>
    <p:extLst>
      <p:ext uri="{BB962C8B-B14F-4D97-AF65-F5344CB8AC3E}">
        <p14:creationId xmlns:p14="http://schemas.microsoft.com/office/powerpoint/2010/main" val="42645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D29E-2B26-44FA-B064-97300CA294AE}"/>
              </a:ext>
            </a:extLst>
          </p:cNvPr>
          <p:cNvSpPr>
            <a:spLocks noGrp="1"/>
          </p:cNvSpPr>
          <p:nvPr>
            <p:ph type="title"/>
          </p:nvPr>
        </p:nvSpPr>
        <p:spPr>
          <a:xfrm>
            <a:off x="685800" y="15711"/>
            <a:ext cx="11384280" cy="1456267"/>
          </a:xfrm>
        </p:spPr>
        <p:txBody>
          <a:bodyPr/>
          <a:lstStyle/>
          <a:p>
            <a:r>
              <a:rPr lang="en-US" dirty="0"/>
              <a:t>We use wavelets for decomposition and reconstruction</a:t>
            </a:r>
          </a:p>
        </p:txBody>
      </p:sp>
      <p:sp>
        <p:nvSpPr>
          <p:cNvPr id="7" name="Arrow: Right 6">
            <a:extLst>
              <a:ext uri="{FF2B5EF4-FFF2-40B4-BE49-F238E27FC236}">
                <a16:creationId xmlns:a16="http://schemas.microsoft.com/office/drawing/2014/main" id="{E88CC67D-E57E-41DE-BAFC-09FC5AD333F2}"/>
              </a:ext>
            </a:extLst>
          </p:cNvPr>
          <p:cNvSpPr/>
          <p:nvPr/>
        </p:nvSpPr>
        <p:spPr>
          <a:xfrm>
            <a:off x="4828747" y="1923779"/>
            <a:ext cx="2153455" cy="534473"/>
          </a:xfrm>
          <a:prstGeom prst="rightArrow">
            <a:avLst/>
          </a:prstGeom>
          <a:noFill/>
          <a:ln>
            <a:solidFill>
              <a:srgbClr val="EBC48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rPr>
              <a:t>Forward</a:t>
            </a:r>
          </a:p>
        </p:txBody>
      </p:sp>
      <p:sp>
        <p:nvSpPr>
          <p:cNvPr id="42" name="TextBox 41">
            <a:extLst>
              <a:ext uri="{FF2B5EF4-FFF2-40B4-BE49-F238E27FC236}">
                <a16:creationId xmlns:a16="http://schemas.microsoft.com/office/drawing/2014/main" id="{7A08B7A5-1E2D-438B-84C5-0285F0FE368A}"/>
              </a:ext>
            </a:extLst>
          </p:cNvPr>
          <p:cNvSpPr txBox="1"/>
          <p:nvPr/>
        </p:nvSpPr>
        <p:spPr>
          <a:xfrm>
            <a:off x="2083068" y="3538408"/>
            <a:ext cx="2861006" cy="461665"/>
          </a:xfrm>
          <a:prstGeom prst="rect">
            <a:avLst/>
          </a:prstGeom>
          <a:noFill/>
        </p:spPr>
        <p:txBody>
          <a:bodyPr wrap="square" rtlCol="0">
            <a:spAutoFit/>
          </a:bodyPr>
          <a:lstStyle/>
          <a:p>
            <a:pPr algn="ctr"/>
            <a:r>
              <a:rPr lang="en-US" sz="2400" dirty="0"/>
              <a:t>Original data</a:t>
            </a:r>
          </a:p>
        </p:txBody>
      </p:sp>
      <p:pic>
        <p:nvPicPr>
          <p:cNvPr id="57" name="Picture 56">
            <a:extLst>
              <a:ext uri="{FF2B5EF4-FFF2-40B4-BE49-F238E27FC236}">
                <a16:creationId xmlns:a16="http://schemas.microsoft.com/office/drawing/2014/main" id="{6DB3169A-EBDF-4E3F-9273-22027A6C834D}"/>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466907" y="1386084"/>
            <a:ext cx="2144339" cy="2144339"/>
          </a:xfrm>
          <a:prstGeom prst="rect">
            <a:avLst/>
          </a:prstGeom>
        </p:spPr>
      </p:pic>
      <p:sp>
        <p:nvSpPr>
          <p:cNvPr id="60" name="TextBox 59">
            <a:extLst>
              <a:ext uri="{FF2B5EF4-FFF2-40B4-BE49-F238E27FC236}">
                <a16:creationId xmlns:a16="http://schemas.microsoft.com/office/drawing/2014/main" id="{FEC81053-F536-48B9-BBF7-FEB126E30714}"/>
              </a:ext>
            </a:extLst>
          </p:cNvPr>
          <p:cNvSpPr txBox="1"/>
          <p:nvPr/>
        </p:nvSpPr>
        <p:spPr>
          <a:xfrm>
            <a:off x="6765148" y="3544028"/>
            <a:ext cx="2861006" cy="461665"/>
          </a:xfrm>
          <a:prstGeom prst="rect">
            <a:avLst/>
          </a:prstGeom>
          <a:noFill/>
        </p:spPr>
        <p:txBody>
          <a:bodyPr wrap="square" rtlCol="0">
            <a:spAutoFit/>
          </a:bodyPr>
          <a:lstStyle/>
          <a:p>
            <a:pPr algn="ctr"/>
            <a:r>
              <a:rPr lang="en-US" sz="2400" dirty="0"/>
              <a:t>Wavelet coefficients</a:t>
            </a:r>
          </a:p>
        </p:txBody>
      </p:sp>
      <p:pic>
        <p:nvPicPr>
          <p:cNvPr id="18" name="Picture 17">
            <a:extLst>
              <a:ext uri="{FF2B5EF4-FFF2-40B4-BE49-F238E27FC236}">
                <a16:creationId xmlns:a16="http://schemas.microsoft.com/office/drawing/2014/main" id="{AA7B6CB4-9790-4BDF-B57F-32B17266B14A}"/>
              </a:ext>
            </a:extLst>
          </p:cNvPr>
          <p:cNvPicPr>
            <a:picLocks noChangeAspect="1"/>
          </p:cNvPicPr>
          <p:nvPr/>
        </p:nvPicPr>
        <p:blipFill>
          <a:blip r:embed="rId5"/>
          <a:stretch>
            <a:fillRect/>
          </a:stretch>
        </p:blipFill>
        <p:spPr>
          <a:xfrm>
            <a:off x="7123483" y="4222557"/>
            <a:ext cx="2144338" cy="2144338"/>
          </a:xfrm>
          <a:prstGeom prst="rect">
            <a:avLst/>
          </a:prstGeom>
        </p:spPr>
      </p:pic>
      <p:pic>
        <p:nvPicPr>
          <p:cNvPr id="23" name="Picture 22">
            <a:extLst>
              <a:ext uri="{FF2B5EF4-FFF2-40B4-BE49-F238E27FC236}">
                <a16:creationId xmlns:a16="http://schemas.microsoft.com/office/drawing/2014/main" id="{2CCE03FC-68B1-4F80-9E22-0104D93DAF4A}"/>
              </a:ext>
            </a:extLst>
          </p:cNvPr>
          <p:cNvPicPr>
            <a:picLocks noChangeAspect="1"/>
          </p:cNvPicPr>
          <p:nvPr/>
        </p:nvPicPr>
        <p:blipFill>
          <a:blip r:embed="rId6"/>
          <a:stretch>
            <a:fillRect/>
          </a:stretch>
        </p:blipFill>
        <p:spPr>
          <a:xfrm>
            <a:off x="7123482" y="1386080"/>
            <a:ext cx="2144339" cy="2144339"/>
          </a:xfrm>
          <a:prstGeom prst="rect">
            <a:avLst/>
          </a:prstGeom>
        </p:spPr>
      </p:pic>
      <p:sp>
        <p:nvSpPr>
          <p:cNvPr id="58" name="Arrow: Left 57">
            <a:extLst>
              <a:ext uri="{FF2B5EF4-FFF2-40B4-BE49-F238E27FC236}">
                <a16:creationId xmlns:a16="http://schemas.microsoft.com/office/drawing/2014/main" id="{960A51BF-A25C-4F52-A1B6-6A3AF246E31A}"/>
              </a:ext>
            </a:extLst>
          </p:cNvPr>
          <p:cNvSpPr/>
          <p:nvPr/>
        </p:nvSpPr>
        <p:spPr>
          <a:xfrm>
            <a:off x="4828745" y="5109039"/>
            <a:ext cx="2153455" cy="484632"/>
          </a:xfrm>
          <a:prstGeom prst="leftArrow">
            <a:avLst/>
          </a:prstGeom>
          <a:noFill/>
          <a:ln>
            <a:solidFill>
              <a:srgbClr val="EBC48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Inverse</a:t>
            </a:r>
          </a:p>
        </p:txBody>
      </p:sp>
      <p:pic>
        <p:nvPicPr>
          <p:cNvPr id="61" name="Picture 60">
            <a:extLst>
              <a:ext uri="{FF2B5EF4-FFF2-40B4-BE49-F238E27FC236}">
                <a16:creationId xmlns:a16="http://schemas.microsoft.com/office/drawing/2014/main" id="{27D8BD41-044E-423F-83E2-A22C9AFA7B9B}"/>
              </a:ext>
            </a:extLst>
          </p:cNvPr>
          <p:cNvPicPr>
            <a:picLocks noChangeAspect="1"/>
          </p:cNvPicPr>
          <p:nvPr/>
        </p:nvPicPr>
        <p:blipFill>
          <a:blip r:embed="rId7">
            <a:extLst>
              <a:ext uri="{BEBA8EAE-BF5A-486C-A8C5-ECC9F3942E4B}">
                <a14:imgProps xmlns:a14="http://schemas.microsoft.com/office/drawing/2010/main">
                  <a14:imgLayer r:embed="rId4">
                    <a14:imgEffect>
                      <a14:artisticBlur radius="8"/>
                    </a14:imgEffect>
                    <a14:imgEffect>
                      <a14:saturation sat="0"/>
                    </a14:imgEffect>
                  </a14:imgLayer>
                </a14:imgProps>
              </a:ext>
            </a:extLst>
          </a:blip>
          <a:stretch>
            <a:fillRect/>
          </a:stretch>
        </p:blipFill>
        <p:spPr>
          <a:xfrm>
            <a:off x="2466907" y="4279185"/>
            <a:ext cx="2144339" cy="2144339"/>
          </a:xfrm>
          <a:prstGeom prst="rect">
            <a:avLst/>
          </a:prstGeom>
        </p:spPr>
      </p:pic>
    </p:spTree>
    <p:extLst>
      <p:ext uri="{BB962C8B-B14F-4D97-AF65-F5344CB8AC3E}">
        <p14:creationId xmlns:p14="http://schemas.microsoft.com/office/powerpoint/2010/main" val="151802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0" grpId="0"/>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D29E-2B26-44FA-B064-97300CA294AE}"/>
              </a:ext>
            </a:extLst>
          </p:cNvPr>
          <p:cNvSpPr>
            <a:spLocks noGrp="1"/>
          </p:cNvSpPr>
          <p:nvPr>
            <p:ph type="title"/>
          </p:nvPr>
        </p:nvSpPr>
        <p:spPr>
          <a:xfrm>
            <a:off x="685800" y="15711"/>
            <a:ext cx="10131425" cy="1456267"/>
          </a:xfrm>
        </p:spPr>
        <p:txBody>
          <a:bodyPr/>
          <a:lstStyle/>
          <a:p>
            <a:r>
              <a:rPr lang="en-US" dirty="0"/>
              <a:t>Streams are different permutations of the same set of bits</a:t>
            </a:r>
          </a:p>
        </p:txBody>
      </p:sp>
      <p:sp>
        <p:nvSpPr>
          <p:cNvPr id="60" name="TextBox 59">
            <a:extLst>
              <a:ext uri="{FF2B5EF4-FFF2-40B4-BE49-F238E27FC236}">
                <a16:creationId xmlns:a16="http://schemas.microsoft.com/office/drawing/2014/main" id="{FEC81053-F536-48B9-BBF7-FEB126E30714}"/>
              </a:ext>
            </a:extLst>
          </p:cNvPr>
          <p:cNvSpPr txBox="1"/>
          <p:nvPr/>
        </p:nvSpPr>
        <p:spPr>
          <a:xfrm>
            <a:off x="436015" y="4119322"/>
            <a:ext cx="2861006" cy="461665"/>
          </a:xfrm>
          <a:prstGeom prst="rect">
            <a:avLst/>
          </a:prstGeom>
          <a:noFill/>
        </p:spPr>
        <p:txBody>
          <a:bodyPr wrap="square" rtlCol="0">
            <a:spAutoFit/>
          </a:bodyPr>
          <a:lstStyle/>
          <a:p>
            <a:pPr algn="ctr"/>
            <a:r>
              <a:rPr lang="en-US" sz="2400" dirty="0"/>
              <a:t>Wavelet coefficients</a:t>
            </a:r>
          </a:p>
        </p:txBody>
      </p:sp>
      <p:pic>
        <p:nvPicPr>
          <p:cNvPr id="23" name="Picture 22">
            <a:extLst>
              <a:ext uri="{FF2B5EF4-FFF2-40B4-BE49-F238E27FC236}">
                <a16:creationId xmlns:a16="http://schemas.microsoft.com/office/drawing/2014/main" id="{2CCE03FC-68B1-4F80-9E22-0104D93DAF4A}"/>
              </a:ext>
            </a:extLst>
          </p:cNvPr>
          <p:cNvPicPr>
            <a:picLocks noChangeAspect="1"/>
          </p:cNvPicPr>
          <p:nvPr/>
        </p:nvPicPr>
        <p:blipFill>
          <a:blip r:embed="rId3"/>
          <a:stretch>
            <a:fillRect/>
          </a:stretch>
        </p:blipFill>
        <p:spPr>
          <a:xfrm>
            <a:off x="794349" y="1961374"/>
            <a:ext cx="2144339" cy="2144339"/>
          </a:xfrm>
          <a:prstGeom prst="rect">
            <a:avLst/>
          </a:prstGeom>
        </p:spPr>
      </p:pic>
      <p:sp>
        <p:nvSpPr>
          <p:cNvPr id="3" name="Rectangle 2">
            <a:extLst>
              <a:ext uri="{FF2B5EF4-FFF2-40B4-BE49-F238E27FC236}">
                <a16:creationId xmlns:a16="http://schemas.microsoft.com/office/drawing/2014/main" id="{0FC51700-3C75-4476-BE5A-AE463E2DE197}"/>
              </a:ext>
            </a:extLst>
          </p:cNvPr>
          <p:cNvSpPr/>
          <p:nvPr/>
        </p:nvSpPr>
        <p:spPr>
          <a:xfrm>
            <a:off x="4391052" y="1961374"/>
            <a:ext cx="1719072" cy="914400"/>
          </a:xfrm>
          <a:prstGeom prst="rect">
            <a:avLst/>
          </a:prstGeom>
          <a:noFill/>
          <a:ln w="38100">
            <a:solidFill>
              <a:srgbClr val="EBC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Integer coefficients</a:t>
            </a:r>
          </a:p>
        </p:txBody>
      </p:sp>
      <p:sp>
        <p:nvSpPr>
          <p:cNvPr id="14" name="TextBox 13">
            <a:extLst>
              <a:ext uri="{FF2B5EF4-FFF2-40B4-BE49-F238E27FC236}">
                <a16:creationId xmlns:a16="http://schemas.microsoft.com/office/drawing/2014/main" id="{8994FEF5-A928-46CF-98D5-D1D834031263}"/>
              </a:ext>
            </a:extLst>
          </p:cNvPr>
          <p:cNvSpPr txBox="1"/>
          <p:nvPr/>
        </p:nvSpPr>
        <p:spPr>
          <a:xfrm>
            <a:off x="6095999" y="4792217"/>
            <a:ext cx="5299620" cy="461665"/>
          </a:xfrm>
          <a:prstGeom prst="rect">
            <a:avLst/>
          </a:prstGeom>
          <a:noFill/>
        </p:spPr>
        <p:txBody>
          <a:bodyPr wrap="square" rtlCol="0">
            <a:spAutoFit/>
          </a:bodyPr>
          <a:lstStyle/>
          <a:p>
            <a:r>
              <a:rPr lang="en-US" sz="2400" dirty="0">
                <a:latin typeface="Consolas" panose="020B0609020204030204" pitchFamily="49" charset="0"/>
              </a:rPr>
              <a:t>01100........010101.....001000 </a:t>
            </a:r>
          </a:p>
        </p:txBody>
      </p:sp>
      <p:sp>
        <p:nvSpPr>
          <p:cNvPr id="15" name="TextBox 14">
            <a:extLst>
              <a:ext uri="{FF2B5EF4-FFF2-40B4-BE49-F238E27FC236}">
                <a16:creationId xmlns:a16="http://schemas.microsoft.com/office/drawing/2014/main" id="{6877BF2B-5456-45A3-8DFE-902299953C37}"/>
              </a:ext>
            </a:extLst>
          </p:cNvPr>
          <p:cNvSpPr txBox="1"/>
          <p:nvPr/>
        </p:nvSpPr>
        <p:spPr>
          <a:xfrm>
            <a:off x="6096000" y="3657657"/>
            <a:ext cx="5299620" cy="461665"/>
          </a:xfrm>
          <a:prstGeom prst="rect">
            <a:avLst/>
          </a:prstGeom>
          <a:noFill/>
        </p:spPr>
        <p:txBody>
          <a:bodyPr wrap="square" rtlCol="0">
            <a:spAutoFit/>
          </a:bodyPr>
          <a:lstStyle/>
          <a:p>
            <a:r>
              <a:rPr lang="en-US" sz="2400" dirty="0">
                <a:latin typeface="Consolas" panose="020B0609020204030204" pitchFamily="49" charset="0"/>
              </a:rPr>
              <a:t>11010........110101.....001010 </a:t>
            </a:r>
          </a:p>
        </p:txBody>
      </p:sp>
      <p:cxnSp>
        <p:nvCxnSpPr>
          <p:cNvPr id="5" name="Straight Arrow Connector 4">
            <a:extLst>
              <a:ext uri="{FF2B5EF4-FFF2-40B4-BE49-F238E27FC236}">
                <a16:creationId xmlns:a16="http://schemas.microsoft.com/office/drawing/2014/main" id="{4494F153-33C9-4588-A874-7BED386FB15B}"/>
              </a:ext>
            </a:extLst>
          </p:cNvPr>
          <p:cNvCxnSpPr>
            <a:endCxn id="3" idx="1"/>
          </p:cNvCxnSpPr>
          <p:nvPr/>
        </p:nvCxnSpPr>
        <p:spPr>
          <a:xfrm>
            <a:off x="2938688" y="2414016"/>
            <a:ext cx="1452364" cy="4558"/>
          </a:xfrm>
          <a:prstGeom prst="straightConnector1">
            <a:avLst/>
          </a:prstGeom>
          <a:ln w="38100">
            <a:solidFill>
              <a:srgbClr val="EBC483"/>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D9E0427-FE62-482D-8F34-EC5B0163259B}"/>
              </a:ext>
            </a:extLst>
          </p:cNvPr>
          <p:cNvSpPr txBox="1"/>
          <p:nvPr/>
        </p:nvSpPr>
        <p:spPr>
          <a:xfrm>
            <a:off x="3013986" y="1961374"/>
            <a:ext cx="1301767" cy="461665"/>
          </a:xfrm>
          <a:prstGeom prst="rect">
            <a:avLst/>
          </a:prstGeom>
          <a:noFill/>
        </p:spPr>
        <p:txBody>
          <a:bodyPr wrap="none" rtlCol="0">
            <a:spAutoFit/>
          </a:bodyPr>
          <a:lstStyle/>
          <a:p>
            <a:r>
              <a:rPr lang="en-US" sz="2400" dirty="0"/>
              <a:t>Quantize</a:t>
            </a:r>
          </a:p>
        </p:txBody>
      </p:sp>
      <p:cxnSp>
        <p:nvCxnSpPr>
          <p:cNvPr id="10" name="Connector: Elbow 9">
            <a:extLst>
              <a:ext uri="{FF2B5EF4-FFF2-40B4-BE49-F238E27FC236}">
                <a16:creationId xmlns:a16="http://schemas.microsoft.com/office/drawing/2014/main" id="{F05C5277-A640-4593-80B2-CB947EF31E37}"/>
              </a:ext>
            </a:extLst>
          </p:cNvPr>
          <p:cNvCxnSpPr>
            <a:stCxn id="3" idx="2"/>
            <a:endCxn id="15" idx="1"/>
          </p:cNvCxnSpPr>
          <p:nvPr/>
        </p:nvCxnSpPr>
        <p:spPr>
          <a:xfrm rot="16200000" flipH="1">
            <a:off x="5166936" y="2959426"/>
            <a:ext cx="1012716" cy="845412"/>
          </a:xfrm>
          <a:prstGeom prst="bentConnector2">
            <a:avLst/>
          </a:prstGeom>
          <a:ln w="38100">
            <a:solidFill>
              <a:srgbClr val="EBC4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835FC39D-AC65-4915-BB50-DC9D9737848A}"/>
              </a:ext>
            </a:extLst>
          </p:cNvPr>
          <p:cNvCxnSpPr>
            <a:stCxn id="3" idx="2"/>
            <a:endCxn id="14" idx="1"/>
          </p:cNvCxnSpPr>
          <p:nvPr/>
        </p:nvCxnSpPr>
        <p:spPr>
          <a:xfrm rot="16200000" flipH="1">
            <a:off x="4599655" y="3526706"/>
            <a:ext cx="2147276" cy="845411"/>
          </a:xfrm>
          <a:prstGeom prst="bentConnector2">
            <a:avLst/>
          </a:prstGeom>
          <a:ln w="38100">
            <a:solidFill>
              <a:srgbClr val="EBC483"/>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D944D85-53E9-42AF-84E6-C049F52CCEE7}"/>
              </a:ext>
            </a:extLst>
          </p:cNvPr>
          <p:cNvSpPr txBox="1"/>
          <p:nvPr/>
        </p:nvSpPr>
        <p:spPr>
          <a:xfrm>
            <a:off x="3998761" y="3661206"/>
            <a:ext cx="1970411" cy="461665"/>
          </a:xfrm>
          <a:prstGeom prst="rect">
            <a:avLst/>
          </a:prstGeom>
          <a:noFill/>
        </p:spPr>
        <p:txBody>
          <a:bodyPr wrap="none" rtlCol="0">
            <a:spAutoFit/>
          </a:bodyPr>
          <a:lstStyle/>
          <a:p>
            <a:r>
              <a:rPr lang="en-US" sz="2400" dirty="0"/>
              <a:t>Permutation 1</a:t>
            </a:r>
          </a:p>
        </p:txBody>
      </p:sp>
      <p:sp>
        <p:nvSpPr>
          <p:cNvPr id="24" name="TextBox 23">
            <a:extLst>
              <a:ext uri="{FF2B5EF4-FFF2-40B4-BE49-F238E27FC236}">
                <a16:creationId xmlns:a16="http://schemas.microsoft.com/office/drawing/2014/main" id="{ABA4E3AB-7378-45A7-B260-FCBC588425DD}"/>
              </a:ext>
            </a:extLst>
          </p:cNvPr>
          <p:cNvSpPr txBox="1"/>
          <p:nvPr/>
        </p:nvSpPr>
        <p:spPr>
          <a:xfrm>
            <a:off x="3998761" y="4789221"/>
            <a:ext cx="1970411" cy="461665"/>
          </a:xfrm>
          <a:prstGeom prst="rect">
            <a:avLst/>
          </a:prstGeom>
          <a:noFill/>
        </p:spPr>
        <p:txBody>
          <a:bodyPr wrap="none" rtlCol="0">
            <a:spAutoFit/>
          </a:bodyPr>
          <a:lstStyle/>
          <a:p>
            <a:r>
              <a:rPr lang="en-US" sz="2400" dirty="0"/>
              <a:t>Permutation 2</a:t>
            </a:r>
          </a:p>
        </p:txBody>
      </p:sp>
      <p:sp>
        <p:nvSpPr>
          <p:cNvPr id="25" name="TextBox 24">
            <a:extLst>
              <a:ext uri="{FF2B5EF4-FFF2-40B4-BE49-F238E27FC236}">
                <a16:creationId xmlns:a16="http://schemas.microsoft.com/office/drawing/2014/main" id="{F06F71A4-16D6-4E07-A66A-B7A079A6A76A}"/>
              </a:ext>
            </a:extLst>
          </p:cNvPr>
          <p:cNvSpPr txBox="1"/>
          <p:nvPr/>
        </p:nvSpPr>
        <p:spPr>
          <a:xfrm>
            <a:off x="4019959" y="3677863"/>
            <a:ext cx="1302729" cy="461665"/>
          </a:xfrm>
          <a:prstGeom prst="rect">
            <a:avLst/>
          </a:prstGeom>
          <a:noFill/>
        </p:spPr>
        <p:txBody>
          <a:bodyPr wrap="none" rtlCol="0">
            <a:spAutoFit/>
          </a:bodyPr>
          <a:lstStyle/>
          <a:p>
            <a:r>
              <a:rPr lang="en-US" sz="2400" dirty="0"/>
              <a:t>Stream 1</a:t>
            </a:r>
          </a:p>
        </p:txBody>
      </p:sp>
      <p:sp>
        <p:nvSpPr>
          <p:cNvPr id="26" name="TextBox 25">
            <a:extLst>
              <a:ext uri="{FF2B5EF4-FFF2-40B4-BE49-F238E27FC236}">
                <a16:creationId xmlns:a16="http://schemas.microsoft.com/office/drawing/2014/main" id="{277E6DEB-BF61-49ED-992A-343457008948}"/>
              </a:ext>
            </a:extLst>
          </p:cNvPr>
          <p:cNvSpPr txBox="1"/>
          <p:nvPr/>
        </p:nvSpPr>
        <p:spPr>
          <a:xfrm>
            <a:off x="4015079" y="4789220"/>
            <a:ext cx="1302729" cy="461665"/>
          </a:xfrm>
          <a:prstGeom prst="rect">
            <a:avLst/>
          </a:prstGeom>
          <a:noFill/>
        </p:spPr>
        <p:txBody>
          <a:bodyPr wrap="none" rtlCol="0">
            <a:spAutoFit/>
          </a:bodyPr>
          <a:lstStyle/>
          <a:p>
            <a:r>
              <a:rPr lang="en-US" sz="2400" dirty="0"/>
              <a:t>Stream 2</a:t>
            </a:r>
          </a:p>
        </p:txBody>
      </p:sp>
    </p:spTree>
    <p:extLst>
      <p:ext uri="{BB962C8B-B14F-4D97-AF65-F5344CB8AC3E}">
        <p14:creationId xmlns:p14="http://schemas.microsoft.com/office/powerpoint/2010/main" val="29101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 presetClass="exit" presetSubtype="0" fill="hold" grpId="1" nodeType="withEffect">
                                  <p:stCondLst>
                                    <p:cond delay="0"/>
                                  </p:stCondLst>
                                  <p:childTnLst>
                                    <p:set>
                                      <p:cBhvr>
                                        <p:cTn id="43" dur="1" fill="hold">
                                          <p:stCondLst>
                                            <p:cond delay="0"/>
                                          </p:stCondLst>
                                        </p:cTn>
                                        <p:tgtEl>
                                          <p:spTgt spid="13"/>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P spid="6" grpId="0"/>
      <p:bldP spid="13" grpId="0"/>
      <p:bldP spid="13" grpId="1"/>
      <p:bldP spid="24" grpId="0"/>
      <p:bldP spid="24" grpId="1"/>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D29E-2B26-44FA-B064-97300CA294AE}"/>
              </a:ext>
            </a:extLst>
          </p:cNvPr>
          <p:cNvSpPr>
            <a:spLocks noGrp="1"/>
          </p:cNvSpPr>
          <p:nvPr>
            <p:ph type="title"/>
          </p:nvPr>
        </p:nvSpPr>
        <p:spPr>
          <a:xfrm>
            <a:off x="685800" y="15711"/>
            <a:ext cx="10131425" cy="1456267"/>
          </a:xfrm>
        </p:spPr>
        <p:txBody>
          <a:bodyPr/>
          <a:lstStyle/>
          <a:p>
            <a:r>
              <a:rPr lang="en-US" dirty="0"/>
              <a:t>We studied 6 different streams (4 shown below)</a:t>
            </a:r>
          </a:p>
        </p:txBody>
      </p:sp>
      <p:pic>
        <p:nvPicPr>
          <p:cNvPr id="16" name="Picture 15">
            <a:extLst>
              <a:ext uri="{FF2B5EF4-FFF2-40B4-BE49-F238E27FC236}">
                <a16:creationId xmlns:a16="http://schemas.microsoft.com/office/drawing/2014/main" id="{F6EC6A04-0E27-42F9-BD88-1A1E475E5337}"/>
              </a:ext>
            </a:extLst>
          </p:cNvPr>
          <p:cNvPicPr>
            <a:picLocks noChangeAspect="1"/>
          </p:cNvPicPr>
          <p:nvPr/>
        </p:nvPicPr>
        <p:blipFill>
          <a:blip r:embed="rId3"/>
          <a:stretch>
            <a:fillRect/>
          </a:stretch>
        </p:blipFill>
        <p:spPr>
          <a:xfrm>
            <a:off x="685800" y="2079938"/>
            <a:ext cx="959654" cy="959654"/>
          </a:xfrm>
          <a:prstGeom prst="rect">
            <a:avLst/>
          </a:prstGeom>
          <a:effectLst>
            <a:softEdge rad="25400"/>
          </a:effectLst>
        </p:spPr>
      </p:pic>
      <p:cxnSp>
        <p:nvCxnSpPr>
          <p:cNvPr id="17" name="Straight Arrow Connector 16">
            <a:extLst>
              <a:ext uri="{FF2B5EF4-FFF2-40B4-BE49-F238E27FC236}">
                <a16:creationId xmlns:a16="http://schemas.microsoft.com/office/drawing/2014/main" id="{25860FFD-DED5-407F-B2CB-2543E5CECFA9}"/>
              </a:ext>
            </a:extLst>
          </p:cNvPr>
          <p:cNvCxnSpPr>
            <a:cxnSpLocks/>
            <a:stCxn id="16" idx="3"/>
          </p:cNvCxnSpPr>
          <p:nvPr/>
        </p:nvCxnSpPr>
        <p:spPr>
          <a:xfrm>
            <a:off x="1645454" y="2559765"/>
            <a:ext cx="4903135" cy="0"/>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1915B03-9BE5-4396-AD1C-B430FE2D0499}"/>
              </a:ext>
            </a:extLst>
          </p:cNvPr>
          <p:cNvCxnSpPr>
            <a:cxnSpLocks/>
            <a:stCxn id="16" idx="2"/>
          </p:cNvCxnSpPr>
          <p:nvPr/>
        </p:nvCxnSpPr>
        <p:spPr>
          <a:xfrm>
            <a:off x="1165627" y="3039592"/>
            <a:ext cx="0" cy="3310758"/>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60C171E-AE7E-488A-8B4B-DF2A50F6148E}"/>
              </a:ext>
            </a:extLst>
          </p:cNvPr>
          <p:cNvSpPr txBox="1"/>
          <p:nvPr/>
        </p:nvSpPr>
        <p:spPr>
          <a:xfrm>
            <a:off x="2605108" y="2100396"/>
            <a:ext cx="1653145" cy="461665"/>
          </a:xfrm>
          <a:prstGeom prst="rect">
            <a:avLst/>
          </a:prstGeom>
          <a:noFill/>
        </p:spPr>
        <p:txBody>
          <a:bodyPr wrap="none" rtlCol="0">
            <a:spAutoFit/>
          </a:bodyPr>
          <a:lstStyle/>
          <a:p>
            <a:r>
              <a:rPr lang="en-US" sz="2400" dirty="0"/>
              <a:t>by bit plane</a:t>
            </a:r>
          </a:p>
        </p:txBody>
      </p:sp>
      <p:sp>
        <p:nvSpPr>
          <p:cNvPr id="26" name="TextBox 25">
            <a:extLst>
              <a:ext uri="{FF2B5EF4-FFF2-40B4-BE49-F238E27FC236}">
                <a16:creationId xmlns:a16="http://schemas.microsoft.com/office/drawing/2014/main" id="{38815C7F-C9CC-4754-8F12-AE3CC053053D}"/>
              </a:ext>
            </a:extLst>
          </p:cNvPr>
          <p:cNvSpPr txBox="1"/>
          <p:nvPr/>
        </p:nvSpPr>
        <p:spPr>
          <a:xfrm rot="5400000">
            <a:off x="325576" y="3895489"/>
            <a:ext cx="1137299" cy="461665"/>
          </a:xfrm>
          <a:prstGeom prst="rect">
            <a:avLst/>
          </a:prstGeom>
          <a:noFill/>
        </p:spPr>
        <p:txBody>
          <a:bodyPr wrap="none" rtlCol="0">
            <a:spAutoFit/>
          </a:bodyPr>
          <a:lstStyle/>
          <a:p>
            <a:r>
              <a:rPr lang="en-US" sz="2400" dirty="0"/>
              <a:t>by level</a:t>
            </a:r>
          </a:p>
        </p:txBody>
      </p:sp>
      <p:pic>
        <p:nvPicPr>
          <p:cNvPr id="27" name="Picture 26">
            <a:extLst>
              <a:ext uri="{FF2B5EF4-FFF2-40B4-BE49-F238E27FC236}">
                <a16:creationId xmlns:a16="http://schemas.microsoft.com/office/drawing/2014/main" id="{A8BB7AB9-CAAB-48CD-8976-01B8F68B5A70}"/>
              </a:ext>
            </a:extLst>
          </p:cNvPr>
          <p:cNvPicPr>
            <a:picLocks noChangeAspect="1"/>
          </p:cNvPicPr>
          <p:nvPr/>
        </p:nvPicPr>
        <p:blipFill>
          <a:blip r:embed="rId4"/>
          <a:stretch>
            <a:fillRect/>
          </a:stretch>
        </p:blipFill>
        <p:spPr>
          <a:xfrm>
            <a:off x="5021576" y="2079938"/>
            <a:ext cx="959642" cy="959642"/>
          </a:xfrm>
          <a:prstGeom prst="rect">
            <a:avLst/>
          </a:prstGeom>
          <a:effectLst>
            <a:softEdge rad="25400"/>
          </a:effectLst>
        </p:spPr>
      </p:pic>
      <p:pic>
        <p:nvPicPr>
          <p:cNvPr id="28" name="Picture 27">
            <a:extLst>
              <a:ext uri="{FF2B5EF4-FFF2-40B4-BE49-F238E27FC236}">
                <a16:creationId xmlns:a16="http://schemas.microsoft.com/office/drawing/2014/main" id="{3E0FE23A-DC9C-471A-B8EB-607F239572F2}"/>
              </a:ext>
            </a:extLst>
          </p:cNvPr>
          <p:cNvPicPr>
            <a:picLocks noChangeAspect="1"/>
          </p:cNvPicPr>
          <p:nvPr/>
        </p:nvPicPr>
        <p:blipFill>
          <a:blip r:embed="rId5"/>
          <a:stretch>
            <a:fillRect/>
          </a:stretch>
        </p:blipFill>
        <p:spPr>
          <a:xfrm>
            <a:off x="663393" y="4998720"/>
            <a:ext cx="959642" cy="959642"/>
          </a:xfrm>
          <a:prstGeom prst="rect">
            <a:avLst/>
          </a:prstGeom>
          <a:effectLst>
            <a:softEdge rad="25400"/>
          </a:effectLst>
        </p:spPr>
      </p:pic>
      <p:sp>
        <p:nvSpPr>
          <p:cNvPr id="7" name="TextBox 6">
            <a:extLst>
              <a:ext uri="{FF2B5EF4-FFF2-40B4-BE49-F238E27FC236}">
                <a16:creationId xmlns:a16="http://schemas.microsoft.com/office/drawing/2014/main" id="{69372ED0-3663-4BBC-85BE-54ADAF31437C}"/>
              </a:ext>
            </a:extLst>
          </p:cNvPr>
          <p:cNvSpPr txBox="1"/>
          <p:nvPr/>
        </p:nvSpPr>
        <p:spPr>
          <a:xfrm>
            <a:off x="7287836" y="1363050"/>
            <a:ext cx="2609625"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t>by bit plane</a:t>
            </a: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CB6A7A5-7145-4330-A9D9-3EF157B1CB3A}"/>
                  </a:ext>
                </a:extLst>
              </p:cNvPr>
              <p:cNvSpPr/>
              <p:nvPr/>
            </p:nvSpPr>
            <p:spPr>
              <a:xfrm>
                <a:off x="8424595" y="3482587"/>
                <a:ext cx="2095895" cy="593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200" i="1" smtClean="0">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2</m:t>
                          </m:r>
                        </m:e>
                        <m:sup>
                          <m:r>
                            <a:rPr lang="en-US" sz="3200" i="1">
                              <a:solidFill>
                                <a:schemeClr val="tx1"/>
                              </a:solidFill>
                              <a:latin typeface="Cambria Math" panose="02040503050406030204" pitchFamily="18" charset="0"/>
                            </a:rPr>
                            <m:t>𝑏</m:t>
                          </m:r>
                        </m:sup>
                      </m:sSup>
                      <m:r>
                        <a:rPr lang="en-US" sz="3200" i="1">
                          <a:solidFill>
                            <a:srgbClr val="FFFFFF"/>
                          </a:solidFill>
                          <a:latin typeface="Cambria Math" panose="02040503050406030204" pitchFamily="18" charset="0"/>
                        </a:rPr>
                        <m:t>×</m:t>
                      </m:r>
                      <m:d>
                        <m:dPr>
                          <m:begChr m:val="‖"/>
                          <m:endChr m:val="‖"/>
                          <m:ctrlPr>
                            <a:rPr lang="en-US" sz="3200" i="1">
                              <a:solidFill>
                                <a:srgbClr val="FFFFFF"/>
                              </a:solidFill>
                              <a:latin typeface="Cambria Math" panose="02040503050406030204" pitchFamily="18" charset="0"/>
                            </a:rPr>
                          </m:ctrlPr>
                        </m:dPr>
                        <m:e>
                          <m:sSub>
                            <m:sSubPr>
                              <m:ctrlPr>
                                <a:rPr lang="en-US" sz="3200" i="1" smtClean="0">
                                  <a:solidFill>
                                    <a:schemeClr val="tx1"/>
                                  </a:solidFill>
                                  <a:latin typeface="Cambria Math" panose="02040503050406030204" pitchFamily="18" charset="0"/>
                                </a:rPr>
                              </m:ctrlPr>
                            </m:sSubPr>
                            <m:e>
                              <m:r>
                                <m:rPr>
                                  <m:sty m:val="p"/>
                                </m:rPr>
                                <a:rPr lang="en-US" sz="3200" i="1">
                                  <a:solidFill>
                                    <a:schemeClr val="tx1"/>
                                  </a:solidFill>
                                  <a:latin typeface="Cambria Math" panose="02040503050406030204" pitchFamily="18" charset="0"/>
                                </a:rPr>
                                <m:t>Ψ</m:t>
                              </m:r>
                            </m:e>
                            <m:sub>
                              <m:r>
                                <a:rPr lang="en-US" sz="3200" i="1">
                                  <a:solidFill>
                                    <a:schemeClr val="tx1"/>
                                  </a:solidFill>
                                  <a:latin typeface="Cambria Math" panose="02040503050406030204" pitchFamily="18" charset="0"/>
                                </a:rPr>
                                <m:t>𝐿</m:t>
                              </m:r>
                            </m:sub>
                          </m:sSub>
                        </m:e>
                      </m:d>
                    </m:oMath>
                  </m:oMathPara>
                </a14:m>
                <a:endParaRPr lang="en-US" sz="3200" dirty="0"/>
              </a:p>
            </p:txBody>
          </p:sp>
        </mc:Choice>
        <mc:Fallback xmlns="">
          <p:sp>
            <p:nvSpPr>
              <p:cNvPr id="29" name="Rectangle 28">
                <a:extLst>
                  <a:ext uri="{FF2B5EF4-FFF2-40B4-BE49-F238E27FC236}">
                    <a16:creationId xmlns:a16="http://schemas.microsoft.com/office/drawing/2014/main" id="{3CB6A7A5-7145-4330-A9D9-3EF157B1CB3A}"/>
                  </a:ext>
                </a:extLst>
              </p:cNvPr>
              <p:cNvSpPr>
                <a:spLocks noRot="1" noChangeAspect="1" noMove="1" noResize="1" noEditPoints="1" noAdjustHandles="1" noChangeArrowheads="1" noChangeShapeType="1" noTextEdit="1"/>
              </p:cNvSpPr>
              <p:nvPr/>
            </p:nvSpPr>
            <p:spPr>
              <a:xfrm>
                <a:off x="8424595" y="3482587"/>
                <a:ext cx="2095895" cy="593624"/>
              </a:xfrm>
              <a:prstGeom prst="rect">
                <a:avLst/>
              </a:prstGeom>
              <a:blipFill>
                <a:blip r:embed="rId6"/>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E6C5E2D3-93A5-4AFE-8EDC-DEEC0B9188AE}"/>
              </a:ext>
            </a:extLst>
          </p:cNvPr>
          <p:cNvCxnSpPr>
            <a:cxnSpLocks/>
          </p:cNvCxnSpPr>
          <p:nvPr/>
        </p:nvCxnSpPr>
        <p:spPr>
          <a:xfrm flipV="1">
            <a:off x="8088306" y="4097947"/>
            <a:ext cx="672579" cy="50073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9FF868-0942-42EC-9672-E58ED17ABE18}"/>
              </a:ext>
            </a:extLst>
          </p:cNvPr>
          <p:cNvCxnSpPr>
            <a:cxnSpLocks/>
          </p:cNvCxnSpPr>
          <p:nvPr/>
        </p:nvCxnSpPr>
        <p:spPr>
          <a:xfrm flipH="1" flipV="1">
            <a:off x="10067168" y="4124914"/>
            <a:ext cx="566234" cy="473763"/>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801BAD2-CB32-45E3-BB30-4D9E7AEC473B}"/>
              </a:ext>
            </a:extLst>
          </p:cNvPr>
          <p:cNvSpPr txBox="1"/>
          <p:nvPr/>
        </p:nvSpPr>
        <p:spPr>
          <a:xfrm>
            <a:off x="7023218" y="4598677"/>
            <a:ext cx="2130175" cy="1200329"/>
          </a:xfrm>
          <a:prstGeom prst="rect">
            <a:avLst/>
          </a:prstGeom>
          <a:noFill/>
        </p:spPr>
        <p:txBody>
          <a:bodyPr wrap="square" rtlCol="0">
            <a:spAutoFit/>
          </a:bodyPr>
          <a:lstStyle/>
          <a:p>
            <a:r>
              <a:rPr lang="en-US" sz="2400" dirty="0"/>
              <a:t>Contribution from bit plane b</a:t>
            </a:r>
          </a:p>
        </p:txBody>
      </p:sp>
      <p:sp>
        <p:nvSpPr>
          <p:cNvPr id="33" name="TextBox 32">
            <a:extLst>
              <a:ext uri="{FF2B5EF4-FFF2-40B4-BE49-F238E27FC236}">
                <a16:creationId xmlns:a16="http://schemas.microsoft.com/office/drawing/2014/main" id="{6067D9D1-F8B9-4627-8F64-43EF28A5C594}"/>
              </a:ext>
            </a:extLst>
          </p:cNvPr>
          <p:cNvSpPr txBox="1"/>
          <p:nvPr/>
        </p:nvSpPr>
        <p:spPr>
          <a:xfrm>
            <a:off x="9635785" y="4593766"/>
            <a:ext cx="2130175" cy="1200329"/>
          </a:xfrm>
          <a:prstGeom prst="rect">
            <a:avLst/>
          </a:prstGeom>
          <a:noFill/>
        </p:spPr>
        <p:txBody>
          <a:bodyPr wrap="square" rtlCol="0">
            <a:spAutoFit/>
          </a:bodyPr>
          <a:lstStyle/>
          <a:p>
            <a:pPr algn="r"/>
            <a:r>
              <a:rPr lang="en-US" sz="2400" dirty="0"/>
              <a:t>Norm of a wavelet basis on level L</a:t>
            </a:r>
          </a:p>
        </p:txBody>
      </p:sp>
      <p:cxnSp>
        <p:nvCxnSpPr>
          <p:cNvPr id="9" name="Straight Arrow Connector 8">
            <a:extLst>
              <a:ext uri="{FF2B5EF4-FFF2-40B4-BE49-F238E27FC236}">
                <a16:creationId xmlns:a16="http://schemas.microsoft.com/office/drawing/2014/main" id="{51E259B7-9061-4F70-826F-0FF03EC9D838}"/>
              </a:ext>
            </a:extLst>
          </p:cNvPr>
          <p:cNvCxnSpPr>
            <a:cxnSpLocks/>
          </p:cNvCxnSpPr>
          <p:nvPr/>
        </p:nvCxnSpPr>
        <p:spPr>
          <a:xfrm flipH="1" flipV="1">
            <a:off x="1384356" y="3019136"/>
            <a:ext cx="3884519" cy="3067926"/>
          </a:xfrm>
          <a:prstGeom prst="straightConnector1">
            <a:avLst/>
          </a:prstGeom>
          <a:ln w="38100">
            <a:solidFill>
              <a:srgbClr val="EBC483"/>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E70B7DF-E258-49C5-8E55-60DF9E105063}"/>
              </a:ext>
            </a:extLst>
          </p:cNvPr>
          <p:cNvSpPr txBox="1"/>
          <p:nvPr/>
        </p:nvSpPr>
        <p:spPr>
          <a:xfrm>
            <a:off x="7287836" y="1912460"/>
            <a:ext cx="1915909"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t>by level</a:t>
            </a:r>
          </a:p>
        </p:txBody>
      </p:sp>
      <p:sp>
        <p:nvSpPr>
          <p:cNvPr id="40" name="TextBox 39">
            <a:extLst>
              <a:ext uri="{FF2B5EF4-FFF2-40B4-BE49-F238E27FC236}">
                <a16:creationId xmlns:a16="http://schemas.microsoft.com/office/drawing/2014/main" id="{2EFA3E54-43BF-489E-ACAE-C8D92C10B4CD}"/>
              </a:ext>
            </a:extLst>
          </p:cNvPr>
          <p:cNvSpPr txBox="1"/>
          <p:nvPr/>
        </p:nvSpPr>
        <p:spPr>
          <a:xfrm>
            <a:off x="7287835" y="2469466"/>
            <a:ext cx="3435171"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t>by wavelet norm</a:t>
            </a:r>
          </a:p>
        </p:txBody>
      </p:sp>
      <p:sp>
        <p:nvSpPr>
          <p:cNvPr id="34" name="TextBox 33">
            <a:extLst>
              <a:ext uri="{FF2B5EF4-FFF2-40B4-BE49-F238E27FC236}">
                <a16:creationId xmlns:a16="http://schemas.microsoft.com/office/drawing/2014/main" id="{E5C4BE75-F6A0-400D-8379-D586CBA7F0D6}"/>
              </a:ext>
            </a:extLst>
          </p:cNvPr>
          <p:cNvSpPr txBox="1"/>
          <p:nvPr/>
        </p:nvSpPr>
        <p:spPr>
          <a:xfrm rot="2292039">
            <a:off x="2561616" y="4322267"/>
            <a:ext cx="2273058" cy="461665"/>
          </a:xfrm>
          <a:prstGeom prst="rect">
            <a:avLst/>
          </a:prstGeom>
          <a:noFill/>
        </p:spPr>
        <p:txBody>
          <a:bodyPr wrap="none" rtlCol="0">
            <a:spAutoFit/>
          </a:bodyPr>
          <a:lstStyle/>
          <a:p>
            <a:r>
              <a:rPr lang="en-US" sz="2400" dirty="0"/>
              <a:t>by wavelet norm</a:t>
            </a:r>
          </a:p>
        </p:txBody>
      </p:sp>
      <p:sp>
        <p:nvSpPr>
          <p:cNvPr id="43" name="TextBox 42">
            <a:extLst>
              <a:ext uri="{FF2B5EF4-FFF2-40B4-BE49-F238E27FC236}">
                <a16:creationId xmlns:a16="http://schemas.microsoft.com/office/drawing/2014/main" id="{35770689-FB1F-4E9F-80A4-B93D002E91F5}"/>
              </a:ext>
            </a:extLst>
          </p:cNvPr>
          <p:cNvSpPr txBox="1"/>
          <p:nvPr/>
        </p:nvSpPr>
        <p:spPr>
          <a:xfrm>
            <a:off x="4164177" y="3601134"/>
            <a:ext cx="2721899" cy="461665"/>
          </a:xfrm>
          <a:prstGeom prst="rect">
            <a:avLst/>
          </a:prstGeom>
          <a:noFill/>
        </p:spPr>
        <p:txBody>
          <a:bodyPr wrap="none" rtlCol="0">
            <a:spAutoFit/>
          </a:bodyPr>
          <a:lstStyle/>
          <a:p>
            <a:r>
              <a:rPr lang="en-US" sz="2400" dirty="0"/>
              <a:t>Optimized for Task 1</a:t>
            </a:r>
          </a:p>
        </p:txBody>
      </p:sp>
      <p:sp>
        <p:nvSpPr>
          <p:cNvPr id="44" name="TextBox 43">
            <a:extLst>
              <a:ext uri="{FF2B5EF4-FFF2-40B4-BE49-F238E27FC236}">
                <a16:creationId xmlns:a16="http://schemas.microsoft.com/office/drawing/2014/main" id="{E6171838-3EDB-48DE-89D3-8914ABD4F012}"/>
              </a:ext>
            </a:extLst>
          </p:cNvPr>
          <p:cNvSpPr txBox="1"/>
          <p:nvPr/>
        </p:nvSpPr>
        <p:spPr>
          <a:xfrm>
            <a:off x="7287835" y="2991107"/>
            <a:ext cx="3106941"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t>task-optimized</a:t>
            </a:r>
          </a:p>
        </p:txBody>
      </p:sp>
      <p:sp>
        <p:nvSpPr>
          <p:cNvPr id="45" name="Freeform: Shape 44">
            <a:extLst>
              <a:ext uri="{FF2B5EF4-FFF2-40B4-BE49-F238E27FC236}">
                <a16:creationId xmlns:a16="http://schemas.microsoft.com/office/drawing/2014/main" id="{03A9C611-244B-4049-AC2A-940DBE100DA2}"/>
              </a:ext>
            </a:extLst>
          </p:cNvPr>
          <p:cNvSpPr/>
          <p:nvPr/>
        </p:nvSpPr>
        <p:spPr>
          <a:xfrm>
            <a:off x="1671510" y="2820685"/>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65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 presetClass="exit" presetSubtype="0" fill="hold" grpId="1" nodeType="withEffect">
                                  <p:stCondLst>
                                    <p:cond delay="0"/>
                                  </p:stCondLst>
                                  <p:childTnLst>
                                    <p:set>
                                      <p:cBhvr>
                                        <p:cTn id="72" dur="1" fill="hold">
                                          <p:stCondLst>
                                            <p:cond delay="0"/>
                                          </p:stCondLst>
                                        </p:cTn>
                                        <p:tgtEl>
                                          <p:spTgt spid="2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0"/>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3"/>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1"/>
                                        </p:tgtEl>
                                        <p:attrNameLst>
                                          <p:attrName>style.visibility</p:attrName>
                                        </p:attrNameLst>
                                      </p:cBhvr>
                                      <p:to>
                                        <p:strVal val="hidden"/>
                                      </p:to>
                                    </p:set>
                                  </p:childTnLst>
                                </p:cTn>
                              </p:par>
                              <p:par>
                                <p:cTn id="81" presetID="22" presetClass="entr" presetSubtype="4"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7" grpId="0"/>
      <p:bldP spid="29" grpId="0"/>
      <p:bldP spid="29" grpId="1"/>
      <p:bldP spid="32" grpId="0"/>
      <p:bldP spid="32" grpId="1"/>
      <p:bldP spid="33" grpId="0"/>
      <p:bldP spid="33" grpId="1"/>
      <p:bldP spid="39" grpId="0"/>
      <p:bldP spid="40" grpId="0"/>
      <p:bldP spid="34" grpId="0"/>
      <p:bldP spid="43" grpId="0"/>
      <p:bldP spid="44"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CBF89-F14A-4F60-B8B6-CF30B3376AD1}"/>
              </a:ext>
            </a:extLst>
          </p:cNvPr>
          <p:cNvGrpSpPr/>
          <p:nvPr/>
        </p:nvGrpSpPr>
        <p:grpSpPr>
          <a:xfrm>
            <a:off x="2107183" y="2091969"/>
            <a:ext cx="1096455" cy="795609"/>
            <a:chOff x="663393" y="2079938"/>
            <a:chExt cx="5885196" cy="4270412"/>
          </a:xfrm>
        </p:grpSpPr>
        <p:pic>
          <p:nvPicPr>
            <p:cNvPr id="16" name="Picture 15">
              <a:extLst>
                <a:ext uri="{FF2B5EF4-FFF2-40B4-BE49-F238E27FC236}">
                  <a16:creationId xmlns:a16="http://schemas.microsoft.com/office/drawing/2014/main" id="{F6EC6A04-0E27-42F9-BD88-1A1E475E5337}"/>
                </a:ext>
              </a:extLst>
            </p:cNvPr>
            <p:cNvPicPr>
              <a:picLocks noChangeAspect="1"/>
            </p:cNvPicPr>
            <p:nvPr/>
          </p:nvPicPr>
          <p:blipFill>
            <a:blip r:embed="rId3"/>
            <a:stretch>
              <a:fillRect/>
            </a:stretch>
          </p:blipFill>
          <p:spPr>
            <a:xfrm>
              <a:off x="685800" y="2079938"/>
              <a:ext cx="959654" cy="959654"/>
            </a:xfrm>
            <a:prstGeom prst="rect">
              <a:avLst/>
            </a:prstGeom>
            <a:effectLst>
              <a:softEdge rad="25400"/>
            </a:effectLst>
          </p:spPr>
        </p:pic>
        <p:cxnSp>
          <p:nvCxnSpPr>
            <p:cNvPr id="17" name="Straight Arrow Connector 16">
              <a:extLst>
                <a:ext uri="{FF2B5EF4-FFF2-40B4-BE49-F238E27FC236}">
                  <a16:creationId xmlns:a16="http://schemas.microsoft.com/office/drawing/2014/main" id="{25860FFD-DED5-407F-B2CB-2543E5CECFA9}"/>
                </a:ext>
              </a:extLst>
            </p:cNvPr>
            <p:cNvCxnSpPr>
              <a:cxnSpLocks/>
              <a:stCxn id="16" idx="3"/>
            </p:cNvCxnSpPr>
            <p:nvPr/>
          </p:nvCxnSpPr>
          <p:spPr>
            <a:xfrm>
              <a:off x="1645454" y="2559765"/>
              <a:ext cx="4903135" cy="0"/>
            </a:xfrm>
            <a:prstGeom prst="straightConnector1">
              <a:avLst/>
            </a:prstGeom>
            <a:ln w="38100">
              <a:solidFill>
                <a:srgbClr val="EBC483"/>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1915B03-9BE5-4396-AD1C-B430FE2D0499}"/>
                </a:ext>
              </a:extLst>
            </p:cNvPr>
            <p:cNvCxnSpPr>
              <a:cxnSpLocks/>
              <a:stCxn id="16" idx="2"/>
            </p:cNvCxnSpPr>
            <p:nvPr/>
          </p:nvCxnSpPr>
          <p:spPr>
            <a:xfrm>
              <a:off x="1165627" y="3039592"/>
              <a:ext cx="0" cy="3310758"/>
            </a:xfrm>
            <a:prstGeom prst="straightConnector1">
              <a:avLst/>
            </a:prstGeom>
            <a:ln w="38100">
              <a:solidFill>
                <a:srgbClr val="EBC483"/>
              </a:solidFill>
              <a:headEnd type="triangle" w="sm" len="sm"/>
              <a:tailEnd type="non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A8BB7AB9-CAAB-48CD-8976-01B8F68B5A70}"/>
                </a:ext>
              </a:extLst>
            </p:cNvPr>
            <p:cNvPicPr>
              <a:picLocks noChangeAspect="1"/>
            </p:cNvPicPr>
            <p:nvPr/>
          </p:nvPicPr>
          <p:blipFill>
            <a:blip r:embed="rId4"/>
            <a:stretch>
              <a:fillRect/>
            </a:stretch>
          </p:blipFill>
          <p:spPr>
            <a:xfrm>
              <a:off x="5021576" y="2079938"/>
              <a:ext cx="959642" cy="959642"/>
            </a:xfrm>
            <a:prstGeom prst="rect">
              <a:avLst/>
            </a:prstGeom>
            <a:effectLst>
              <a:softEdge rad="25400"/>
            </a:effectLst>
          </p:spPr>
        </p:pic>
        <p:pic>
          <p:nvPicPr>
            <p:cNvPr id="28" name="Picture 27">
              <a:extLst>
                <a:ext uri="{FF2B5EF4-FFF2-40B4-BE49-F238E27FC236}">
                  <a16:creationId xmlns:a16="http://schemas.microsoft.com/office/drawing/2014/main" id="{3E0FE23A-DC9C-471A-B8EB-607F239572F2}"/>
                </a:ext>
              </a:extLst>
            </p:cNvPr>
            <p:cNvPicPr>
              <a:picLocks noChangeAspect="1"/>
            </p:cNvPicPr>
            <p:nvPr/>
          </p:nvPicPr>
          <p:blipFill>
            <a:blip r:embed="rId5"/>
            <a:stretch>
              <a:fillRect/>
            </a:stretch>
          </p:blipFill>
          <p:spPr>
            <a:xfrm>
              <a:off x="663393" y="4998720"/>
              <a:ext cx="959642" cy="959642"/>
            </a:xfrm>
            <a:prstGeom prst="rect">
              <a:avLst/>
            </a:prstGeom>
            <a:effectLst>
              <a:softEdge rad="25400"/>
            </a:effectLst>
          </p:spPr>
        </p:pic>
        <p:cxnSp>
          <p:nvCxnSpPr>
            <p:cNvPr id="9" name="Straight Arrow Connector 8">
              <a:extLst>
                <a:ext uri="{FF2B5EF4-FFF2-40B4-BE49-F238E27FC236}">
                  <a16:creationId xmlns:a16="http://schemas.microsoft.com/office/drawing/2014/main" id="{51E259B7-9061-4F70-826F-0FF03EC9D838}"/>
                </a:ext>
              </a:extLst>
            </p:cNvPr>
            <p:cNvCxnSpPr>
              <a:cxnSpLocks/>
            </p:cNvCxnSpPr>
            <p:nvPr/>
          </p:nvCxnSpPr>
          <p:spPr>
            <a:xfrm flipH="1" flipV="1">
              <a:off x="1384356" y="3019136"/>
              <a:ext cx="3884519" cy="3067926"/>
            </a:xfrm>
            <a:prstGeom prst="straightConnector1">
              <a:avLst/>
            </a:prstGeom>
            <a:ln w="38100">
              <a:solidFill>
                <a:srgbClr val="EBC483"/>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45" name="Freeform: Shape 44">
              <a:extLst>
                <a:ext uri="{FF2B5EF4-FFF2-40B4-BE49-F238E27FC236}">
                  <a16:creationId xmlns:a16="http://schemas.microsoft.com/office/drawing/2014/main" id="{03A9C611-244B-4049-AC2A-940DBE100DA2}"/>
                </a:ext>
              </a:extLst>
            </p:cNvPr>
            <p:cNvSpPr/>
            <p:nvPr/>
          </p:nvSpPr>
          <p:spPr>
            <a:xfrm>
              <a:off x="1671510" y="2820685"/>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headEnd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81F5E95-65DB-450A-821C-A783671C5059}"/>
              </a:ext>
            </a:extLst>
          </p:cNvPr>
          <p:cNvGrpSpPr/>
          <p:nvPr/>
        </p:nvGrpSpPr>
        <p:grpSpPr>
          <a:xfrm>
            <a:off x="3589359" y="2078168"/>
            <a:ext cx="1096455" cy="795609"/>
            <a:chOff x="663393" y="2079938"/>
            <a:chExt cx="5885196" cy="4270412"/>
          </a:xfrm>
        </p:grpSpPr>
        <p:pic>
          <p:nvPicPr>
            <p:cNvPr id="14" name="Picture 13">
              <a:extLst>
                <a:ext uri="{FF2B5EF4-FFF2-40B4-BE49-F238E27FC236}">
                  <a16:creationId xmlns:a16="http://schemas.microsoft.com/office/drawing/2014/main" id="{5A71420F-7314-4A31-A314-33DC26142B00}"/>
                </a:ext>
              </a:extLst>
            </p:cNvPr>
            <p:cNvPicPr>
              <a:picLocks noChangeAspect="1"/>
            </p:cNvPicPr>
            <p:nvPr/>
          </p:nvPicPr>
          <p:blipFill>
            <a:blip r:embed="rId3"/>
            <a:stretch>
              <a:fillRect/>
            </a:stretch>
          </p:blipFill>
          <p:spPr>
            <a:xfrm>
              <a:off x="685800" y="2079938"/>
              <a:ext cx="959654" cy="959654"/>
            </a:xfrm>
            <a:prstGeom prst="rect">
              <a:avLst/>
            </a:prstGeom>
            <a:effectLst>
              <a:softEdge rad="25400"/>
            </a:effectLst>
          </p:spPr>
        </p:pic>
        <p:cxnSp>
          <p:nvCxnSpPr>
            <p:cNvPr id="15" name="Straight Arrow Connector 14">
              <a:extLst>
                <a:ext uri="{FF2B5EF4-FFF2-40B4-BE49-F238E27FC236}">
                  <a16:creationId xmlns:a16="http://schemas.microsoft.com/office/drawing/2014/main" id="{6922B5EF-6378-4A3F-B14A-3AEAA7118215}"/>
                </a:ext>
              </a:extLst>
            </p:cNvPr>
            <p:cNvCxnSpPr>
              <a:cxnSpLocks/>
              <a:stCxn id="14" idx="3"/>
            </p:cNvCxnSpPr>
            <p:nvPr/>
          </p:nvCxnSpPr>
          <p:spPr>
            <a:xfrm>
              <a:off x="1645454" y="2559765"/>
              <a:ext cx="4903135" cy="0"/>
            </a:xfrm>
            <a:prstGeom prst="straightConnector1">
              <a:avLst/>
            </a:prstGeom>
            <a:ln w="38100">
              <a:solidFill>
                <a:srgbClr val="EBC483"/>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7F6BCA8-69AE-4204-8E3B-75AB410A55FB}"/>
                </a:ext>
              </a:extLst>
            </p:cNvPr>
            <p:cNvCxnSpPr>
              <a:cxnSpLocks/>
              <a:stCxn id="14" idx="2"/>
            </p:cNvCxnSpPr>
            <p:nvPr/>
          </p:nvCxnSpPr>
          <p:spPr>
            <a:xfrm>
              <a:off x="1165627" y="3039592"/>
              <a:ext cx="0" cy="3310758"/>
            </a:xfrm>
            <a:prstGeom prst="straightConnector1">
              <a:avLst/>
            </a:prstGeom>
            <a:ln w="38100">
              <a:solidFill>
                <a:srgbClr val="EBC483"/>
              </a:solidFill>
              <a:headEnd type="triangle" w="sm" len="sm"/>
              <a:tailEnd type="non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70DA4EE-C2BF-4903-BA9F-DE8FCB44C401}"/>
                </a:ext>
              </a:extLst>
            </p:cNvPr>
            <p:cNvPicPr>
              <a:picLocks noChangeAspect="1"/>
            </p:cNvPicPr>
            <p:nvPr/>
          </p:nvPicPr>
          <p:blipFill>
            <a:blip r:embed="rId4"/>
            <a:stretch>
              <a:fillRect/>
            </a:stretch>
          </p:blipFill>
          <p:spPr>
            <a:xfrm>
              <a:off x="5021576" y="2079938"/>
              <a:ext cx="959642" cy="959642"/>
            </a:xfrm>
            <a:prstGeom prst="rect">
              <a:avLst/>
            </a:prstGeom>
            <a:effectLst>
              <a:softEdge rad="25400"/>
            </a:effectLst>
          </p:spPr>
        </p:pic>
        <p:pic>
          <p:nvPicPr>
            <p:cNvPr id="21" name="Picture 20">
              <a:extLst>
                <a:ext uri="{FF2B5EF4-FFF2-40B4-BE49-F238E27FC236}">
                  <a16:creationId xmlns:a16="http://schemas.microsoft.com/office/drawing/2014/main" id="{6EF468A7-B04D-4475-8052-445335535897}"/>
                </a:ext>
              </a:extLst>
            </p:cNvPr>
            <p:cNvPicPr>
              <a:picLocks noChangeAspect="1"/>
            </p:cNvPicPr>
            <p:nvPr/>
          </p:nvPicPr>
          <p:blipFill>
            <a:blip r:embed="rId5"/>
            <a:stretch>
              <a:fillRect/>
            </a:stretch>
          </p:blipFill>
          <p:spPr>
            <a:xfrm>
              <a:off x="663393" y="4998720"/>
              <a:ext cx="959642" cy="959642"/>
            </a:xfrm>
            <a:prstGeom prst="rect">
              <a:avLst/>
            </a:prstGeom>
            <a:effectLst>
              <a:softEdge rad="25400"/>
            </a:effectLst>
          </p:spPr>
        </p:pic>
        <p:cxnSp>
          <p:nvCxnSpPr>
            <p:cNvPr id="22" name="Straight Arrow Connector 21">
              <a:extLst>
                <a:ext uri="{FF2B5EF4-FFF2-40B4-BE49-F238E27FC236}">
                  <a16:creationId xmlns:a16="http://schemas.microsoft.com/office/drawing/2014/main" id="{15DF2318-DC0F-4867-B488-65162D9948B0}"/>
                </a:ext>
              </a:extLst>
            </p:cNvPr>
            <p:cNvCxnSpPr>
              <a:cxnSpLocks/>
            </p:cNvCxnSpPr>
            <p:nvPr/>
          </p:nvCxnSpPr>
          <p:spPr>
            <a:xfrm flipH="1" flipV="1">
              <a:off x="1384356" y="3019136"/>
              <a:ext cx="3884519" cy="3067926"/>
            </a:xfrm>
            <a:prstGeom prst="straightConnector1">
              <a:avLst/>
            </a:prstGeom>
            <a:ln w="38100">
              <a:solidFill>
                <a:srgbClr val="EBC483"/>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42482AE3-AA62-4C5D-9DFE-202A2F6D2809}"/>
                </a:ext>
              </a:extLst>
            </p:cNvPr>
            <p:cNvSpPr/>
            <p:nvPr/>
          </p:nvSpPr>
          <p:spPr>
            <a:xfrm>
              <a:off x="1671510" y="2820685"/>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headEnd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7328079D-7137-4189-B0BD-BE7445DF95D8}"/>
              </a:ext>
            </a:extLst>
          </p:cNvPr>
          <p:cNvGrpSpPr/>
          <p:nvPr/>
        </p:nvGrpSpPr>
        <p:grpSpPr>
          <a:xfrm>
            <a:off x="2107183" y="3082854"/>
            <a:ext cx="1096455" cy="795609"/>
            <a:chOff x="663393" y="2079938"/>
            <a:chExt cx="5885196" cy="4270412"/>
          </a:xfrm>
        </p:grpSpPr>
        <p:pic>
          <p:nvPicPr>
            <p:cNvPr id="25" name="Picture 24">
              <a:extLst>
                <a:ext uri="{FF2B5EF4-FFF2-40B4-BE49-F238E27FC236}">
                  <a16:creationId xmlns:a16="http://schemas.microsoft.com/office/drawing/2014/main" id="{2E3D7F46-A159-4904-899B-008158C8176A}"/>
                </a:ext>
              </a:extLst>
            </p:cNvPr>
            <p:cNvPicPr>
              <a:picLocks noChangeAspect="1"/>
            </p:cNvPicPr>
            <p:nvPr/>
          </p:nvPicPr>
          <p:blipFill>
            <a:blip r:embed="rId3"/>
            <a:stretch>
              <a:fillRect/>
            </a:stretch>
          </p:blipFill>
          <p:spPr>
            <a:xfrm>
              <a:off x="685800" y="2079938"/>
              <a:ext cx="959654" cy="959654"/>
            </a:xfrm>
            <a:prstGeom prst="rect">
              <a:avLst/>
            </a:prstGeom>
            <a:effectLst>
              <a:softEdge rad="25400"/>
            </a:effectLst>
          </p:spPr>
        </p:pic>
        <p:cxnSp>
          <p:nvCxnSpPr>
            <p:cNvPr id="26" name="Straight Arrow Connector 25">
              <a:extLst>
                <a:ext uri="{FF2B5EF4-FFF2-40B4-BE49-F238E27FC236}">
                  <a16:creationId xmlns:a16="http://schemas.microsoft.com/office/drawing/2014/main" id="{93218C91-7B54-4EC5-A8E1-560EA9D3B575}"/>
                </a:ext>
              </a:extLst>
            </p:cNvPr>
            <p:cNvCxnSpPr>
              <a:cxnSpLocks/>
              <a:stCxn id="25" idx="3"/>
            </p:cNvCxnSpPr>
            <p:nvPr/>
          </p:nvCxnSpPr>
          <p:spPr>
            <a:xfrm>
              <a:off x="1645454" y="2559765"/>
              <a:ext cx="4903135" cy="0"/>
            </a:xfrm>
            <a:prstGeom prst="straightConnector1">
              <a:avLst/>
            </a:prstGeom>
            <a:ln w="38100">
              <a:solidFill>
                <a:srgbClr val="EBC483"/>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62A3F9E-3185-410A-A068-6EB56A8B9BB7}"/>
                </a:ext>
              </a:extLst>
            </p:cNvPr>
            <p:cNvCxnSpPr>
              <a:cxnSpLocks/>
              <a:stCxn id="25" idx="2"/>
            </p:cNvCxnSpPr>
            <p:nvPr/>
          </p:nvCxnSpPr>
          <p:spPr>
            <a:xfrm>
              <a:off x="1165627" y="3039592"/>
              <a:ext cx="0" cy="3310758"/>
            </a:xfrm>
            <a:prstGeom prst="straightConnector1">
              <a:avLst/>
            </a:prstGeom>
            <a:ln w="38100">
              <a:solidFill>
                <a:srgbClr val="EBC483"/>
              </a:solidFill>
              <a:headEnd type="triangle" w="sm" len="sm"/>
              <a:tailEnd type="non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3F5B4F8-1585-4BB4-BD94-6B6156DE4B68}"/>
                </a:ext>
              </a:extLst>
            </p:cNvPr>
            <p:cNvPicPr>
              <a:picLocks noChangeAspect="1"/>
            </p:cNvPicPr>
            <p:nvPr/>
          </p:nvPicPr>
          <p:blipFill>
            <a:blip r:embed="rId4"/>
            <a:stretch>
              <a:fillRect/>
            </a:stretch>
          </p:blipFill>
          <p:spPr>
            <a:xfrm>
              <a:off x="5021576" y="2079938"/>
              <a:ext cx="959642" cy="959642"/>
            </a:xfrm>
            <a:prstGeom prst="rect">
              <a:avLst/>
            </a:prstGeom>
            <a:effectLst>
              <a:softEdge rad="25400"/>
            </a:effectLst>
          </p:spPr>
        </p:pic>
        <p:pic>
          <p:nvPicPr>
            <p:cNvPr id="31" name="Picture 30">
              <a:extLst>
                <a:ext uri="{FF2B5EF4-FFF2-40B4-BE49-F238E27FC236}">
                  <a16:creationId xmlns:a16="http://schemas.microsoft.com/office/drawing/2014/main" id="{BBC63326-6E0B-459C-8EBC-1FBEA31D20FF}"/>
                </a:ext>
              </a:extLst>
            </p:cNvPr>
            <p:cNvPicPr>
              <a:picLocks noChangeAspect="1"/>
            </p:cNvPicPr>
            <p:nvPr/>
          </p:nvPicPr>
          <p:blipFill>
            <a:blip r:embed="rId5"/>
            <a:stretch>
              <a:fillRect/>
            </a:stretch>
          </p:blipFill>
          <p:spPr>
            <a:xfrm>
              <a:off x="663393" y="4998720"/>
              <a:ext cx="959642" cy="959642"/>
            </a:xfrm>
            <a:prstGeom prst="rect">
              <a:avLst/>
            </a:prstGeom>
            <a:effectLst>
              <a:softEdge rad="25400"/>
            </a:effectLst>
          </p:spPr>
        </p:pic>
        <p:cxnSp>
          <p:nvCxnSpPr>
            <p:cNvPr id="32" name="Straight Arrow Connector 31">
              <a:extLst>
                <a:ext uri="{FF2B5EF4-FFF2-40B4-BE49-F238E27FC236}">
                  <a16:creationId xmlns:a16="http://schemas.microsoft.com/office/drawing/2014/main" id="{E378972C-35ED-41B9-9CA1-D4D9ECB6A2B1}"/>
                </a:ext>
              </a:extLst>
            </p:cNvPr>
            <p:cNvCxnSpPr>
              <a:cxnSpLocks/>
            </p:cNvCxnSpPr>
            <p:nvPr/>
          </p:nvCxnSpPr>
          <p:spPr>
            <a:xfrm flipH="1" flipV="1">
              <a:off x="1384356" y="3019136"/>
              <a:ext cx="3884519" cy="3067926"/>
            </a:xfrm>
            <a:prstGeom prst="straightConnector1">
              <a:avLst/>
            </a:prstGeom>
            <a:ln w="38100">
              <a:solidFill>
                <a:srgbClr val="EBC483"/>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8F2EF21-B16B-4D67-8DE6-3C73983E9072}"/>
                </a:ext>
              </a:extLst>
            </p:cNvPr>
            <p:cNvSpPr/>
            <p:nvPr/>
          </p:nvSpPr>
          <p:spPr>
            <a:xfrm>
              <a:off x="1671510" y="2820685"/>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headEnd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794B0296-B6F3-4CEF-9CF4-6F9A49305284}"/>
              </a:ext>
            </a:extLst>
          </p:cNvPr>
          <p:cNvGrpSpPr/>
          <p:nvPr/>
        </p:nvGrpSpPr>
        <p:grpSpPr>
          <a:xfrm>
            <a:off x="2107183" y="5364843"/>
            <a:ext cx="1096455" cy="795609"/>
            <a:chOff x="663393" y="2079938"/>
            <a:chExt cx="5885196" cy="4270412"/>
          </a:xfrm>
        </p:grpSpPr>
        <p:pic>
          <p:nvPicPr>
            <p:cNvPr id="35" name="Picture 34">
              <a:extLst>
                <a:ext uri="{FF2B5EF4-FFF2-40B4-BE49-F238E27FC236}">
                  <a16:creationId xmlns:a16="http://schemas.microsoft.com/office/drawing/2014/main" id="{A44A05C1-634F-4AB0-A204-BBF782D2AC07}"/>
                </a:ext>
              </a:extLst>
            </p:cNvPr>
            <p:cNvPicPr>
              <a:picLocks noChangeAspect="1"/>
            </p:cNvPicPr>
            <p:nvPr/>
          </p:nvPicPr>
          <p:blipFill>
            <a:blip r:embed="rId3"/>
            <a:stretch>
              <a:fillRect/>
            </a:stretch>
          </p:blipFill>
          <p:spPr>
            <a:xfrm>
              <a:off x="685800" y="2079938"/>
              <a:ext cx="959654" cy="959654"/>
            </a:xfrm>
            <a:prstGeom prst="rect">
              <a:avLst/>
            </a:prstGeom>
            <a:effectLst>
              <a:softEdge rad="25400"/>
            </a:effectLst>
          </p:spPr>
        </p:pic>
        <p:cxnSp>
          <p:nvCxnSpPr>
            <p:cNvPr id="36" name="Straight Arrow Connector 35">
              <a:extLst>
                <a:ext uri="{FF2B5EF4-FFF2-40B4-BE49-F238E27FC236}">
                  <a16:creationId xmlns:a16="http://schemas.microsoft.com/office/drawing/2014/main" id="{45EBAE55-8CE6-4FB0-8D63-F1A9E12D3EB3}"/>
                </a:ext>
              </a:extLst>
            </p:cNvPr>
            <p:cNvCxnSpPr>
              <a:cxnSpLocks/>
              <a:stCxn id="35" idx="3"/>
            </p:cNvCxnSpPr>
            <p:nvPr/>
          </p:nvCxnSpPr>
          <p:spPr>
            <a:xfrm>
              <a:off x="1645454" y="2559765"/>
              <a:ext cx="4903135" cy="0"/>
            </a:xfrm>
            <a:prstGeom prst="straightConnector1">
              <a:avLst/>
            </a:prstGeom>
            <a:ln w="38100">
              <a:solidFill>
                <a:srgbClr val="EBC483"/>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5164B22-EAA2-4E97-BBBC-81CC6D6F8E32}"/>
                </a:ext>
              </a:extLst>
            </p:cNvPr>
            <p:cNvCxnSpPr>
              <a:cxnSpLocks/>
              <a:stCxn id="35" idx="2"/>
            </p:cNvCxnSpPr>
            <p:nvPr/>
          </p:nvCxnSpPr>
          <p:spPr>
            <a:xfrm>
              <a:off x="1165627" y="3039592"/>
              <a:ext cx="0" cy="3310758"/>
            </a:xfrm>
            <a:prstGeom prst="straightConnector1">
              <a:avLst/>
            </a:prstGeom>
            <a:ln w="38100">
              <a:solidFill>
                <a:srgbClr val="EBC483"/>
              </a:solidFill>
              <a:headEnd type="triangle" w="sm" len="sm"/>
              <a:tailEnd type="non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FE68A5A9-1650-4D5B-9E77-E4619063EF5B}"/>
                </a:ext>
              </a:extLst>
            </p:cNvPr>
            <p:cNvPicPr>
              <a:picLocks noChangeAspect="1"/>
            </p:cNvPicPr>
            <p:nvPr/>
          </p:nvPicPr>
          <p:blipFill>
            <a:blip r:embed="rId4"/>
            <a:stretch>
              <a:fillRect/>
            </a:stretch>
          </p:blipFill>
          <p:spPr>
            <a:xfrm>
              <a:off x="5021576" y="2079938"/>
              <a:ext cx="959642" cy="959642"/>
            </a:xfrm>
            <a:prstGeom prst="rect">
              <a:avLst/>
            </a:prstGeom>
            <a:effectLst>
              <a:softEdge rad="25400"/>
            </a:effectLst>
          </p:spPr>
        </p:pic>
        <p:pic>
          <p:nvPicPr>
            <p:cNvPr id="39" name="Picture 38">
              <a:extLst>
                <a:ext uri="{FF2B5EF4-FFF2-40B4-BE49-F238E27FC236}">
                  <a16:creationId xmlns:a16="http://schemas.microsoft.com/office/drawing/2014/main" id="{ABC72CE5-A5D0-4269-A4AA-D828DDC5E980}"/>
                </a:ext>
              </a:extLst>
            </p:cNvPr>
            <p:cNvPicPr>
              <a:picLocks noChangeAspect="1"/>
            </p:cNvPicPr>
            <p:nvPr/>
          </p:nvPicPr>
          <p:blipFill>
            <a:blip r:embed="rId5"/>
            <a:stretch>
              <a:fillRect/>
            </a:stretch>
          </p:blipFill>
          <p:spPr>
            <a:xfrm>
              <a:off x="663393" y="4998720"/>
              <a:ext cx="959642" cy="959642"/>
            </a:xfrm>
            <a:prstGeom prst="rect">
              <a:avLst/>
            </a:prstGeom>
            <a:effectLst>
              <a:softEdge rad="25400"/>
            </a:effectLst>
          </p:spPr>
        </p:pic>
        <p:cxnSp>
          <p:nvCxnSpPr>
            <p:cNvPr id="40" name="Straight Arrow Connector 39">
              <a:extLst>
                <a:ext uri="{FF2B5EF4-FFF2-40B4-BE49-F238E27FC236}">
                  <a16:creationId xmlns:a16="http://schemas.microsoft.com/office/drawing/2014/main" id="{7509ABC3-F174-4D87-8504-E2612758D3D6}"/>
                </a:ext>
              </a:extLst>
            </p:cNvPr>
            <p:cNvCxnSpPr>
              <a:cxnSpLocks/>
            </p:cNvCxnSpPr>
            <p:nvPr/>
          </p:nvCxnSpPr>
          <p:spPr>
            <a:xfrm flipH="1" flipV="1">
              <a:off x="1384356" y="3019136"/>
              <a:ext cx="3884519" cy="3067926"/>
            </a:xfrm>
            <a:prstGeom prst="straightConnector1">
              <a:avLst/>
            </a:prstGeom>
            <a:ln w="38100">
              <a:solidFill>
                <a:srgbClr val="EBC483"/>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D75F110C-F7DB-4261-B8FA-D3BEB2EC0199}"/>
                </a:ext>
              </a:extLst>
            </p:cNvPr>
            <p:cNvSpPr/>
            <p:nvPr/>
          </p:nvSpPr>
          <p:spPr>
            <a:xfrm>
              <a:off x="1671510" y="2820685"/>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headEnd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2B5CEE8A-21CC-439B-89E6-BB9A858C64F0}"/>
              </a:ext>
            </a:extLst>
          </p:cNvPr>
          <p:cNvGrpSpPr/>
          <p:nvPr/>
        </p:nvGrpSpPr>
        <p:grpSpPr>
          <a:xfrm>
            <a:off x="3589359" y="5364843"/>
            <a:ext cx="1096455" cy="795609"/>
            <a:chOff x="663393" y="2079938"/>
            <a:chExt cx="5885196" cy="4270412"/>
          </a:xfrm>
        </p:grpSpPr>
        <p:pic>
          <p:nvPicPr>
            <p:cNvPr id="43" name="Picture 42">
              <a:extLst>
                <a:ext uri="{FF2B5EF4-FFF2-40B4-BE49-F238E27FC236}">
                  <a16:creationId xmlns:a16="http://schemas.microsoft.com/office/drawing/2014/main" id="{9F6BBD92-12EE-4098-B147-2837BE68A2F5}"/>
                </a:ext>
              </a:extLst>
            </p:cNvPr>
            <p:cNvPicPr>
              <a:picLocks noChangeAspect="1"/>
            </p:cNvPicPr>
            <p:nvPr/>
          </p:nvPicPr>
          <p:blipFill>
            <a:blip r:embed="rId3"/>
            <a:stretch>
              <a:fillRect/>
            </a:stretch>
          </p:blipFill>
          <p:spPr>
            <a:xfrm>
              <a:off x="685800" y="2079938"/>
              <a:ext cx="959654" cy="959654"/>
            </a:xfrm>
            <a:prstGeom prst="rect">
              <a:avLst/>
            </a:prstGeom>
            <a:effectLst>
              <a:softEdge rad="25400"/>
            </a:effectLst>
          </p:spPr>
        </p:pic>
        <p:cxnSp>
          <p:nvCxnSpPr>
            <p:cNvPr id="44" name="Straight Arrow Connector 43">
              <a:extLst>
                <a:ext uri="{FF2B5EF4-FFF2-40B4-BE49-F238E27FC236}">
                  <a16:creationId xmlns:a16="http://schemas.microsoft.com/office/drawing/2014/main" id="{2CAF0EC1-29C3-44D6-A0F4-B289937D7436}"/>
                </a:ext>
              </a:extLst>
            </p:cNvPr>
            <p:cNvCxnSpPr>
              <a:cxnSpLocks/>
              <a:stCxn id="43" idx="3"/>
            </p:cNvCxnSpPr>
            <p:nvPr/>
          </p:nvCxnSpPr>
          <p:spPr>
            <a:xfrm>
              <a:off x="1645454" y="2559765"/>
              <a:ext cx="4903135" cy="0"/>
            </a:xfrm>
            <a:prstGeom prst="straightConnector1">
              <a:avLst/>
            </a:prstGeom>
            <a:ln w="38100">
              <a:solidFill>
                <a:srgbClr val="EBC483"/>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7ACE9F2-8877-44C5-9829-A057E0DEB6F1}"/>
                </a:ext>
              </a:extLst>
            </p:cNvPr>
            <p:cNvCxnSpPr>
              <a:cxnSpLocks/>
              <a:stCxn id="43" idx="2"/>
            </p:cNvCxnSpPr>
            <p:nvPr/>
          </p:nvCxnSpPr>
          <p:spPr>
            <a:xfrm>
              <a:off x="1165627" y="3039592"/>
              <a:ext cx="0" cy="3310758"/>
            </a:xfrm>
            <a:prstGeom prst="straightConnector1">
              <a:avLst/>
            </a:prstGeom>
            <a:ln w="38100">
              <a:solidFill>
                <a:srgbClr val="EBC483"/>
              </a:solidFill>
              <a:headEnd type="triangle" w="sm" len="sm"/>
              <a:tailEnd type="none"/>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D961CCBC-C532-4764-AB1B-89C8FD505560}"/>
                </a:ext>
              </a:extLst>
            </p:cNvPr>
            <p:cNvPicPr>
              <a:picLocks noChangeAspect="1"/>
            </p:cNvPicPr>
            <p:nvPr/>
          </p:nvPicPr>
          <p:blipFill>
            <a:blip r:embed="rId4"/>
            <a:stretch>
              <a:fillRect/>
            </a:stretch>
          </p:blipFill>
          <p:spPr>
            <a:xfrm>
              <a:off x="5021576" y="2079938"/>
              <a:ext cx="959642" cy="959642"/>
            </a:xfrm>
            <a:prstGeom prst="rect">
              <a:avLst/>
            </a:prstGeom>
            <a:effectLst>
              <a:softEdge rad="25400"/>
            </a:effectLst>
          </p:spPr>
        </p:pic>
        <p:pic>
          <p:nvPicPr>
            <p:cNvPr id="48" name="Picture 47">
              <a:extLst>
                <a:ext uri="{FF2B5EF4-FFF2-40B4-BE49-F238E27FC236}">
                  <a16:creationId xmlns:a16="http://schemas.microsoft.com/office/drawing/2014/main" id="{7AC78D39-4A95-40B6-B74D-885F1034641F}"/>
                </a:ext>
              </a:extLst>
            </p:cNvPr>
            <p:cNvPicPr>
              <a:picLocks noChangeAspect="1"/>
            </p:cNvPicPr>
            <p:nvPr/>
          </p:nvPicPr>
          <p:blipFill>
            <a:blip r:embed="rId5"/>
            <a:stretch>
              <a:fillRect/>
            </a:stretch>
          </p:blipFill>
          <p:spPr>
            <a:xfrm>
              <a:off x="663393" y="4998720"/>
              <a:ext cx="959642" cy="959642"/>
            </a:xfrm>
            <a:prstGeom prst="rect">
              <a:avLst/>
            </a:prstGeom>
            <a:effectLst>
              <a:softEdge rad="25400"/>
            </a:effectLst>
          </p:spPr>
        </p:pic>
        <p:cxnSp>
          <p:nvCxnSpPr>
            <p:cNvPr id="49" name="Straight Arrow Connector 48">
              <a:extLst>
                <a:ext uri="{FF2B5EF4-FFF2-40B4-BE49-F238E27FC236}">
                  <a16:creationId xmlns:a16="http://schemas.microsoft.com/office/drawing/2014/main" id="{22715F60-0D68-47D0-8957-4D0760C8F24A}"/>
                </a:ext>
              </a:extLst>
            </p:cNvPr>
            <p:cNvCxnSpPr>
              <a:cxnSpLocks/>
            </p:cNvCxnSpPr>
            <p:nvPr/>
          </p:nvCxnSpPr>
          <p:spPr>
            <a:xfrm flipH="1" flipV="1">
              <a:off x="1384356" y="3019136"/>
              <a:ext cx="3884519" cy="3067926"/>
            </a:xfrm>
            <a:prstGeom prst="straightConnector1">
              <a:avLst/>
            </a:prstGeom>
            <a:ln w="38100">
              <a:solidFill>
                <a:srgbClr val="EBC483"/>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3CE94727-3031-47CE-B077-AE89C95D9701}"/>
                </a:ext>
              </a:extLst>
            </p:cNvPr>
            <p:cNvSpPr/>
            <p:nvPr/>
          </p:nvSpPr>
          <p:spPr>
            <a:xfrm>
              <a:off x="1671510" y="2820685"/>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headEnd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02B5B97-61DA-4B65-84B8-5E92F41C12C6}"/>
              </a:ext>
            </a:extLst>
          </p:cNvPr>
          <p:cNvGrpSpPr/>
          <p:nvPr/>
        </p:nvGrpSpPr>
        <p:grpSpPr>
          <a:xfrm>
            <a:off x="8373917" y="2041430"/>
            <a:ext cx="1096455" cy="795609"/>
            <a:chOff x="663393" y="2079938"/>
            <a:chExt cx="5885196" cy="4270412"/>
          </a:xfrm>
        </p:grpSpPr>
        <p:pic>
          <p:nvPicPr>
            <p:cNvPr id="52" name="Picture 51">
              <a:extLst>
                <a:ext uri="{FF2B5EF4-FFF2-40B4-BE49-F238E27FC236}">
                  <a16:creationId xmlns:a16="http://schemas.microsoft.com/office/drawing/2014/main" id="{C65D668D-6E9B-437F-AFCF-AF86687CFEDE}"/>
                </a:ext>
              </a:extLst>
            </p:cNvPr>
            <p:cNvPicPr>
              <a:picLocks noChangeAspect="1"/>
            </p:cNvPicPr>
            <p:nvPr/>
          </p:nvPicPr>
          <p:blipFill>
            <a:blip r:embed="rId3"/>
            <a:stretch>
              <a:fillRect/>
            </a:stretch>
          </p:blipFill>
          <p:spPr>
            <a:xfrm>
              <a:off x="685800" y="2079938"/>
              <a:ext cx="959654" cy="959654"/>
            </a:xfrm>
            <a:prstGeom prst="rect">
              <a:avLst/>
            </a:prstGeom>
            <a:effectLst>
              <a:softEdge rad="25400"/>
            </a:effectLst>
          </p:spPr>
        </p:pic>
        <p:cxnSp>
          <p:nvCxnSpPr>
            <p:cNvPr id="53" name="Straight Arrow Connector 52">
              <a:extLst>
                <a:ext uri="{FF2B5EF4-FFF2-40B4-BE49-F238E27FC236}">
                  <a16:creationId xmlns:a16="http://schemas.microsoft.com/office/drawing/2014/main" id="{05295176-B868-406D-A3C8-DBF5233F7A3B}"/>
                </a:ext>
              </a:extLst>
            </p:cNvPr>
            <p:cNvCxnSpPr>
              <a:cxnSpLocks/>
              <a:stCxn id="52" idx="3"/>
            </p:cNvCxnSpPr>
            <p:nvPr/>
          </p:nvCxnSpPr>
          <p:spPr>
            <a:xfrm>
              <a:off x="1645454" y="2559765"/>
              <a:ext cx="4903135" cy="0"/>
            </a:xfrm>
            <a:prstGeom prst="straightConnector1">
              <a:avLst/>
            </a:prstGeom>
            <a:ln w="38100">
              <a:solidFill>
                <a:srgbClr val="EBC483"/>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60E034-A601-4491-B2AF-1A851C3BA041}"/>
                </a:ext>
              </a:extLst>
            </p:cNvPr>
            <p:cNvCxnSpPr>
              <a:cxnSpLocks/>
              <a:stCxn id="52" idx="2"/>
            </p:cNvCxnSpPr>
            <p:nvPr/>
          </p:nvCxnSpPr>
          <p:spPr>
            <a:xfrm>
              <a:off x="1165627" y="3039592"/>
              <a:ext cx="0" cy="3310758"/>
            </a:xfrm>
            <a:prstGeom prst="straightConnector1">
              <a:avLst/>
            </a:prstGeom>
            <a:ln w="38100">
              <a:solidFill>
                <a:srgbClr val="EBC483"/>
              </a:solidFill>
              <a:headEnd type="triangle" w="sm" len="sm"/>
              <a:tailEnd type="none"/>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AB0BBEBD-0C31-473F-AD97-853D5BBBCAAD}"/>
                </a:ext>
              </a:extLst>
            </p:cNvPr>
            <p:cNvPicPr>
              <a:picLocks noChangeAspect="1"/>
            </p:cNvPicPr>
            <p:nvPr/>
          </p:nvPicPr>
          <p:blipFill>
            <a:blip r:embed="rId4"/>
            <a:stretch>
              <a:fillRect/>
            </a:stretch>
          </p:blipFill>
          <p:spPr>
            <a:xfrm>
              <a:off x="5021576" y="2079938"/>
              <a:ext cx="959642" cy="959642"/>
            </a:xfrm>
            <a:prstGeom prst="rect">
              <a:avLst/>
            </a:prstGeom>
            <a:effectLst>
              <a:softEdge rad="25400"/>
            </a:effectLst>
          </p:spPr>
        </p:pic>
        <p:pic>
          <p:nvPicPr>
            <p:cNvPr id="56" name="Picture 55">
              <a:extLst>
                <a:ext uri="{FF2B5EF4-FFF2-40B4-BE49-F238E27FC236}">
                  <a16:creationId xmlns:a16="http://schemas.microsoft.com/office/drawing/2014/main" id="{7F8267B7-4F5A-4680-9466-0964F706D35A}"/>
                </a:ext>
              </a:extLst>
            </p:cNvPr>
            <p:cNvPicPr>
              <a:picLocks noChangeAspect="1"/>
            </p:cNvPicPr>
            <p:nvPr/>
          </p:nvPicPr>
          <p:blipFill>
            <a:blip r:embed="rId5"/>
            <a:stretch>
              <a:fillRect/>
            </a:stretch>
          </p:blipFill>
          <p:spPr>
            <a:xfrm>
              <a:off x="663393" y="4998720"/>
              <a:ext cx="959642" cy="959642"/>
            </a:xfrm>
            <a:prstGeom prst="rect">
              <a:avLst/>
            </a:prstGeom>
            <a:effectLst>
              <a:softEdge rad="25400"/>
            </a:effectLst>
          </p:spPr>
        </p:pic>
        <p:cxnSp>
          <p:nvCxnSpPr>
            <p:cNvPr id="57" name="Straight Arrow Connector 56">
              <a:extLst>
                <a:ext uri="{FF2B5EF4-FFF2-40B4-BE49-F238E27FC236}">
                  <a16:creationId xmlns:a16="http://schemas.microsoft.com/office/drawing/2014/main" id="{3C93ABA2-03E5-4567-81D4-102FC075CB74}"/>
                </a:ext>
              </a:extLst>
            </p:cNvPr>
            <p:cNvCxnSpPr>
              <a:cxnSpLocks/>
            </p:cNvCxnSpPr>
            <p:nvPr/>
          </p:nvCxnSpPr>
          <p:spPr>
            <a:xfrm flipH="1" flipV="1">
              <a:off x="1384356" y="3019136"/>
              <a:ext cx="3884519" cy="3067926"/>
            </a:xfrm>
            <a:prstGeom prst="straightConnector1">
              <a:avLst/>
            </a:prstGeom>
            <a:ln w="38100">
              <a:solidFill>
                <a:srgbClr val="EBC483"/>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75FC3312-4B93-4553-B79B-3E0DAEC46E66}"/>
                </a:ext>
              </a:extLst>
            </p:cNvPr>
            <p:cNvSpPr/>
            <p:nvPr/>
          </p:nvSpPr>
          <p:spPr>
            <a:xfrm>
              <a:off x="1671510" y="2820685"/>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headEnd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5238988D-7E71-4FE8-8898-8DF24F6B075D}"/>
              </a:ext>
            </a:extLst>
          </p:cNvPr>
          <p:cNvGrpSpPr/>
          <p:nvPr/>
        </p:nvGrpSpPr>
        <p:grpSpPr>
          <a:xfrm>
            <a:off x="8373917" y="3082854"/>
            <a:ext cx="1096455" cy="795609"/>
            <a:chOff x="663393" y="2079938"/>
            <a:chExt cx="5885196" cy="4270412"/>
          </a:xfrm>
        </p:grpSpPr>
        <p:pic>
          <p:nvPicPr>
            <p:cNvPr id="60" name="Picture 59">
              <a:extLst>
                <a:ext uri="{FF2B5EF4-FFF2-40B4-BE49-F238E27FC236}">
                  <a16:creationId xmlns:a16="http://schemas.microsoft.com/office/drawing/2014/main" id="{85FF9626-F0EB-48CF-8E3E-89A53F6D199B}"/>
                </a:ext>
              </a:extLst>
            </p:cNvPr>
            <p:cNvPicPr>
              <a:picLocks noChangeAspect="1"/>
            </p:cNvPicPr>
            <p:nvPr/>
          </p:nvPicPr>
          <p:blipFill>
            <a:blip r:embed="rId3"/>
            <a:stretch>
              <a:fillRect/>
            </a:stretch>
          </p:blipFill>
          <p:spPr>
            <a:xfrm>
              <a:off x="685800" y="2079938"/>
              <a:ext cx="959654" cy="959654"/>
            </a:xfrm>
            <a:prstGeom prst="rect">
              <a:avLst/>
            </a:prstGeom>
            <a:effectLst>
              <a:softEdge rad="25400"/>
            </a:effectLst>
          </p:spPr>
        </p:pic>
        <p:cxnSp>
          <p:nvCxnSpPr>
            <p:cNvPr id="61" name="Straight Arrow Connector 60">
              <a:extLst>
                <a:ext uri="{FF2B5EF4-FFF2-40B4-BE49-F238E27FC236}">
                  <a16:creationId xmlns:a16="http://schemas.microsoft.com/office/drawing/2014/main" id="{E23F00A3-D18A-4085-8853-58E376A4CC29}"/>
                </a:ext>
              </a:extLst>
            </p:cNvPr>
            <p:cNvCxnSpPr>
              <a:cxnSpLocks/>
              <a:stCxn id="60" idx="3"/>
            </p:cNvCxnSpPr>
            <p:nvPr/>
          </p:nvCxnSpPr>
          <p:spPr>
            <a:xfrm>
              <a:off x="1645454" y="2559765"/>
              <a:ext cx="4903135" cy="0"/>
            </a:xfrm>
            <a:prstGeom prst="straightConnector1">
              <a:avLst/>
            </a:prstGeom>
            <a:ln w="38100">
              <a:solidFill>
                <a:srgbClr val="EBC483"/>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2D621D4-DB82-4F03-98D0-ED701E8E4D62}"/>
                </a:ext>
              </a:extLst>
            </p:cNvPr>
            <p:cNvCxnSpPr>
              <a:cxnSpLocks/>
              <a:stCxn id="60" idx="2"/>
            </p:cNvCxnSpPr>
            <p:nvPr/>
          </p:nvCxnSpPr>
          <p:spPr>
            <a:xfrm>
              <a:off x="1165627" y="3039592"/>
              <a:ext cx="0" cy="3310758"/>
            </a:xfrm>
            <a:prstGeom prst="straightConnector1">
              <a:avLst/>
            </a:prstGeom>
            <a:ln w="38100">
              <a:solidFill>
                <a:srgbClr val="EBC483"/>
              </a:solidFill>
              <a:headEnd type="triangle" w="sm" len="sm"/>
              <a:tailEnd type="none"/>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0E65B9C2-AE12-4001-B4B5-E56E85FE5E00}"/>
                </a:ext>
              </a:extLst>
            </p:cNvPr>
            <p:cNvPicPr>
              <a:picLocks noChangeAspect="1"/>
            </p:cNvPicPr>
            <p:nvPr/>
          </p:nvPicPr>
          <p:blipFill>
            <a:blip r:embed="rId4"/>
            <a:stretch>
              <a:fillRect/>
            </a:stretch>
          </p:blipFill>
          <p:spPr>
            <a:xfrm>
              <a:off x="5021576" y="2079938"/>
              <a:ext cx="959642" cy="959642"/>
            </a:xfrm>
            <a:prstGeom prst="rect">
              <a:avLst/>
            </a:prstGeom>
            <a:effectLst>
              <a:softEdge rad="25400"/>
            </a:effectLst>
          </p:spPr>
        </p:pic>
        <p:pic>
          <p:nvPicPr>
            <p:cNvPr id="64" name="Picture 63">
              <a:extLst>
                <a:ext uri="{FF2B5EF4-FFF2-40B4-BE49-F238E27FC236}">
                  <a16:creationId xmlns:a16="http://schemas.microsoft.com/office/drawing/2014/main" id="{F55C3562-8C44-4FBF-A6AF-4F801BBB68AA}"/>
                </a:ext>
              </a:extLst>
            </p:cNvPr>
            <p:cNvPicPr>
              <a:picLocks noChangeAspect="1"/>
            </p:cNvPicPr>
            <p:nvPr/>
          </p:nvPicPr>
          <p:blipFill>
            <a:blip r:embed="rId5"/>
            <a:stretch>
              <a:fillRect/>
            </a:stretch>
          </p:blipFill>
          <p:spPr>
            <a:xfrm>
              <a:off x="663393" y="4998720"/>
              <a:ext cx="959642" cy="959642"/>
            </a:xfrm>
            <a:prstGeom prst="rect">
              <a:avLst/>
            </a:prstGeom>
            <a:effectLst>
              <a:softEdge rad="25400"/>
            </a:effectLst>
          </p:spPr>
        </p:pic>
        <p:cxnSp>
          <p:nvCxnSpPr>
            <p:cNvPr id="65" name="Straight Arrow Connector 64">
              <a:extLst>
                <a:ext uri="{FF2B5EF4-FFF2-40B4-BE49-F238E27FC236}">
                  <a16:creationId xmlns:a16="http://schemas.microsoft.com/office/drawing/2014/main" id="{99731691-865C-4724-A342-DC9D0C00EE6E}"/>
                </a:ext>
              </a:extLst>
            </p:cNvPr>
            <p:cNvCxnSpPr>
              <a:cxnSpLocks/>
            </p:cNvCxnSpPr>
            <p:nvPr/>
          </p:nvCxnSpPr>
          <p:spPr>
            <a:xfrm flipH="1" flipV="1">
              <a:off x="1384356" y="3019136"/>
              <a:ext cx="3884519" cy="3067926"/>
            </a:xfrm>
            <a:prstGeom prst="straightConnector1">
              <a:avLst/>
            </a:prstGeom>
            <a:ln w="38100">
              <a:solidFill>
                <a:srgbClr val="EBC483"/>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66" name="Freeform: Shape 65">
              <a:extLst>
                <a:ext uri="{FF2B5EF4-FFF2-40B4-BE49-F238E27FC236}">
                  <a16:creationId xmlns:a16="http://schemas.microsoft.com/office/drawing/2014/main" id="{46ACD278-E8C1-4282-B6B6-89E7361E988D}"/>
                </a:ext>
              </a:extLst>
            </p:cNvPr>
            <p:cNvSpPr/>
            <p:nvPr/>
          </p:nvSpPr>
          <p:spPr>
            <a:xfrm>
              <a:off x="1671510" y="2820685"/>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headEnd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CD66DDE4-0C53-458B-BBD5-2259BDDFBAD9}"/>
              </a:ext>
            </a:extLst>
          </p:cNvPr>
          <p:cNvGrpSpPr/>
          <p:nvPr/>
        </p:nvGrpSpPr>
        <p:grpSpPr>
          <a:xfrm>
            <a:off x="8369736" y="5291812"/>
            <a:ext cx="1096455" cy="795609"/>
            <a:chOff x="663393" y="2079938"/>
            <a:chExt cx="5885196" cy="4270412"/>
          </a:xfrm>
        </p:grpSpPr>
        <p:pic>
          <p:nvPicPr>
            <p:cNvPr id="68" name="Picture 67">
              <a:extLst>
                <a:ext uri="{FF2B5EF4-FFF2-40B4-BE49-F238E27FC236}">
                  <a16:creationId xmlns:a16="http://schemas.microsoft.com/office/drawing/2014/main" id="{3D0BF9C9-B450-4E38-84C3-47E2256C9A8D}"/>
                </a:ext>
              </a:extLst>
            </p:cNvPr>
            <p:cNvPicPr>
              <a:picLocks noChangeAspect="1"/>
            </p:cNvPicPr>
            <p:nvPr/>
          </p:nvPicPr>
          <p:blipFill>
            <a:blip r:embed="rId3"/>
            <a:stretch>
              <a:fillRect/>
            </a:stretch>
          </p:blipFill>
          <p:spPr>
            <a:xfrm>
              <a:off x="685800" y="2079938"/>
              <a:ext cx="959654" cy="959654"/>
            </a:xfrm>
            <a:prstGeom prst="rect">
              <a:avLst/>
            </a:prstGeom>
            <a:effectLst>
              <a:softEdge rad="25400"/>
            </a:effectLst>
          </p:spPr>
        </p:pic>
        <p:cxnSp>
          <p:nvCxnSpPr>
            <p:cNvPr id="69" name="Straight Arrow Connector 68">
              <a:extLst>
                <a:ext uri="{FF2B5EF4-FFF2-40B4-BE49-F238E27FC236}">
                  <a16:creationId xmlns:a16="http://schemas.microsoft.com/office/drawing/2014/main" id="{3D0F2146-2AD9-436B-8823-361CADE20A53}"/>
                </a:ext>
              </a:extLst>
            </p:cNvPr>
            <p:cNvCxnSpPr>
              <a:cxnSpLocks/>
              <a:stCxn id="68" idx="3"/>
            </p:cNvCxnSpPr>
            <p:nvPr/>
          </p:nvCxnSpPr>
          <p:spPr>
            <a:xfrm>
              <a:off x="1645454" y="2559765"/>
              <a:ext cx="4903135" cy="0"/>
            </a:xfrm>
            <a:prstGeom prst="straightConnector1">
              <a:avLst/>
            </a:prstGeom>
            <a:ln w="38100">
              <a:solidFill>
                <a:srgbClr val="EBC483"/>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763A1A5-38DC-4FDE-B02F-E4094EB1A07F}"/>
                </a:ext>
              </a:extLst>
            </p:cNvPr>
            <p:cNvCxnSpPr>
              <a:cxnSpLocks/>
              <a:stCxn id="68" idx="2"/>
            </p:cNvCxnSpPr>
            <p:nvPr/>
          </p:nvCxnSpPr>
          <p:spPr>
            <a:xfrm>
              <a:off x="1165627" y="3039592"/>
              <a:ext cx="0" cy="3310758"/>
            </a:xfrm>
            <a:prstGeom prst="straightConnector1">
              <a:avLst/>
            </a:prstGeom>
            <a:ln w="38100">
              <a:solidFill>
                <a:srgbClr val="EBC483"/>
              </a:solidFill>
              <a:headEnd type="triangle" w="sm" len="sm"/>
              <a:tailEnd type="none"/>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82703088-46BC-44DD-94F9-A5E6B40727C8}"/>
                </a:ext>
              </a:extLst>
            </p:cNvPr>
            <p:cNvPicPr>
              <a:picLocks noChangeAspect="1"/>
            </p:cNvPicPr>
            <p:nvPr/>
          </p:nvPicPr>
          <p:blipFill>
            <a:blip r:embed="rId4"/>
            <a:stretch>
              <a:fillRect/>
            </a:stretch>
          </p:blipFill>
          <p:spPr>
            <a:xfrm>
              <a:off x="5021576" y="2079938"/>
              <a:ext cx="959642" cy="959642"/>
            </a:xfrm>
            <a:prstGeom prst="rect">
              <a:avLst/>
            </a:prstGeom>
            <a:effectLst>
              <a:softEdge rad="25400"/>
            </a:effectLst>
          </p:spPr>
        </p:pic>
        <p:pic>
          <p:nvPicPr>
            <p:cNvPr id="72" name="Picture 71">
              <a:extLst>
                <a:ext uri="{FF2B5EF4-FFF2-40B4-BE49-F238E27FC236}">
                  <a16:creationId xmlns:a16="http://schemas.microsoft.com/office/drawing/2014/main" id="{0484C34F-3BD6-44E7-8E06-DB16F95B9BAF}"/>
                </a:ext>
              </a:extLst>
            </p:cNvPr>
            <p:cNvPicPr>
              <a:picLocks noChangeAspect="1"/>
            </p:cNvPicPr>
            <p:nvPr/>
          </p:nvPicPr>
          <p:blipFill>
            <a:blip r:embed="rId5"/>
            <a:stretch>
              <a:fillRect/>
            </a:stretch>
          </p:blipFill>
          <p:spPr>
            <a:xfrm>
              <a:off x="663393" y="4998720"/>
              <a:ext cx="959642" cy="959642"/>
            </a:xfrm>
            <a:prstGeom prst="rect">
              <a:avLst/>
            </a:prstGeom>
            <a:effectLst>
              <a:softEdge rad="25400"/>
            </a:effectLst>
          </p:spPr>
        </p:pic>
        <p:cxnSp>
          <p:nvCxnSpPr>
            <p:cNvPr id="73" name="Straight Arrow Connector 72">
              <a:extLst>
                <a:ext uri="{FF2B5EF4-FFF2-40B4-BE49-F238E27FC236}">
                  <a16:creationId xmlns:a16="http://schemas.microsoft.com/office/drawing/2014/main" id="{53D04314-62B3-4298-B597-9F215D05E013}"/>
                </a:ext>
              </a:extLst>
            </p:cNvPr>
            <p:cNvCxnSpPr>
              <a:cxnSpLocks/>
            </p:cNvCxnSpPr>
            <p:nvPr/>
          </p:nvCxnSpPr>
          <p:spPr>
            <a:xfrm flipH="1" flipV="1">
              <a:off x="1384356" y="3019136"/>
              <a:ext cx="3884519" cy="3067926"/>
            </a:xfrm>
            <a:prstGeom prst="straightConnector1">
              <a:avLst/>
            </a:prstGeom>
            <a:ln w="38100">
              <a:solidFill>
                <a:srgbClr val="EBC483"/>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74" name="Freeform: Shape 73">
              <a:extLst>
                <a:ext uri="{FF2B5EF4-FFF2-40B4-BE49-F238E27FC236}">
                  <a16:creationId xmlns:a16="http://schemas.microsoft.com/office/drawing/2014/main" id="{A38BEACB-B265-48D2-8743-9D13CA8B3E1E}"/>
                </a:ext>
              </a:extLst>
            </p:cNvPr>
            <p:cNvSpPr/>
            <p:nvPr/>
          </p:nvSpPr>
          <p:spPr>
            <a:xfrm>
              <a:off x="1671510" y="2820685"/>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headEnd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Arrow Connector 74">
            <a:extLst>
              <a:ext uri="{FF2B5EF4-FFF2-40B4-BE49-F238E27FC236}">
                <a16:creationId xmlns:a16="http://schemas.microsoft.com/office/drawing/2014/main" id="{08FC7CB1-14C9-483D-A63A-B395DDD2374B}"/>
              </a:ext>
            </a:extLst>
          </p:cNvPr>
          <p:cNvCxnSpPr>
            <a:cxnSpLocks/>
          </p:cNvCxnSpPr>
          <p:nvPr/>
        </p:nvCxnSpPr>
        <p:spPr>
          <a:xfrm>
            <a:off x="2200753" y="1933042"/>
            <a:ext cx="7472636" cy="0"/>
          </a:xfrm>
          <a:prstGeom prst="straightConnector1">
            <a:avLst/>
          </a:prstGeom>
          <a:ln w="38100">
            <a:solidFill>
              <a:srgbClr val="FFCCFF"/>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E8EA0A0-89D4-45C1-80B3-0DC24E1A51EA}"/>
              </a:ext>
            </a:extLst>
          </p:cNvPr>
          <p:cNvCxnSpPr>
            <a:cxnSpLocks/>
          </p:cNvCxnSpPr>
          <p:nvPr/>
        </p:nvCxnSpPr>
        <p:spPr>
          <a:xfrm>
            <a:off x="1922251" y="2041430"/>
            <a:ext cx="0" cy="4283376"/>
          </a:xfrm>
          <a:prstGeom prst="straightConnector1">
            <a:avLst/>
          </a:prstGeom>
          <a:ln w="38100">
            <a:solidFill>
              <a:srgbClr val="FFCCFF"/>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E3C7B180-3485-4B4A-8E44-320EB485A5EB}"/>
              </a:ext>
            </a:extLst>
          </p:cNvPr>
          <p:cNvSpPr txBox="1"/>
          <p:nvPr/>
        </p:nvSpPr>
        <p:spPr>
          <a:xfrm>
            <a:off x="5051468" y="1456655"/>
            <a:ext cx="2187074" cy="584775"/>
          </a:xfrm>
          <a:prstGeom prst="rect">
            <a:avLst/>
          </a:prstGeom>
          <a:noFill/>
        </p:spPr>
        <p:txBody>
          <a:bodyPr wrap="square" rtlCol="0">
            <a:spAutoFit/>
          </a:bodyPr>
          <a:lstStyle/>
          <a:p>
            <a:r>
              <a:rPr lang="en-US" sz="3200" dirty="0"/>
              <a:t>15 data sets</a:t>
            </a:r>
          </a:p>
        </p:txBody>
      </p:sp>
      <p:sp>
        <p:nvSpPr>
          <p:cNvPr id="78" name="TextBox 77">
            <a:extLst>
              <a:ext uri="{FF2B5EF4-FFF2-40B4-BE49-F238E27FC236}">
                <a16:creationId xmlns:a16="http://schemas.microsoft.com/office/drawing/2014/main" id="{208E0753-0394-4839-9128-7B18AFD7F268}"/>
              </a:ext>
            </a:extLst>
          </p:cNvPr>
          <p:cNvSpPr txBox="1"/>
          <p:nvPr/>
        </p:nvSpPr>
        <p:spPr>
          <a:xfrm>
            <a:off x="685800" y="3787544"/>
            <a:ext cx="1318823" cy="584775"/>
          </a:xfrm>
          <a:prstGeom prst="rect">
            <a:avLst/>
          </a:prstGeom>
          <a:noFill/>
        </p:spPr>
        <p:txBody>
          <a:bodyPr wrap="none" rtlCol="0">
            <a:spAutoFit/>
          </a:bodyPr>
          <a:lstStyle/>
          <a:p>
            <a:r>
              <a:rPr lang="en-US" sz="3200" dirty="0"/>
              <a:t>5 tasks</a:t>
            </a:r>
          </a:p>
        </p:txBody>
      </p:sp>
      <p:sp>
        <p:nvSpPr>
          <p:cNvPr id="79" name="Title 3">
            <a:extLst>
              <a:ext uri="{FF2B5EF4-FFF2-40B4-BE49-F238E27FC236}">
                <a16:creationId xmlns:a16="http://schemas.microsoft.com/office/drawing/2014/main" id="{5465FCB5-5AC6-4494-A3C4-82E7D1F7CC1C}"/>
              </a:ext>
            </a:extLst>
          </p:cNvPr>
          <p:cNvSpPr>
            <a:spLocks noGrp="1"/>
          </p:cNvSpPr>
          <p:nvPr>
            <p:ph type="title"/>
          </p:nvPr>
        </p:nvSpPr>
        <p:spPr>
          <a:xfrm>
            <a:off x="685800" y="15711"/>
            <a:ext cx="10131425" cy="1456267"/>
          </a:xfrm>
        </p:spPr>
        <p:txBody>
          <a:bodyPr/>
          <a:lstStyle/>
          <a:p>
            <a:r>
              <a:rPr lang="en-US" dirty="0"/>
              <a:t>We performed 450 tests (15 x 5 x 6)	</a:t>
            </a:r>
          </a:p>
        </p:txBody>
      </p:sp>
      <p:sp>
        <p:nvSpPr>
          <p:cNvPr id="80" name="Rectangle 79">
            <a:extLst>
              <a:ext uri="{FF2B5EF4-FFF2-40B4-BE49-F238E27FC236}">
                <a16:creationId xmlns:a16="http://schemas.microsoft.com/office/drawing/2014/main" id="{3CCD54B4-3ABB-41B6-BFAD-F1C091C5F538}"/>
              </a:ext>
            </a:extLst>
          </p:cNvPr>
          <p:cNvSpPr/>
          <p:nvPr/>
        </p:nvSpPr>
        <p:spPr>
          <a:xfrm>
            <a:off x="4690668" y="1951322"/>
            <a:ext cx="3801041" cy="584775"/>
          </a:xfrm>
          <a:prstGeom prst="rect">
            <a:avLst/>
          </a:prstGeom>
        </p:spPr>
        <p:txBody>
          <a:bodyPr wrap="none">
            <a:spAutoFit/>
          </a:bodyPr>
          <a:lstStyle/>
          <a:p>
            <a:pPr algn="just"/>
            <a:r>
              <a:rPr lang="en-US" sz="3200" dirty="0">
                <a:solidFill>
                  <a:srgbClr val="D49CDE"/>
                </a:solidFill>
                <a:latin typeface="Consolas" panose="020B0609020204030204" pitchFamily="49" charset="0"/>
              </a:rPr>
              <a:t>................</a:t>
            </a:r>
          </a:p>
        </p:txBody>
      </p:sp>
      <p:sp>
        <p:nvSpPr>
          <p:cNvPr id="81" name="Rectangle 80">
            <a:extLst>
              <a:ext uri="{FF2B5EF4-FFF2-40B4-BE49-F238E27FC236}">
                <a16:creationId xmlns:a16="http://schemas.microsoft.com/office/drawing/2014/main" id="{8296E41C-AA68-4C02-A670-0DA396003632}"/>
              </a:ext>
            </a:extLst>
          </p:cNvPr>
          <p:cNvSpPr/>
          <p:nvPr/>
        </p:nvSpPr>
        <p:spPr>
          <a:xfrm>
            <a:off x="4651807" y="5473967"/>
            <a:ext cx="3801041" cy="584775"/>
          </a:xfrm>
          <a:prstGeom prst="rect">
            <a:avLst/>
          </a:prstGeom>
        </p:spPr>
        <p:txBody>
          <a:bodyPr wrap="none">
            <a:spAutoFit/>
          </a:bodyPr>
          <a:lstStyle/>
          <a:p>
            <a:pPr algn="just"/>
            <a:r>
              <a:rPr lang="en-US" sz="3200" dirty="0">
                <a:solidFill>
                  <a:srgbClr val="D49CDE"/>
                </a:solidFill>
                <a:latin typeface="Consolas" panose="020B0609020204030204" pitchFamily="49" charset="0"/>
              </a:rPr>
              <a:t>................</a:t>
            </a:r>
          </a:p>
        </p:txBody>
      </p:sp>
      <p:sp>
        <p:nvSpPr>
          <p:cNvPr id="82" name="Rectangle 81">
            <a:extLst>
              <a:ext uri="{FF2B5EF4-FFF2-40B4-BE49-F238E27FC236}">
                <a16:creationId xmlns:a16="http://schemas.microsoft.com/office/drawing/2014/main" id="{0C877D07-5874-4F31-ABF2-1A11E31FA61D}"/>
              </a:ext>
            </a:extLst>
          </p:cNvPr>
          <p:cNvSpPr/>
          <p:nvPr/>
        </p:nvSpPr>
        <p:spPr>
          <a:xfrm rot="1770941">
            <a:off x="3642034" y="3847094"/>
            <a:ext cx="5157181" cy="584775"/>
          </a:xfrm>
          <a:prstGeom prst="rect">
            <a:avLst/>
          </a:prstGeom>
        </p:spPr>
        <p:txBody>
          <a:bodyPr wrap="none">
            <a:spAutoFit/>
          </a:bodyPr>
          <a:lstStyle/>
          <a:p>
            <a:pPr algn="just"/>
            <a:r>
              <a:rPr lang="en-US" sz="3200" dirty="0">
                <a:solidFill>
                  <a:srgbClr val="D49CDE"/>
                </a:solidFill>
                <a:latin typeface="Consolas" panose="020B0609020204030204" pitchFamily="49" charset="0"/>
              </a:rPr>
              <a:t>......................</a:t>
            </a:r>
          </a:p>
        </p:txBody>
      </p:sp>
      <p:sp>
        <p:nvSpPr>
          <p:cNvPr id="83" name="Rectangle 82">
            <a:extLst>
              <a:ext uri="{FF2B5EF4-FFF2-40B4-BE49-F238E27FC236}">
                <a16:creationId xmlns:a16="http://schemas.microsoft.com/office/drawing/2014/main" id="{A6A40109-A98E-418F-AAC1-E19F2F55581A}"/>
              </a:ext>
            </a:extLst>
          </p:cNvPr>
          <p:cNvSpPr/>
          <p:nvPr/>
        </p:nvSpPr>
        <p:spPr>
          <a:xfrm rot="5400000">
            <a:off x="1918868" y="4231260"/>
            <a:ext cx="1540806" cy="584775"/>
          </a:xfrm>
          <a:prstGeom prst="rect">
            <a:avLst/>
          </a:prstGeom>
        </p:spPr>
        <p:txBody>
          <a:bodyPr wrap="none">
            <a:spAutoFit/>
          </a:bodyPr>
          <a:lstStyle/>
          <a:p>
            <a:pPr algn="just"/>
            <a:r>
              <a:rPr lang="en-US" sz="3200" dirty="0">
                <a:solidFill>
                  <a:srgbClr val="D49CDE"/>
                </a:solidFill>
                <a:latin typeface="Consolas" panose="020B0609020204030204" pitchFamily="49" charset="0"/>
              </a:rPr>
              <a:t>......</a:t>
            </a:r>
          </a:p>
        </p:txBody>
      </p:sp>
      <p:sp>
        <p:nvSpPr>
          <p:cNvPr id="84" name="Rectangle 83">
            <a:extLst>
              <a:ext uri="{FF2B5EF4-FFF2-40B4-BE49-F238E27FC236}">
                <a16:creationId xmlns:a16="http://schemas.microsoft.com/office/drawing/2014/main" id="{DFD7F6FD-E12C-42F8-AA14-553C18356AEA}"/>
              </a:ext>
            </a:extLst>
          </p:cNvPr>
          <p:cNvSpPr/>
          <p:nvPr/>
        </p:nvSpPr>
        <p:spPr>
          <a:xfrm rot="5400000">
            <a:off x="8214097" y="4262618"/>
            <a:ext cx="1540806" cy="584775"/>
          </a:xfrm>
          <a:prstGeom prst="rect">
            <a:avLst/>
          </a:prstGeom>
        </p:spPr>
        <p:txBody>
          <a:bodyPr wrap="none">
            <a:spAutoFit/>
          </a:bodyPr>
          <a:lstStyle/>
          <a:p>
            <a:pPr algn="just"/>
            <a:r>
              <a:rPr lang="en-US" sz="3200" dirty="0">
                <a:solidFill>
                  <a:srgbClr val="D49CDE"/>
                </a:solidFill>
                <a:latin typeface="Consolas" panose="020B0609020204030204" pitchFamily="49" charset="0"/>
              </a:rPr>
              <a:t>......</a:t>
            </a:r>
          </a:p>
        </p:txBody>
      </p:sp>
      <p:pic>
        <p:nvPicPr>
          <p:cNvPr id="85" name="Picture 84">
            <a:extLst>
              <a:ext uri="{FF2B5EF4-FFF2-40B4-BE49-F238E27FC236}">
                <a16:creationId xmlns:a16="http://schemas.microsoft.com/office/drawing/2014/main" id="{C9628990-6A32-46D8-A6F3-5BF9F7B3C917}"/>
              </a:ext>
            </a:extLst>
          </p:cNvPr>
          <p:cNvPicPr>
            <a:picLocks noChangeAspect="1"/>
          </p:cNvPicPr>
          <p:nvPr/>
        </p:nvPicPr>
        <p:blipFill>
          <a:blip r:embed="rId6"/>
          <a:stretch>
            <a:fillRect/>
          </a:stretch>
        </p:blipFill>
        <p:spPr>
          <a:xfrm>
            <a:off x="4111135" y="3078913"/>
            <a:ext cx="2926086" cy="2194565"/>
          </a:xfrm>
          <a:prstGeom prst="rect">
            <a:avLst/>
          </a:prstGeom>
        </p:spPr>
      </p:pic>
      <p:cxnSp>
        <p:nvCxnSpPr>
          <p:cNvPr id="86" name="Straight Connector 85">
            <a:extLst>
              <a:ext uri="{FF2B5EF4-FFF2-40B4-BE49-F238E27FC236}">
                <a16:creationId xmlns:a16="http://schemas.microsoft.com/office/drawing/2014/main" id="{2325A402-D1EE-4D92-A85A-1B2045CFA659}"/>
              </a:ext>
            </a:extLst>
          </p:cNvPr>
          <p:cNvCxnSpPr>
            <a:cxnSpLocks/>
            <a:endCxn id="60" idx="2"/>
          </p:cNvCxnSpPr>
          <p:nvPr/>
        </p:nvCxnSpPr>
        <p:spPr>
          <a:xfrm>
            <a:off x="7046253" y="3078913"/>
            <a:ext cx="1421235" cy="182732"/>
          </a:xfrm>
          <a:prstGeom prst="line">
            <a:avLst/>
          </a:prstGeom>
          <a:ln w="38100">
            <a:solidFill>
              <a:srgbClr val="FFCCFF"/>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C8A7BE4-12FB-4591-BAF8-7C8BFA03A4C7}"/>
              </a:ext>
            </a:extLst>
          </p:cNvPr>
          <p:cNvCxnSpPr>
            <a:cxnSpLocks/>
          </p:cNvCxnSpPr>
          <p:nvPr/>
        </p:nvCxnSpPr>
        <p:spPr>
          <a:xfrm flipH="1">
            <a:off x="7046253" y="3901137"/>
            <a:ext cx="1373548" cy="1384719"/>
          </a:xfrm>
          <a:prstGeom prst="line">
            <a:avLst/>
          </a:prstGeom>
          <a:ln w="38100">
            <a:solidFill>
              <a:srgbClr val="FFCCFF"/>
            </a:solidFill>
            <a:prstDash val="sysDash"/>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43E79934-23BF-4F61-8FCB-1CEDC86FEB72}"/>
              </a:ext>
            </a:extLst>
          </p:cNvPr>
          <p:cNvSpPr txBox="1"/>
          <p:nvPr/>
        </p:nvSpPr>
        <p:spPr>
          <a:xfrm>
            <a:off x="1938475" y="3301789"/>
            <a:ext cx="3169009" cy="1569660"/>
          </a:xfrm>
          <a:prstGeom prst="rect">
            <a:avLst/>
          </a:prstGeom>
          <a:solidFill>
            <a:schemeClr val="tx1"/>
          </a:solidFill>
        </p:spPr>
        <p:txBody>
          <a:bodyPr wrap="none" rtlCol="0">
            <a:spAutoFit/>
          </a:bodyPr>
          <a:lstStyle/>
          <a:p>
            <a:r>
              <a:rPr lang="en-US" sz="2400" dirty="0">
                <a:solidFill>
                  <a:schemeClr val="bg1">
                    <a:lumMod val="85000"/>
                    <a:lumOff val="15000"/>
                  </a:schemeClr>
                </a:solidFill>
              </a:rPr>
              <a:t>Function reconstruction</a:t>
            </a:r>
          </a:p>
          <a:p>
            <a:r>
              <a:rPr lang="en-US" sz="2400" dirty="0">
                <a:solidFill>
                  <a:schemeClr val="bg1">
                    <a:lumMod val="85000"/>
                    <a:lumOff val="15000"/>
                  </a:schemeClr>
                </a:solidFill>
              </a:rPr>
              <a:t>Gradient computation</a:t>
            </a:r>
          </a:p>
          <a:p>
            <a:r>
              <a:rPr lang="en-US" sz="2400" dirty="0">
                <a:solidFill>
                  <a:schemeClr val="bg1">
                    <a:lumMod val="85000"/>
                    <a:lumOff val="15000"/>
                  </a:schemeClr>
                </a:solidFill>
              </a:rPr>
              <a:t>Histogram computation</a:t>
            </a:r>
          </a:p>
          <a:p>
            <a:r>
              <a:rPr lang="en-US" sz="2400" dirty="0" err="1">
                <a:solidFill>
                  <a:schemeClr val="bg1">
                    <a:lumMod val="85000"/>
                    <a:lumOff val="15000"/>
                  </a:schemeClr>
                </a:solidFill>
              </a:rPr>
              <a:t>Isosurface</a:t>
            </a:r>
            <a:r>
              <a:rPr lang="en-US" sz="2400" dirty="0">
                <a:solidFill>
                  <a:schemeClr val="bg1">
                    <a:lumMod val="85000"/>
                    <a:lumOff val="15000"/>
                  </a:schemeClr>
                </a:solidFill>
              </a:rPr>
              <a:t> extraction</a:t>
            </a:r>
          </a:p>
        </p:txBody>
      </p:sp>
      <p:sp>
        <p:nvSpPr>
          <p:cNvPr id="92" name="TextBox 91">
            <a:extLst>
              <a:ext uri="{FF2B5EF4-FFF2-40B4-BE49-F238E27FC236}">
                <a16:creationId xmlns:a16="http://schemas.microsoft.com/office/drawing/2014/main" id="{004715C4-C964-4942-9C79-2C460CA3F7AA}"/>
              </a:ext>
            </a:extLst>
          </p:cNvPr>
          <p:cNvSpPr txBox="1"/>
          <p:nvPr/>
        </p:nvSpPr>
        <p:spPr>
          <a:xfrm>
            <a:off x="4157574" y="1957005"/>
            <a:ext cx="4575355" cy="2677656"/>
          </a:xfrm>
          <a:prstGeom prst="rect">
            <a:avLst/>
          </a:prstGeom>
          <a:solidFill>
            <a:schemeClr val="tx1"/>
          </a:solidFill>
        </p:spPr>
        <p:txBody>
          <a:bodyPr wrap="none" rtlCol="0">
            <a:spAutoFit/>
          </a:bodyPr>
          <a:lstStyle/>
          <a:p>
            <a:r>
              <a:rPr lang="en-US" sz="2400" dirty="0">
                <a:solidFill>
                  <a:schemeClr val="bg1">
                    <a:lumMod val="85000"/>
                    <a:lumOff val="15000"/>
                  </a:schemeClr>
                </a:solidFill>
              </a:rPr>
              <a:t>Combustion simulations</a:t>
            </a:r>
          </a:p>
          <a:p>
            <a:r>
              <a:rPr lang="en-US" sz="2400" dirty="0">
                <a:solidFill>
                  <a:schemeClr val="bg1">
                    <a:lumMod val="85000"/>
                    <a:lumOff val="15000"/>
                  </a:schemeClr>
                </a:solidFill>
              </a:rPr>
              <a:t>Hydrodynamics simulations</a:t>
            </a:r>
          </a:p>
          <a:p>
            <a:r>
              <a:rPr lang="en-US" sz="2400" dirty="0">
                <a:solidFill>
                  <a:schemeClr val="bg1">
                    <a:lumMod val="85000"/>
                    <a:lumOff val="15000"/>
                  </a:schemeClr>
                </a:solidFill>
              </a:rPr>
              <a:t>CT scans</a:t>
            </a:r>
          </a:p>
          <a:p>
            <a:r>
              <a:rPr lang="en-US" sz="2400" dirty="0">
                <a:solidFill>
                  <a:schemeClr val="bg1">
                    <a:lumMod val="85000"/>
                    <a:lumOff val="15000"/>
                  </a:schemeClr>
                </a:solidFill>
              </a:rPr>
              <a:t>Microscope images</a:t>
            </a:r>
          </a:p>
          <a:p>
            <a:r>
              <a:rPr lang="en-US" sz="2400" dirty="0">
                <a:solidFill>
                  <a:schemeClr val="bg1">
                    <a:lumMod val="85000"/>
                    <a:lumOff val="15000"/>
                  </a:schemeClr>
                </a:solidFill>
              </a:rPr>
              <a:t>Cosmology simulations</a:t>
            </a:r>
          </a:p>
          <a:p>
            <a:r>
              <a:rPr lang="en-US" sz="2400" dirty="0">
                <a:solidFill>
                  <a:schemeClr val="bg1">
                    <a:lumMod val="85000"/>
                    <a:lumOff val="15000"/>
                  </a:schemeClr>
                </a:solidFill>
              </a:rPr>
              <a:t>Fluid dynamic simulations</a:t>
            </a:r>
          </a:p>
          <a:p>
            <a:r>
              <a:rPr lang="en-US" sz="2400" dirty="0">
                <a:solidFill>
                  <a:schemeClr val="bg1">
                    <a:lumMod val="85000"/>
                    <a:lumOff val="15000"/>
                  </a:schemeClr>
                </a:solidFill>
              </a:rPr>
              <a:t>Magnetic reconnection simulations</a:t>
            </a:r>
          </a:p>
        </p:txBody>
      </p:sp>
    </p:spTree>
    <p:extLst>
      <p:ext uri="{BB962C8B-B14F-4D97-AF65-F5344CB8AC3E}">
        <p14:creationId xmlns:p14="http://schemas.microsoft.com/office/powerpoint/2010/main" val="1002263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par>
                                <p:cTn id="8" presetID="22" presetClass="entr" presetSubtype="8"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500"/>
                                        <p:tgtEl>
                                          <p:spTgt spid="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up)">
                                      <p:cBhvr>
                                        <p:cTn id="15" dur="500"/>
                                        <p:tgtEl>
                                          <p:spTgt spid="78"/>
                                        </p:tgtEl>
                                      </p:cBhvr>
                                    </p:animEffect>
                                  </p:childTnLst>
                                </p:cTn>
                              </p:par>
                              <p:par>
                                <p:cTn id="16" presetID="22" presetClass="entr" presetSubtype="1" fill="hold"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up)">
                                      <p:cBhvr>
                                        <p:cTn id="18" dur="50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2"/>
                                        </p:tgtEl>
                                      </p:cBhvr>
                                    </p:animEffect>
                                    <p:set>
                                      <p:cBhvr>
                                        <p:cTn id="28" dur="1" fill="hold">
                                          <p:stCondLst>
                                            <p:cond delay="499"/>
                                          </p:stCondLst>
                                        </p:cTn>
                                        <p:tgtEl>
                                          <p:spTgt spid="9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fade">
                                      <p:cBhvr>
                                        <p:cTn id="33" dur="500"/>
                                        <p:tgtEl>
                                          <p:spTgt spid="9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91"/>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0" presetClass="entr" presetSubtype="0"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par>
                                <p:cTn id="44" presetID="10" presetClass="entr" presetSubtype="0"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91" grpId="0" animBg="1"/>
      <p:bldP spid="91" grpId="1" animBg="1"/>
      <p:bldP spid="92" grpId="0" animBg="1"/>
      <p:bldP spid="92"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F434-CD64-45C8-9C3D-B39F02383E94}"/>
              </a:ext>
            </a:extLst>
          </p:cNvPr>
          <p:cNvSpPr>
            <a:spLocks noGrp="1"/>
          </p:cNvSpPr>
          <p:nvPr>
            <p:ph type="title"/>
          </p:nvPr>
        </p:nvSpPr>
        <p:spPr>
          <a:xfrm>
            <a:off x="685800" y="15711"/>
            <a:ext cx="10591799" cy="1456267"/>
          </a:xfrm>
        </p:spPr>
        <p:txBody>
          <a:bodyPr/>
          <a:lstStyle/>
          <a:p>
            <a:r>
              <a:rPr lang="en-US" dirty="0"/>
              <a:t>Comparison of streams for function reconstruction</a:t>
            </a:r>
          </a:p>
        </p:txBody>
      </p:sp>
      <p:pic>
        <p:nvPicPr>
          <p:cNvPr id="5" name="Content Placeholder 4">
            <a:extLst>
              <a:ext uri="{FF2B5EF4-FFF2-40B4-BE49-F238E27FC236}">
                <a16:creationId xmlns:a16="http://schemas.microsoft.com/office/drawing/2014/main" id="{E40216F8-15D9-43DE-B645-B5CE1C902712}"/>
              </a:ext>
            </a:extLst>
          </p:cNvPr>
          <p:cNvPicPr>
            <a:picLocks noGrp="1" noChangeAspect="1"/>
          </p:cNvPicPr>
          <p:nvPr>
            <p:ph idx="1"/>
          </p:nvPr>
        </p:nvPicPr>
        <p:blipFill>
          <a:blip r:embed="rId3"/>
          <a:stretch>
            <a:fillRect/>
          </a:stretch>
        </p:blipFill>
        <p:spPr>
          <a:xfrm>
            <a:off x="685800" y="1919786"/>
            <a:ext cx="4627149" cy="3470361"/>
          </a:xfrm>
          <a:effectLst>
            <a:softEdge rad="25400"/>
          </a:effectLst>
        </p:spPr>
      </p:pic>
    </p:spTree>
    <p:extLst>
      <p:ext uri="{BB962C8B-B14F-4D97-AF65-F5344CB8AC3E}">
        <p14:creationId xmlns:p14="http://schemas.microsoft.com/office/powerpoint/2010/main" val="109437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F434-CD64-45C8-9C3D-B39F02383E94}"/>
              </a:ext>
            </a:extLst>
          </p:cNvPr>
          <p:cNvSpPr>
            <a:spLocks noGrp="1"/>
          </p:cNvSpPr>
          <p:nvPr>
            <p:ph type="title"/>
          </p:nvPr>
        </p:nvSpPr>
        <p:spPr>
          <a:xfrm>
            <a:off x="685801" y="15711"/>
            <a:ext cx="10780474" cy="1456267"/>
          </a:xfrm>
        </p:spPr>
        <p:txBody>
          <a:bodyPr/>
          <a:lstStyle/>
          <a:p>
            <a:r>
              <a:rPr lang="en-US" dirty="0"/>
              <a:t>Comparison of streams for function reconstruction</a:t>
            </a:r>
          </a:p>
        </p:txBody>
      </p:sp>
      <p:pic>
        <p:nvPicPr>
          <p:cNvPr id="7" name="Picture 6">
            <a:extLst>
              <a:ext uri="{FF2B5EF4-FFF2-40B4-BE49-F238E27FC236}">
                <a16:creationId xmlns:a16="http://schemas.microsoft.com/office/drawing/2014/main" id="{3E169F51-EC26-45A9-A05A-3D36241FDDC1}"/>
              </a:ext>
            </a:extLst>
          </p:cNvPr>
          <p:cNvPicPr>
            <a:picLocks noChangeAspect="1"/>
          </p:cNvPicPr>
          <p:nvPr/>
        </p:nvPicPr>
        <p:blipFill>
          <a:blip r:embed="rId3"/>
          <a:stretch>
            <a:fillRect/>
          </a:stretch>
        </p:blipFill>
        <p:spPr>
          <a:xfrm>
            <a:off x="5581918" y="3719600"/>
            <a:ext cx="2979613" cy="2100005"/>
          </a:xfrm>
          <a:prstGeom prst="rect">
            <a:avLst/>
          </a:prstGeom>
          <a:effectLst>
            <a:softEdge rad="25400"/>
          </a:effectLst>
        </p:spPr>
      </p:pic>
      <p:pic>
        <p:nvPicPr>
          <p:cNvPr id="11" name="Picture 10">
            <a:extLst>
              <a:ext uri="{FF2B5EF4-FFF2-40B4-BE49-F238E27FC236}">
                <a16:creationId xmlns:a16="http://schemas.microsoft.com/office/drawing/2014/main" id="{B53E8326-902C-4FB0-A405-9693A62064F5}"/>
              </a:ext>
            </a:extLst>
          </p:cNvPr>
          <p:cNvPicPr>
            <a:picLocks noChangeAspect="1"/>
          </p:cNvPicPr>
          <p:nvPr/>
        </p:nvPicPr>
        <p:blipFill>
          <a:blip r:embed="rId4"/>
          <a:stretch>
            <a:fillRect/>
          </a:stretch>
        </p:blipFill>
        <p:spPr>
          <a:xfrm>
            <a:off x="8705276" y="3718016"/>
            <a:ext cx="2940113" cy="2072166"/>
          </a:xfrm>
          <a:prstGeom prst="rect">
            <a:avLst/>
          </a:prstGeom>
          <a:effectLst>
            <a:softEdge rad="25400"/>
          </a:effectLst>
        </p:spPr>
      </p:pic>
      <p:pic>
        <p:nvPicPr>
          <p:cNvPr id="15" name="Picture 14">
            <a:extLst>
              <a:ext uri="{FF2B5EF4-FFF2-40B4-BE49-F238E27FC236}">
                <a16:creationId xmlns:a16="http://schemas.microsoft.com/office/drawing/2014/main" id="{FADB9569-B361-4C6A-8C27-8A251F3596E6}"/>
              </a:ext>
            </a:extLst>
          </p:cNvPr>
          <p:cNvPicPr>
            <a:picLocks noChangeAspect="1"/>
          </p:cNvPicPr>
          <p:nvPr/>
        </p:nvPicPr>
        <p:blipFill>
          <a:blip r:embed="rId5"/>
          <a:stretch>
            <a:fillRect/>
          </a:stretch>
        </p:blipFill>
        <p:spPr>
          <a:xfrm>
            <a:off x="5566381" y="1288380"/>
            <a:ext cx="2979621" cy="2100011"/>
          </a:xfrm>
          <a:prstGeom prst="rect">
            <a:avLst/>
          </a:prstGeom>
          <a:effectLst>
            <a:softEdge rad="25400"/>
          </a:effectLst>
        </p:spPr>
      </p:pic>
      <p:pic>
        <p:nvPicPr>
          <p:cNvPr id="17" name="Picture 16">
            <a:extLst>
              <a:ext uri="{FF2B5EF4-FFF2-40B4-BE49-F238E27FC236}">
                <a16:creationId xmlns:a16="http://schemas.microsoft.com/office/drawing/2014/main" id="{092CE671-2075-4953-A3BD-4CC1CEE6D70E}"/>
              </a:ext>
            </a:extLst>
          </p:cNvPr>
          <p:cNvPicPr>
            <a:picLocks noChangeAspect="1"/>
          </p:cNvPicPr>
          <p:nvPr/>
        </p:nvPicPr>
        <p:blipFill>
          <a:blip r:embed="rId6"/>
          <a:stretch>
            <a:fillRect/>
          </a:stretch>
        </p:blipFill>
        <p:spPr>
          <a:xfrm>
            <a:off x="8688387" y="1287504"/>
            <a:ext cx="2957789" cy="2084624"/>
          </a:xfrm>
          <a:prstGeom prst="rect">
            <a:avLst/>
          </a:prstGeom>
          <a:effectLst>
            <a:softEdge rad="25400"/>
          </a:effectLst>
        </p:spPr>
      </p:pic>
      <p:sp>
        <p:nvSpPr>
          <p:cNvPr id="18" name="TextBox 17">
            <a:extLst>
              <a:ext uri="{FF2B5EF4-FFF2-40B4-BE49-F238E27FC236}">
                <a16:creationId xmlns:a16="http://schemas.microsoft.com/office/drawing/2014/main" id="{0B560C97-1987-44BF-9F2F-B168C6783CDE}"/>
              </a:ext>
            </a:extLst>
          </p:cNvPr>
          <p:cNvSpPr txBox="1"/>
          <p:nvPr/>
        </p:nvSpPr>
        <p:spPr>
          <a:xfrm>
            <a:off x="10472131" y="3654966"/>
            <a:ext cx="1148118" cy="461665"/>
          </a:xfrm>
          <a:prstGeom prst="rect">
            <a:avLst/>
          </a:prstGeom>
          <a:solidFill>
            <a:schemeClr val="tx1">
              <a:alpha val="32000"/>
            </a:schemeClr>
          </a:solidFill>
        </p:spPr>
        <p:txBody>
          <a:bodyPr wrap="square" rtlCol="0">
            <a:spAutoFit/>
          </a:bodyPr>
          <a:lstStyle/>
          <a:p>
            <a:r>
              <a:rPr lang="en-US" sz="2400" dirty="0">
                <a:solidFill>
                  <a:schemeClr val="bg1"/>
                </a:solidFill>
              </a:rPr>
              <a:t>by level</a:t>
            </a:r>
          </a:p>
        </p:txBody>
      </p:sp>
      <p:sp>
        <p:nvSpPr>
          <p:cNvPr id="19" name="TextBox 18">
            <a:extLst>
              <a:ext uri="{FF2B5EF4-FFF2-40B4-BE49-F238E27FC236}">
                <a16:creationId xmlns:a16="http://schemas.microsoft.com/office/drawing/2014/main" id="{CFBC517B-354A-4504-A241-9B2CA4FAAEAD}"/>
              </a:ext>
            </a:extLst>
          </p:cNvPr>
          <p:cNvSpPr txBox="1"/>
          <p:nvPr/>
        </p:nvSpPr>
        <p:spPr>
          <a:xfrm>
            <a:off x="6892857" y="3658194"/>
            <a:ext cx="1653145" cy="461665"/>
          </a:xfrm>
          <a:prstGeom prst="rect">
            <a:avLst/>
          </a:prstGeom>
          <a:solidFill>
            <a:schemeClr val="tx1">
              <a:alpha val="32000"/>
            </a:schemeClr>
          </a:solidFill>
        </p:spPr>
        <p:txBody>
          <a:bodyPr wrap="none" rtlCol="0">
            <a:spAutoFit/>
          </a:bodyPr>
          <a:lstStyle/>
          <a:p>
            <a:r>
              <a:rPr lang="en-US" sz="2400" dirty="0">
                <a:solidFill>
                  <a:schemeClr val="bg1"/>
                </a:solidFill>
              </a:rPr>
              <a:t>by bit plane</a:t>
            </a:r>
          </a:p>
        </p:txBody>
      </p:sp>
      <p:sp>
        <p:nvSpPr>
          <p:cNvPr id="21" name="TextBox 20">
            <a:extLst>
              <a:ext uri="{FF2B5EF4-FFF2-40B4-BE49-F238E27FC236}">
                <a16:creationId xmlns:a16="http://schemas.microsoft.com/office/drawing/2014/main" id="{1E3DE76A-230E-4374-8337-313159E0EF45}"/>
              </a:ext>
            </a:extLst>
          </p:cNvPr>
          <p:cNvSpPr txBox="1"/>
          <p:nvPr/>
        </p:nvSpPr>
        <p:spPr>
          <a:xfrm>
            <a:off x="9335602" y="1216400"/>
            <a:ext cx="2273058" cy="461665"/>
          </a:xfrm>
          <a:prstGeom prst="rect">
            <a:avLst/>
          </a:prstGeom>
          <a:solidFill>
            <a:schemeClr val="tx1">
              <a:alpha val="32000"/>
            </a:schemeClr>
          </a:solidFill>
        </p:spPr>
        <p:txBody>
          <a:bodyPr wrap="none" rtlCol="0">
            <a:spAutoFit/>
          </a:bodyPr>
          <a:lstStyle/>
          <a:p>
            <a:r>
              <a:rPr lang="en-US" sz="2400" dirty="0">
                <a:solidFill>
                  <a:schemeClr val="bg1"/>
                </a:solidFill>
              </a:rPr>
              <a:t>by wavelet norm</a:t>
            </a:r>
          </a:p>
        </p:txBody>
      </p:sp>
      <p:sp>
        <p:nvSpPr>
          <p:cNvPr id="22" name="TextBox 21">
            <a:extLst>
              <a:ext uri="{FF2B5EF4-FFF2-40B4-BE49-F238E27FC236}">
                <a16:creationId xmlns:a16="http://schemas.microsoft.com/office/drawing/2014/main" id="{736222A7-E2BB-4F5F-8FE2-8329B643125A}"/>
              </a:ext>
            </a:extLst>
          </p:cNvPr>
          <p:cNvSpPr txBox="1"/>
          <p:nvPr/>
        </p:nvSpPr>
        <p:spPr>
          <a:xfrm>
            <a:off x="7128565" y="1216400"/>
            <a:ext cx="1382879" cy="461665"/>
          </a:xfrm>
          <a:prstGeom prst="rect">
            <a:avLst/>
          </a:prstGeom>
          <a:solidFill>
            <a:schemeClr val="tx1">
              <a:alpha val="25000"/>
            </a:schemeClr>
          </a:solidFill>
        </p:spPr>
        <p:txBody>
          <a:bodyPr wrap="none" rtlCol="0">
            <a:spAutoFit/>
          </a:bodyPr>
          <a:lstStyle/>
          <a:p>
            <a:r>
              <a:rPr lang="en-US" sz="2400" dirty="0">
                <a:solidFill>
                  <a:schemeClr val="bg1"/>
                </a:solidFill>
              </a:rPr>
              <a:t>reference</a:t>
            </a:r>
          </a:p>
        </p:txBody>
      </p:sp>
      <p:sp>
        <p:nvSpPr>
          <p:cNvPr id="27" name="TextBox 26">
            <a:extLst>
              <a:ext uri="{FF2B5EF4-FFF2-40B4-BE49-F238E27FC236}">
                <a16:creationId xmlns:a16="http://schemas.microsoft.com/office/drawing/2014/main" id="{816219D0-0155-4FC5-9F0C-FA4D40CF0A6D}"/>
              </a:ext>
            </a:extLst>
          </p:cNvPr>
          <p:cNvSpPr txBox="1"/>
          <p:nvPr/>
        </p:nvSpPr>
        <p:spPr>
          <a:xfrm>
            <a:off x="1367538" y="1447232"/>
            <a:ext cx="1389739" cy="584775"/>
          </a:xfrm>
          <a:prstGeom prst="rect">
            <a:avLst/>
          </a:prstGeom>
          <a:noFill/>
        </p:spPr>
        <p:txBody>
          <a:bodyPr wrap="none" rtlCol="0">
            <a:spAutoFit/>
          </a:bodyPr>
          <a:lstStyle/>
          <a:p>
            <a:r>
              <a:rPr lang="en-US" sz="3200" dirty="0"/>
              <a:t>0.4 bps</a:t>
            </a:r>
          </a:p>
        </p:txBody>
      </p:sp>
      <p:sp>
        <p:nvSpPr>
          <p:cNvPr id="24" name="TextBox 23">
            <a:extLst>
              <a:ext uri="{FF2B5EF4-FFF2-40B4-BE49-F238E27FC236}">
                <a16:creationId xmlns:a16="http://schemas.microsoft.com/office/drawing/2014/main" id="{071180B0-4607-4893-B971-A2E60D999962}"/>
              </a:ext>
            </a:extLst>
          </p:cNvPr>
          <p:cNvSpPr txBox="1"/>
          <p:nvPr/>
        </p:nvSpPr>
        <p:spPr>
          <a:xfrm>
            <a:off x="6449008" y="5924666"/>
            <a:ext cx="4762984" cy="830997"/>
          </a:xfrm>
          <a:prstGeom prst="rect">
            <a:avLst/>
          </a:prstGeom>
          <a:noFill/>
        </p:spPr>
        <p:txBody>
          <a:bodyPr wrap="square" rtlCol="0">
            <a:spAutoFit/>
          </a:bodyPr>
          <a:lstStyle/>
          <a:p>
            <a:pPr algn="ctr"/>
            <a:r>
              <a:rPr lang="en-US" sz="2400" dirty="0"/>
              <a:t>Ranked by quality </a:t>
            </a:r>
          </a:p>
          <a:p>
            <a:pPr algn="ctr"/>
            <a:r>
              <a:rPr lang="en-US" sz="2400" dirty="0"/>
              <a:t>(top to bottom, left to right)</a:t>
            </a:r>
          </a:p>
        </p:txBody>
      </p:sp>
      <p:pic>
        <p:nvPicPr>
          <p:cNvPr id="23" name="Content Placeholder 4">
            <a:extLst>
              <a:ext uri="{FF2B5EF4-FFF2-40B4-BE49-F238E27FC236}">
                <a16:creationId xmlns:a16="http://schemas.microsoft.com/office/drawing/2014/main" id="{0C4D3CC9-3B3F-4E26-9251-A342AD7361AA}"/>
              </a:ext>
            </a:extLst>
          </p:cNvPr>
          <p:cNvPicPr>
            <a:picLocks noChangeAspect="1"/>
          </p:cNvPicPr>
          <p:nvPr/>
        </p:nvPicPr>
        <p:blipFill>
          <a:blip r:embed="rId7"/>
          <a:stretch>
            <a:fillRect/>
          </a:stretch>
        </p:blipFill>
        <p:spPr>
          <a:xfrm>
            <a:off x="685800" y="1919786"/>
            <a:ext cx="4627149" cy="3470361"/>
          </a:xfrm>
          <a:prstGeom prst="rect">
            <a:avLst/>
          </a:prstGeom>
          <a:effectLst>
            <a:softEdge rad="25400"/>
          </a:effectLst>
        </p:spPr>
      </p:pic>
      <p:cxnSp>
        <p:nvCxnSpPr>
          <p:cNvPr id="26" name="Straight Connector 25">
            <a:extLst>
              <a:ext uri="{FF2B5EF4-FFF2-40B4-BE49-F238E27FC236}">
                <a16:creationId xmlns:a16="http://schemas.microsoft.com/office/drawing/2014/main" id="{C6176A0B-A72F-4D9A-81EA-4143A9B7EAC0}"/>
              </a:ext>
            </a:extLst>
          </p:cNvPr>
          <p:cNvCxnSpPr>
            <a:cxnSpLocks/>
          </p:cNvCxnSpPr>
          <p:nvPr/>
        </p:nvCxnSpPr>
        <p:spPr>
          <a:xfrm>
            <a:off x="2062408" y="1919786"/>
            <a:ext cx="0" cy="3470361"/>
          </a:xfrm>
          <a:prstGeom prst="line">
            <a:avLst/>
          </a:prstGeom>
          <a:ln w="38100">
            <a:solidFill>
              <a:srgbClr val="7CC2A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96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2"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xit" presetSubtype="0" fill="hold"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grpId="3"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par>
                                <p:cTn id="76" presetID="10" presetClass="entr" presetSubtype="0" fill="hold" grpId="2"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8" grpId="3" animBg="1"/>
      <p:bldP spid="19" grpId="0" animBg="1"/>
      <p:bldP spid="19" grpId="1" animBg="1"/>
      <p:bldP spid="21" grpId="0" animBg="1"/>
      <p:bldP spid="21" grpId="1" animBg="1"/>
      <p:bldP spid="21" grpId="2" animBg="1"/>
      <p:bldP spid="22"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F434-CD64-45C8-9C3D-B39F02383E94}"/>
              </a:ext>
            </a:extLst>
          </p:cNvPr>
          <p:cNvSpPr>
            <a:spLocks noGrp="1"/>
          </p:cNvSpPr>
          <p:nvPr>
            <p:ph type="title"/>
          </p:nvPr>
        </p:nvSpPr>
        <p:spPr>
          <a:xfrm>
            <a:off x="685800" y="15711"/>
            <a:ext cx="10421111" cy="1456267"/>
          </a:xfrm>
        </p:spPr>
        <p:txBody>
          <a:bodyPr/>
          <a:lstStyle/>
          <a:p>
            <a:r>
              <a:rPr lang="en-US" dirty="0"/>
              <a:t>Function reconstruction benefits from a combined reduction of resolution and precision</a:t>
            </a:r>
            <a:endParaRPr lang="en-US" dirty="0">
              <a:solidFill>
                <a:srgbClr val="EBC483"/>
              </a:solidFill>
            </a:endParaRPr>
          </a:p>
        </p:txBody>
      </p:sp>
      <p:pic>
        <p:nvPicPr>
          <p:cNvPr id="23" name="Picture 22">
            <a:extLst>
              <a:ext uri="{FF2B5EF4-FFF2-40B4-BE49-F238E27FC236}">
                <a16:creationId xmlns:a16="http://schemas.microsoft.com/office/drawing/2014/main" id="{70ED9D34-9725-4F0E-B070-16F1D066D617}"/>
              </a:ext>
            </a:extLst>
          </p:cNvPr>
          <p:cNvPicPr>
            <a:picLocks noChangeAspect="1"/>
          </p:cNvPicPr>
          <p:nvPr/>
        </p:nvPicPr>
        <p:blipFill>
          <a:blip r:embed="rId3"/>
          <a:stretch>
            <a:fillRect/>
          </a:stretch>
        </p:blipFill>
        <p:spPr>
          <a:xfrm>
            <a:off x="3061263" y="1970210"/>
            <a:ext cx="959654" cy="959654"/>
          </a:xfrm>
          <a:prstGeom prst="rect">
            <a:avLst/>
          </a:prstGeom>
          <a:effectLst>
            <a:softEdge rad="25400"/>
          </a:effectLst>
        </p:spPr>
      </p:pic>
      <p:cxnSp>
        <p:nvCxnSpPr>
          <p:cNvPr id="30" name="Straight Arrow Connector 29">
            <a:extLst>
              <a:ext uri="{FF2B5EF4-FFF2-40B4-BE49-F238E27FC236}">
                <a16:creationId xmlns:a16="http://schemas.microsoft.com/office/drawing/2014/main" id="{9E5C49F2-7412-4259-B5D7-47A7FA12FE8A}"/>
              </a:ext>
            </a:extLst>
          </p:cNvPr>
          <p:cNvCxnSpPr>
            <a:cxnSpLocks/>
            <a:stCxn id="23" idx="3"/>
          </p:cNvCxnSpPr>
          <p:nvPr/>
        </p:nvCxnSpPr>
        <p:spPr>
          <a:xfrm>
            <a:off x="4020917" y="2450037"/>
            <a:ext cx="4903135" cy="0"/>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1AFCA56-5CC2-4337-AB50-CD83092EAB8D}"/>
              </a:ext>
            </a:extLst>
          </p:cNvPr>
          <p:cNvCxnSpPr>
            <a:cxnSpLocks/>
            <a:stCxn id="23" idx="2"/>
          </p:cNvCxnSpPr>
          <p:nvPr/>
        </p:nvCxnSpPr>
        <p:spPr>
          <a:xfrm>
            <a:off x="3541090" y="2929864"/>
            <a:ext cx="0" cy="3310758"/>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E22108E-99CA-47B6-8F27-AA1FA5F0BF78}"/>
              </a:ext>
            </a:extLst>
          </p:cNvPr>
          <p:cNvSpPr txBox="1"/>
          <p:nvPr/>
        </p:nvSpPr>
        <p:spPr>
          <a:xfrm>
            <a:off x="4980571" y="1990668"/>
            <a:ext cx="1653145" cy="461665"/>
          </a:xfrm>
          <a:prstGeom prst="rect">
            <a:avLst/>
          </a:prstGeom>
          <a:noFill/>
        </p:spPr>
        <p:txBody>
          <a:bodyPr wrap="none" rtlCol="0">
            <a:spAutoFit/>
          </a:bodyPr>
          <a:lstStyle/>
          <a:p>
            <a:r>
              <a:rPr lang="en-US" sz="2400" dirty="0"/>
              <a:t>by bit plane</a:t>
            </a:r>
          </a:p>
        </p:txBody>
      </p:sp>
      <p:sp>
        <p:nvSpPr>
          <p:cNvPr id="34" name="TextBox 33">
            <a:extLst>
              <a:ext uri="{FF2B5EF4-FFF2-40B4-BE49-F238E27FC236}">
                <a16:creationId xmlns:a16="http://schemas.microsoft.com/office/drawing/2014/main" id="{0662D672-7D14-46F7-B46C-4A1F6B33D36B}"/>
              </a:ext>
            </a:extLst>
          </p:cNvPr>
          <p:cNvSpPr txBox="1"/>
          <p:nvPr/>
        </p:nvSpPr>
        <p:spPr>
          <a:xfrm rot="5400000">
            <a:off x="2701039" y="3785761"/>
            <a:ext cx="1137299" cy="461665"/>
          </a:xfrm>
          <a:prstGeom prst="rect">
            <a:avLst/>
          </a:prstGeom>
          <a:noFill/>
        </p:spPr>
        <p:txBody>
          <a:bodyPr wrap="none" rtlCol="0">
            <a:spAutoFit/>
          </a:bodyPr>
          <a:lstStyle/>
          <a:p>
            <a:r>
              <a:rPr lang="en-US" sz="2400" dirty="0"/>
              <a:t>by level</a:t>
            </a:r>
          </a:p>
        </p:txBody>
      </p:sp>
      <p:pic>
        <p:nvPicPr>
          <p:cNvPr id="35" name="Picture 34">
            <a:extLst>
              <a:ext uri="{FF2B5EF4-FFF2-40B4-BE49-F238E27FC236}">
                <a16:creationId xmlns:a16="http://schemas.microsoft.com/office/drawing/2014/main" id="{5A45DEAC-9856-4B86-96EE-8E229002977B}"/>
              </a:ext>
            </a:extLst>
          </p:cNvPr>
          <p:cNvPicPr>
            <a:picLocks noChangeAspect="1"/>
          </p:cNvPicPr>
          <p:nvPr/>
        </p:nvPicPr>
        <p:blipFill>
          <a:blip r:embed="rId4"/>
          <a:stretch>
            <a:fillRect/>
          </a:stretch>
        </p:blipFill>
        <p:spPr>
          <a:xfrm>
            <a:off x="7397039" y="1970210"/>
            <a:ext cx="959642" cy="959642"/>
          </a:xfrm>
          <a:prstGeom prst="rect">
            <a:avLst/>
          </a:prstGeom>
        </p:spPr>
      </p:pic>
      <p:pic>
        <p:nvPicPr>
          <p:cNvPr id="36" name="Picture 35">
            <a:extLst>
              <a:ext uri="{FF2B5EF4-FFF2-40B4-BE49-F238E27FC236}">
                <a16:creationId xmlns:a16="http://schemas.microsoft.com/office/drawing/2014/main" id="{CBFF8AD8-F616-41C4-943D-D68B62A279ED}"/>
              </a:ext>
            </a:extLst>
          </p:cNvPr>
          <p:cNvPicPr>
            <a:picLocks noChangeAspect="1"/>
          </p:cNvPicPr>
          <p:nvPr/>
        </p:nvPicPr>
        <p:blipFill>
          <a:blip r:embed="rId5"/>
          <a:stretch>
            <a:fillRect/>
          </a:stretch>
        </p:blipFill>
        <p:spPr>
          <a:xfrm>
            <a:off x="3038856" y="4888992"/>
            <a:ext cx="959642" cy="959642"/>
          </a:xfrm>
          <a:prstGeom prst="rect">
            <a:avLst/>
          </a:prstGeom>
        </p:spPr>
      </p:pic>
      <p:cxnSp>
        <p:nvCxnSpPr>
          <p:cNvPr id="37" name="Straight Arrow Connector 36">
            <a:extLst>
              <a:ext uri="{FF2B5EF4-FFF2-40B4-BE49-F238E27FC236}">
                <a16:creationId xmlns:a16="http://schemas.microsoft.com/office/drawing/2014/main" id="{7526416B-EA60-41F3-B61E-EC1D32CAB547}"/>
              </a:ext>
            </a:extLst>
          </p:cNvPr>
          <p:cNvCxnSpPr>
            <a:cxnSpLocks/>
          </p:cNvCxnSpPr>
          <p:nvPr/>
        </p:nvCxnSpPr>
        <p:spPr>
          <a:xfrm flipH="1" flipV="1">
            <a:off x="3759819" y="2909408"/>
            <a:ext cx="3884519" cy="3067926"/>
          </a:xfrm>
          <a:prstGeom prst="straightConnector1">
            <a:avLst/>
          </a:prstGeom>
          <a:ln w="38100">
            <a:solidFill>
              <a:srgbClr val="EBC483"/>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2E2E7CD-F1DC-4492-AA4A-836778E0481C}"/>
              </a:ext>
            </a:extLst>
          </p:cNvPr>
          <p:cNvSpPr txBox="1"/>
          <p:nvPr/>
        </p:nvSpPr>
        <p:spPr>
          <a:xfrm rot="2292039">
            <a:off x="4937079" y="4212539"/>
            <a:ext cx="2273058" cy="461665"/>
          </a:xfrm>
          <a:prstGeom prst="rect">
            <a:avLst/>
          </a:prstGeom>
          <a:noFill/>
        </p:spPr>
        <p:txBody>
          <a:bodyPr wrap="none" rtlCol="0">
            <a:spAutoFit/>
          </a:bodyPr>
          <a:lstStyle/>
          <a:p>
            <a:r>
              <a:rPr lang="en-US" sz="2400" dirty="0"/>
              <a:t>by wavelet norm</a:t>
            </a:r>
          </a:p>
        </p:txBody>
      </p:sp>
      <p:sp>
        <p:nvSpPr>
          <p:cNvPr id="39" name="TextBox 38">
            <a:extLst>
              <a:ext uri="{FF2B5EF4-FFF2-40B4-BE49-F238E27FC236}">
                <a16:creationId xmlns:a16="http://schemas.microsoft.com/office/drawing/2014/main" id="{6DFEDFBA-465A-45F8-AB47-1C4E422A8CB5}"/>
              </a:ext>
            </a:extLst>
          </p:cNvPr>
          <p:cNvSpPr txBox="1"/>
          <p:nvPr/>
        </p:nvSpPr>
        <p:spPr>
          <a:xfrm rot="2067821">
            <a:off x="4777271" y="3765538"/>
            <a:ext cx="3439788" cy="461665"/>
          </a:xfrm>
          <a:prstGeom prst="rect">
            <a:avLst/>
          </a:prstGeom>
          <a:noFill/>
        </p:spPr>
        <p:txBody>
          <a:bodyPr wrap="none" rtlCol="0">
            <a:spAutoFit/>
          </a:bodyPr>
          <a:lstStyle/>
          <a:p>
            <a:r>
              <a:rPr lang="en-US" sz="2400" dirty="0"/>
              <a:t>Optimized for data quality</a:t>
            </a:r>
          </a:p>
        </p:txBody>
      </p:sp>
      <p:sp>
        <p:nvSpPr>
          <p:cNvPr id="8" name="Freeform: Shape 7">
            <a:extLst>
              <a:ext uri="{FF2B5EF4-FFF2-40B4-BE49-F238E27FC236}">
                <a16:creationId xmlns:a16="http://schemas.microsoft.com/office/drawing/2014/main" id="{9F20947D-2C99-4E03-BC0C-50BCF416CEC0}"/>
              </a:ext>
            </a:extLst>
          </p:cNvPr>
          <p:cNvSpPr/>
          <p:nvPr/>
        </p:nvSpPr>
        <p:spPr>
          <a:xfrm>
            <a:off x="3996358" y="2748817"/>
            <a:ext cx="4038170" cy="2737583"/>
          </a:xfrm>
          <a:custGeom>
            <a:avLst/>
            <a:gdLst>
              <a:gd name="connsiteX0" fmla="*/ 4038170 w 4038170"/>
              <a:gd name="connsiteY0" fmla="*/ 2737583 h 2737583"/>
              <a:gd name="connsiteX1" fmla="*/ 2953082 w 4038170"/>
              <a:gd name="connsiteY1" fmla="*/ 1725647 h 2737583"/>
              <a:gd name="connsiteX2" fmla="*/ 1953338 w 4038170"/>
              <a:gd name="connsiteY2" fmla="*/ 1225775 h 2737583"/>
              <a:gd name="connsiteX3" fmla="*/ 1319354 w 4038170"/>
              <a:gd name="connsiteY3" fmla="*/ 725903 h 2737583"/>
              <a:gd name="connsiteX4" fmla="*/ 734138 w 4038170"/>
              <a:gd name="connsiteY4" fmla="*/ 482063 h 2737583"/>
              <a:gd name="connsiteX5" fmla="*/ 185498 w 4038170"/>
              <a:gd name="connsiteY5" fmla="*/ 79727 h 2737583"/>
              <a:gd name="connsiteX6" fmla="*/ 2618 w 4038170"/>
              <a:gd name="connsiteY6" fmla="*/ 6575 h 273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170" h="2737583">
                <a:moveTo>
                  <a:pt x="4038170" y="2737583"/>
                </a:moveTo>
                <a:cubicBezTo>
                  <a:pt x="3669362" y="2357599"/>
                  <a:pt x="3300554" y="1977615"/>
                  <a:pt x="2953082" y="1725647"/>
                </a:cubicBezTo>
                <a:cubicBezTo>
                  <a:pt x="2605610" y="1473679"/>
                  <a:pt x="2225626" y="1392399"/>
                  <a:pt x="1953338" y="1225775"/>
                </a:cubicBezTo>
                <a:cubicBezTo>
                  <a:pt x="1681050" y="1059151"/>
                  <a:pt x="1522554" y="849855"/>
                  <a:pt x="1319354" y="725903"/>
                </a:cubicBezTo>
                <a:cubicBezTo>
                  <a:pt x="1116154" y="601951"/>
                  <a:pt x="923114" y="589759"/>
                  <a:pt x="734138" y="482063"/>
                </a:cubicBezTo>
                <a:cubicBezTo>
                  <a:pt x="545162" y="374367"/>
                  <a:pt x="307418" y="158975"/>
                  <a:pt x="185498" y="79727"/>
                </a:cubicBezTo>
                <a:cubicBezTo>
                  <a:pt x="63578" y="479"/>
                  <a:pt x="-15670" y="-9681"/>
                  <a:pt x="2618" y="6575"/>
                </a:cubicBezTo>
              </a:path>
            </a:pathLst>
          </a:custGeom>
          <a:noFill/>
          <a:ln w="38100">
            <a:solidFill>
              <a:srgbClr val="FFCCFF"/>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2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F434-CD64-45C8-9C3D-B39F02383E94}"/>
              </a:ext>
            </a:extLst>
          </p:cNvPr>
          <p:cNvSpPr>
            <a:spLocks noGrp="1"/>
          </p:cNvSpPr>
          <p:nvPr>
            <p:ph type="title"/>
          </p:nvPr>
        </p:nvSpPr>
        <p:spPr>
          <a:xfrm>
            <a:off x="685800" y="15711"/>
            <a:ext cx="10423634" cy="1456267"/>
          </a:xfrm>
        </p:spPr>
        <p:txBody>
          <a:bodyPr/>
          <a:lstStyle/>
          <a:p>
            <a:r>
              <a:rPr lang="en-US" dirty="0"/>
              <a:t>Comparison of streams for gradient computation</a:t>
            </a:r>
          </a:p>
        </p:txBody>
      </p:sp>
      <p:pic>
        <p:nvPicPr>
          <p:cNvPr id="5" name="Content Placeholder 4">
            <a:extLst>
              <a:ext uri="{FF2B5EF4-FFF2-40B4-BE49-F238E27FC236}">
                <a16:creationId xmlns:a16="http://schemas.microsoft.com/office/drawing/2014/main" id="{E40216F8-15D9-43DE-B645-B5CE1C902712}"/>
              </a:ext>
            </a:extLst>
          </p:cNvPr>
          <p:cNvPicPr>
            <a:picLocks noGrp="1" noChangeAspect="1"/>
          </p:cNvPicPr>
          <p:nvPr>
            <p:ph idx="1"/>
          </p:nvPr>
        </p:nvPicPr>
        <p:blipFill>
          <a:blip r:embed="rId3"/>
          <a:stretch>
            <a:fillRect/>
          </a:stretch>
        </p:blipFill>
        <p:spPr>
          <a:xfrm>
            <a:off x="683480" y="1825954"/>
            <a:ext cx="5125734" cy="3844300"/>
          </a:xfrm>
          <a:effectLst>
            <a:softEdge rad="25400"/>
          </a:effectLst>
        </p:spPr>
      </p:pic>
      <p:pic>
        <p:nvPicPr>
          <p:cNvPr id="22" name="Content Placeholder 4">
            <a:extLst>
              <a:ext uri="{FF2B5EF4-FFF2-40B4-BE49-F238E27FC236}">
                <a16:creationId xmlns:a16="http://schemas.microsoft.com/office/drawing/2014/main" id="{20DC43C2-8FCC-4A10-BB92-045BA870CEFA}"/>
              </a:ext>
            </a:extLst>
          </p:cNvPr>
          <p:cNvPicPr>
            <a:picLocks noChangeAspect="1"/>
          </p:cNvPicPr>
          <p:nvPr/>
        </p:nvPicPr>
        <p:blipFill>
          <a:blip r:embed="rId4"/>
          <a:stretch>
            <a:fillRect/>
          </a:stretch>
        </p:blipFill>
        <p:spPr>
          <a:xfrm>
            <a:off x="6231677" y="1834061"/>
            <a:ext cx="5114925" cy="3836193"/>
          </a:xfrm>
          <a:prstGeom prst="rect">
            <a:avLst/>
          </a:prstGeom>
          <a:effectLst>
            <a:softEdge rad="25400"/>
          </a:effectLst>
        </p:spPr>
      </p:pic>
      <p:sp>
        <p:nvSpPr>
          <p:cNvPr id="3" name="TextBox 2">
            <a:extLst>
              <a:ext uri="{FF2B5EF4-FFF2-40B4-BE49-F238E27FC236}">
                <a16:creationId xmlns:a16="http://schemas.microsoft.com/office/drawing/2014/main" id="{C7EA8108-7549-419B-AA3E-B5C0C2848E4D}"/>
              </a:ext>
            </a:extLst>
          </p:cNvPr>
          <p:cNvSpPr txBox="1"/>
          <p:nvPr/>
        </p:nvSpPr>
        <p:spPr>
          <a:xfrm>
            <a:off x="1402080" y="5670254"/>
            <a:ext cx="3872855" cy="584775"/>
          </a:xfrm>
          <a:prstGeom prst="rect">
            <a:avLst/>
          </a:prstGeom>
          <a:noFill/>
        </p:spPr>
        <p:txBody>
          <a:bodyPr wrap="none" rtlCol="0">
            <a:spAutoFit/>
          </a:bodyPr>
          <a:lstStyle/>
          <a:p>
            <a:r>
              <a:rPr lang="en-US" sz="3200" dirty="0"/>
              <a:t>Gradient computation</a:t>
            </a:r>
          </a:p>
        </p:txBody>
      </p:sp>
      <p:sp>
        <p:nvSpPr>
          <p:cNvPr id="23" name="TextBox 22">
            <a:extLst>
              <a:ext uri="{FF2B5EF4-FFF2-40B4-BE49-F238E27FC236}">
                <a16:creationId xmlns:a16="http://schemas.microsoft.com/office/drawing/2014/main" id="{E1822DFF-F9B8-46F7-8639-32F4F2DB70DF}"/>
              </a:ext>
            </a:extLst>
          </p:cNvPr>
          <p:cNvSpPr txBox="1"/>
          <p:nvPr/>
        </p:nvSpPr>
        <p:spPr>
          <a:xfrm>
            <a:off x="6797040" y="5670254"/>
            <a:ext cx="4172361" cy="584775"/>
          </a:xfrm>
          <a:prstGeom prst="rect">
            <a:avLst/>
          </a:prstGeom>
          <a:noFill/>
        </p:spPr>
        <p:txBody>
          <a:bodyPr wrap="none" rtlCol="0">
            <a:spAutoFit/>
          </a:bodyPr>
          <a:lstStyle/>
          <a:p>
            <a:r>
              <a:rPr lang="en-US" sz="3200" dirty="0"/>
              <a:t>Function reconstruction</a:t>
            </a:r>
          </a:p>
        </p:txBody>
      </p:sp>
    </p:spTree>
    <p:extLst>
      <p:ext uri="{BB962C8B-B14F-4D97-AF65-F5344CB8AC3E}">
        <p14:creationId xmlns:p14="http://schemas.microsoft.com/office/powerpoint/2010/main" val="254397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F434-CD64-45C8-9C3D-B39F02383E94}"/>
              </a:ext>
            </a:extLst>
          </p:cNvPr>
          <p:cNvSpPr>
            <a:spLocks noGrp="1"/>
          </p:cNvSpPr>
          <p:nvPr>
            <p:ph type="title"/>
          </p:nvPr>
        </p:nvSpPr>
        <p:spPr>
          <a:xfrm>
            <a:off x="685800" y="15711"/>
            <a:ext cx="10501124" cy="1456267"/>
          </a:xfrm>
        </p:spPr>
        <p:txBody>
          <a:bodyPr>
            <a:normAutofit/>
          </a:bodyPr>
          <a:lstStyle/>
          <a:p>
            <a:r>
              <a:rPr lang="en-US" i="1" dirty="0"/>
              <a:t>by bit plane</a:t>
            </a:r>
            <a:r>
              <a:rPr lang="en-US" dirty="0"/>
              <a:t> produces</a:t>
            </a:r>
            <a:r>
              <a:rPr lang="en-US" dirty="0">
                <a:solidFill>
                  <a:srgbClr val="EBC483"/>
                </a:solidFill>
              </a:rPr>
              <a:t> </a:t>
            </a:r>
            <a:r>
              <a:rPr lang="en-US" dirty="0"/>
              <a:t>slow-varying shifts in function values</a:t>
            </a:r>
            <a:endParaRPr lang="en-US" dirty="0">
              <a:solidFill>
                <a:srgbClr val="EBC483"/>
              </a:solidFill>
            </a:endParaRPr>
          </a:p>
        </p:txBody>
      </p:sp>
      <p:pic>
        <p:nvPicPr>
          <p:cNvPr id="7" name="Picture 6">
            <a:extLst>
              <a:ext uri="{FF2B5EF4-FFF2-40B4-BE49-F238E27FC236}">
                <a16:creationId xmlns:a16="http://schemas.microsoft.com/office/drawing/2014/main" id="{BA4A88D3-0BBA-47DF-B720-47C0EBB026C4}"/>
              </a:ext>
            </a:extLst>
          </p:cNvPr>
          <p:cNvPicPr>
            <a:picLocks noChangeAspect="1"/>
          </p:cNvPicPr>
          <p:nvPr/>
        </p:nvPicPr>
        <p:blipFill rotWithShape="1">
          <a:blip r:embed="rId3"/>
          <a:srcRect t="-2454" r="50000" b="2454"/>
          <a:stretch/>
        </p:blipFill>
        <p:spPr>
          <a:xfrm>
            <a:off x="2858259" y="1977513"/>
            <a:ext cx="5895597" cy="3909896"/>
          </a:xfrm>
          <a:prstGeom prst="rect">
            <a:avLst/>
          </a:prstGeom>
        </p:spPr>
      </p:pic>
      <p:sp>
        <p:nvSpPr>
          <p:cNvPr id="8" name="TextBox 7">
            <a:extLst>
              <a:ext uri="{FF2B5EF4-FFF2-40B4-BE49-F238E27FC236}">
                <a16:creationId xmlns:a16="http://schemas.microsoft.com/office/drawing/2014/main" id="{04ABC4F8-5D80-4995-8CBB-157A2CF8B8A7}"/>
              </a:ext>
            </a:extLst>
          </p:cNvPr>
          <p:cNvSpPr txBox="1"/>
          <p:nvPr/>
        </p:nvSpPr>
        <p:spPr>
          <a:xfrm>
            <a:off x="4399251" y="5835542"/>
            <a:ext cx="2698431" cy="461665"/>
          </a:xfrm>
          <a:prstGeom prst="rect">
            <a:avLst/>
          </a:prstGeom>
          <a:noFill/>
        </p:spPr>
        <p:txBody>
          <a:bodyPr wrap="none" rtlCol="0">
            <a:spAutoFit/>
          </a:bodyPr>
          <a:lstStyle/>
          <a:p>
            <a:r>
              <a:rPr lang="en-US" sz="2400" dirty="0"/>
              <a:t>by bit plane, 0.6 bps</a:t>
            </a:r>
          </a:p>
        </p:txBody>
      </p:sp>
      <p:cxnSp>
        <p:nvCxnSpPr>
          <p:cNvPr id="10" name="Straight Connector 9">
            <a:extLst>
              <a:ext uri="{FF2B5EF4-FFF2-40B4-BE49-F238E27FC236}">
                <a16:creationId xmlns:a16="http://schemas.microsoft.com/office/drawing/2014/main" id="{ADDBDD39-BEE6-4724-AA34-34681BF711C6}"/>
              </a:ext>
            </a:extLst>
          </p:cNvPr>
          <p:cNvCxnSpPr>
            <a:cxnSpLocks/>
          </p:cNvCxnSpPr>
          <p:nvPr/>
        </p:nvCxnSpPr>
        <p:spPr>
          <a:xfrm>
            <a:off x="3951576" y="2235760"/>
            <a:ext cx="395123" cy="0"/>
          </a:xfrm>
          <a:prstGeom prst="line">
            <a:avLst/>
          </a:prstGeom>
          <a:ln w="28575">
            <a:solidFill>
              <a:srgbClr val="F09455"/>
            </a:solidFill>
          </a:ln>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9A47E1E3-6970-4C39-9E46-EDD47E9384B3}"/>
              </a:ext>
            </a:extLst>
          </p:cNvPr>
          <p:cNvSpPr txBox="1"/>
          <p:nvPr/>
        </p:nvSpPr>
        <p:spPr>
          <a:xfrm>
            <a:off x="4399251" y="2036846"/>
            <a:ext cx="2274982" cy="461665"/>
          </a:xfrm>
          <a:prstGeom prst="rect">
            <a:avLst/>
          </a:prstGeom>
          <a:noFill/>
        </p:spPr>
        <p:txBody>
          <a:bodyPr wrap="none" rtlCol="0">
            <a:spAutoFit/>
          </a:bodyPr>
          <a:lstStyle/>
          <a:p>
            <a:r>
              <a:rPr lang="en-US" sz="2400" dirty="0">
                <a:solidFill>
                  <a:schemeClr val="bg1"/>
                </a:solidFill>
              </a:rPr>
              <a:t>Original function</a:t>
            </a:r>
          </a:p>
        </p:txBody>
      </p:sp>
      <p:cxnSp>
        <p:nvCxnSpPr>
          <p:cNvPr id="29" name="Straight Connector 28">
            <a:extLst>
              <a:ext uri="{FF2B5EF4-FFF2-40B4-BE49-F238E27FC236}">
                <a16:creationId xmlns:a16="http://schemas.microsoft.com/office/drawing/2014/main" id="{2020C809-36E5-4084-BA41-364C25794E46}"/>
              </a:ext>
            </a:extLst>
          </p:cNvPr>
          <p:cNvCxnSpPr>
            <a:cxnSpLocks/>
          </p:cNvCxnSpPr>
          <p:nvPr/>
        </p:nvCxnSpPr>
        <p:spPr>
          <a:xfrm>
            <a:off x="3963797" y="2540228"/>
            <a:ext cx="382902" cy="0"/>
          </a:xfrm>
          <a:prstGeom prst="line">
            <a:avLst/>
          </a:prstGeom>
          <a:ln w="28575">
            <a:solidFill>
              <a:srgbClr val="3D6DC1"/>
            </a:solidFill>
          </a:ln>
        </p:spPr>
        <p:style>
          <a:lnRef idx="1">
            <a:schemeClr val="accent5"/>
          </a:lnRef>
          <a:fillRef idx="0">
            <a:schemeClr val="accent5"/>
          </a:fillRef>
          <a:effectRef idx="0">
            <a:schemeClr val="accent5"/>
          </a:effectRef>
          <a:fontRef idx="minor">
            <a:schemeClr val="tx1"/>
          </a:fontRef>
        </p:style>
      </p:cxnSp>
      <p:sp>
        <p:nvSpPr>
          <p:cNvPr id="42" name="TextBox 41">
            <a:extLst>
              <a:ext uri="{FF2B5EF4-FFF2-40B4-BE49-F238E27FC236}">
                <a16:creationId xmlns:a16="http://schemas.microsoft.com/office/drawing/2014/main" id="{0CB23B96-BC64-4EC3-ACCD-B4E74162357D}"/>
              </a:ext>
            </a:extLst>
          </p:cNvPr>
          <p:cNvSpPr txBox="1"/>
          <p:nvPr/>
        </p:nvSpPr>
        <p:spPr>
          <a:xfrm>
            <a:off x="4399251" y="2341316"/>
            <a:ext cx="3098605" cy="461665"/>
          </a:xfrm>
          <a:prstGeom prst="rect">
            <a:avLst/>
          </a:prstGeom>
          <a:noFill/>
        </p:spPr>
        <p:txBody>
          <a:bodyPr wrap="none" rtlCol="0">
            <a:spAutoFit/>
          </a:bodyPr>
          <a:lstStyle/>
          <a:p>
            <a:r>
              <a:rPr lang="en-US" sz="2400" dirty="0">
                <a:solidFill>
                  <a:schemeClr val="bg1"/>
                </a:solidFill>
              </a:rPr>
              <a:t>Reconstructed function</a:t>
            </a:r>
          </a:p>
        </p:txBody>
      </p:sp>
    </p:spTree>
    <p:extLst>
      <p:ext uri="{BB962C8B-B14F-4D97-AF65-F5344CB8AC3E}">
        <p14:creationId xmlns:p14="http://schemas.microsoft.com/office/powerpoint/2010/main" val="354393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F434-CD64-45C8-9C3D-B39F02383E94}"/>
              </a:ext>
            </a:extLst>
          </p:cNvPr>
          <p:cNvSpPr>
            <a:spLocks noGrp="1"/>
          </p:cNvSpPr>
          <p:nvPr>
            <p:ph type="title"/>
          </p:nvPr>
        </p:nvSpPr>
        <p:spPr>
          <a:xfrm>
            <a:off x="685800" y="15711"/>
            <a:ext cx="10920984" cy="1456267"/>
          </a:xfrm>
        </p:spPr>
        <p:txBody>
          <a:bodyPr>
            <a:normAutofit/>
          </a:bodyPr>
          <a:lstStyle/>
          <a:p>
            <a:r>
              <a:rPr lang="en-US" dirty="0"/>
              <a:t>Gradient computation prefers higher resolution bits</a:t>
            </a:r>
            <a:endParaRPr lang="en-US" dirty="0">
              <a:solidFill>
                <a:srgbClr val="EBC483"/>
              </a:solidFill>
            </a:endParaRPr>
          </a:p>
        </p:txBody>
      </p:sp>
      <p:pic>
        <p:nvPicPr>
          <p:cNvPr id="30" name="Picture 29">
            <a:extLst>
              <a:ext uri="{FF2B5EF4-FFF2-40B4-BE49-F238E27FC236}">
                <a16:creationId xmlns:a16="http://schemas.microsoft.com/office/drawing/2014/main" id="{052AE622-8529-4154-AFF4-BC12EDC0699B}"/>
              </a:ext>
            </a:extLst>
          </p:cNvPr>
          <p:cNvPicPr>
            <a:picLocks noChangeAspect="1"/>
          </p:cNvPicPr>
          <p:nvPr/>
        </p:nvPicPr>
        <p:blipFill>
          <a:blip r:embed="rId3"/>
          <a:stretch>
            <a:fillRect/>
          </a:stretch>
        </p:blipFill>
        <p:spPr>
          <a:xfrm>
            <a:off x="3061263" y="1970210"/>
            <a:ext cx="959654" cy="959654"/>
          </a:xfrm>
          <a:prstGeom prst="rect">
            <a:avLst/>
          </a:prstGeom>
          <a:effectLst>
            <a:softEdge rad="25400"/>
          </a:effectLst>
        </p:spPr>
      </p:pic>
      <p:cxnSp>
        <p:nvCxnSpPr>
          <p:cNvPr id="31" name="Straight Arrow Connector 30">
            <a:extLst>
              <a:ext uri="{FF2B5EF4-FFF2-40B4-BE49-F238E27FC236}">
                <a16:creationId xmlns:a16="http://schemas.microsoft.com/office/drawing/2014/main" id="{453190FE-DE2A-4139-84E8-FB99CA873DD4}"/>
              </a:ext>
            </a:extLst>
          </p:cNvPr>
          <p:cNvCxnSpPr>
            <a:cxnSpLocks/>
            <a:stCxn id="30" idx="3"/>
          </p:cNvCxnSpPr>
          <p:nvPr/>
        </p:nvCxnSpPr>
        <p:spPr>
          <a:xfrm>
            <a:off x="4020917" y="2450037"/>
            <a:ext cx="4903135" cy="0"/>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5E1240E-35ED-4184-BE58-3F6353A66F54}"/>
              </a:ext>
            </a:extLst>
          </p:cNvPr>
          <p:cNvCxnSpPr>
            <a:cxnSpLocks/>
            <a:stCxn id="30" idx="2"/>
          </p:cNvCxnSpPr>
          <p:nvPr/>
        </p:nvCxnSpPr>
        <p:spPr>
          <a:xfrm>
            <a:off x="3541090" y="2929864"/>
            <a:ext cx="0" cy="3310758"/>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432BCDD-93BE-4FA6-9204-7B084F49A817}"/>
              </a:ext>
            </a:extLst>
          </p:cNvPr>
          <p:cNvSpPr txBox="1"/>
          <p:nvPr/>
        </p:nvSpPr>
        <p:spPr>
          <a:xfrm>
            <a:off x="4980571" y="1990668"/>
            <a:ext cx="1653145" cy="461665"/>
          </a:xfrm>
          <a:prstGeom prst="rect">
            <a:avLst/>
          </a:prstGeom>
          <a:noFill/>
        </p:spPr>
        <p:txBody>
          <a:bodyPr wrap="none" rtlCol="0">
            <a:spAutoFit/>
          </a:bodyPr>
          <a:lstStyle/>
          <a:p>
            <a:r>
              <a:rPr lang="en-US" sz="2400" dirty="0"/>
              <a:t>by bit plane</a:t>
            </a:r>
          </a:p>
        </p:txBody>
      </p:sp>
      <p:sp>
        <p:nvSpPr>
          <p:cNvPr id="34" name="TextBox 33">
            <a:extLst>
              <a:ext uri="{FF2B5EF4-FFF2-40B4-BE49-F238E27FC236}">
                <a16:creationId xmlns:a16="http://schemas.microsoft.com/office/drawing/2014/main" id="{503832C3-4432-4B6D-A66A-9D0FF0BA2E2D}"/>
              </a:ext>
            </a:extLst>
          </p:cNvPr>
          <p:cNvSpPr txBox="1"/>
          <p:nvPr/>
        </p:nvSpPr>
        <p:spPr>
          <a:xfrm rot="5400000">
            <a:off x="2701039" y="3785761"/>
            <a:ext cx="1137299" cy="461665"/>
          </a:xfrm>
          <a:prstGeom prst="rect">
            <a:avLst/>
          </a:prstGeom>
          <a:noFill/>
        </p:spPr>
        <p:txBody>
          <a:bodyPr wrap="none" rtlCol="0">
            <a:spAutoFit/>
          </a:bodyPr>
          <a:lstStyle/>
          <a:p>
            <a:r>
              <a:rPr lang="en-US" sz="2400" dirty="0"/>
              <a:t>by level</a:t>
            </a:r>
          </a:p>
        </p:txBody>
      </p:sp>
      <p:pic>
        <p:nvPicPr>
          <p:cNvPr id="35" name="Picture 34">
            <a:extLst>
              <a:ext uri="{FF2B5EF4-FFF2-40B4-BE49-F238E27FC236}">
                <a16:creationId xmlns:a16="http://schemas.microsoft.com/office/drawing/2014/main" id="{7A350D4F-7838-41A8-B98B-59B1F530D885}"/>
              </a:ext>
            </a:extLst>
          </p:cNvPr>
          <p:cNvPicPr>
            <a:picLocks noChangeAspect="1"/>
          </p:cNvPicPr>
          <p:nvPr/>
        </p:nvPicPr>
        <p:blipFill>
          <a:blip r:embed="rId4"/>
          <a:stretch>
            <a:fillRect/>
          </a:stretch>
        </p:blipFill>
        <p:spPr>
          <a:xfrm>
            <a:off x="7397039" y="1970210"/>
            <a:ext cx="959642" cy="959642"/>
          </a:xfrm>
          <a:prstGeom prst="rect">
            <a:avLst/>
          </a:prstGeom>
        </p:spPr>
      </p:pic>
      <p:pic>
        <p:nvPicPr>
          <p:cNvPr id="36" name="Picture 35">
            <a:extLst>
              <a:ext uri="{FF2B5EF4-FFF2-40B4-BE49-F238E27FC236}">
                <a16:creationId xmlns:a16="http://schemas.microsoft.com/office/drawing/2014/main" id="{E6831BF2-DC37-42A3-BE51-DF0E5A65BAAC}"/>
              </a:ext>
            </a:extLst>
          </p:cNvPr>
          <p:cNvPicPr>
            <a:picLocks noChangeAspect="1"/>
          </p:cNvPicPr>
          <p:nvPr/>
        </p:nvPicPr>
        <p:blipFill>
          <a:blip r:embed="rId5"/>
          <a:stretch>
            <a:fillRect/>
          </a:stretch>
        </p:blipFill>
        <p:spPr>
          <a:xfrm>
            <a:off x="3038856" y="4888992"/>
            <a:ext cx="959642" cy="959642"/>
          </a:xfrm>
          <a:prstGeom prst="rect">
            <a:avLst/>
          </a:prstGeom>
        </p:spPr>
      </p:pic>
      <p:cxnSp>
        <p:nvCxnSpPr>
          <p:cNvPr id="37" name="Straight Arrow Connector 36">
            <a:extLst>
              <a:ext uri="{FF2B5EF4-FFF2-40B4-BE49-F238E27FC236}">
                <a16:creationId xmlns:a16="http://schemas.microsoft.com/office/drawing/2014/main" id="{2C96AD0C-9F0A-41EA-9BCA-17DE416A9016}"/>
              </a:ext>
            </a:extLst>
          </p:cNvPr>
          <p:cNvCxnSpPr>
            <a:cxnSpLocks/>
          </p:cNvCxnSpPr>
          <p:nvPr/>
        </p:nvCxnSpPr>
        <p:spPr>
          <a:xfrm flipH="1" flipV="1">
            <a:off x="3759819" y="2909408"/>
            <a:ext cx="3884519" cy="3067926"/>
          </a:xfrm>
          <a:prstGeom prst="straightConnector1">
            <a:avLst/>
          </a:prstGeom>
          <a:ln w="38100">
            <a:solidFill>
              <a:srgbClr val="EBC483"/>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FD006B0-0D2F-470B-85E3-36D31BAB836D}"/>
              </a:ext>
            </a:extLst>
          </p:cNvPr>
          <p:cNvSpPr txBox="1"/>
          <p:nvPr/>
        </p:nvSpPr>
        <p:spPr>
          <a:xfrm rot="2292039">
            <a:off x="4937079" y="4212539"/>
            <a:ext cx="2273058" cy="461665"/>
          </a:xfrm>
          <a:prstGeom prst="rect">
            <a:avLst/>
          </a:prstGeom>
          <a:noFill/>
        </p:spPr>
        <p:txBody>
          <a:bodyPr wrap="none" rtlCol="0">
            <a:spAutoFit/>
          </a:bodyPr>
          <a:lstStyle/>
          <a:p>
            <a:r>
              <a:rPr lang="en-US" sz="2400" dirty="0"/>
              <a:t>by wavelet norm</a:t>
            </a:r>
          </a:p>
        </p:txBody>
      </p:sp>
      <p:sp>
        <p:nvSpPr>
          <p:cNvPr id="39" name="TextBox 38">
            <a:extLst>
              <a:ext uri="{FF2B5EF4-FFF2-40B4-BE49-F238E27FC236}">
                <a16:creationId xmlns:a16="http://schemas.microsoft.com/office/drawing/2014/main" id="{AA8A5C9D-A295-46C5-AF09-5B0A81A9A77F}"/>
              </a:ext>
            </a:extLst>
          </p:cNvPr>
          <p:cNvSpPr txBox="1"/>
          <p:nvPr/>
        </p:nvSpPr>
        <p:spPr>
          <a:xfrm rot="2067821">
            <a:off x="4777273" y="3765538"/>
            <a:ext cx="3439788" cy="461665"/>
          </a:xfrm>
          <a:prstGeom prst="rect">
            <a:avLst/>
          </a:prstGeom>
          <a:noFill/>
        </p:spPr>
        <p:txBody>
          <a:bodyPr wrap="none" rtlCol="0">
            <a:spAutoFit/>
          </a:bodyPr>
          <a:lstStyle/>
          <a:p>
            <a:r>
              <a:rPr lang="en-US" sz="2400" dirty="0"/>
              <a:t>Optimized for data quality</a:t>
            </a:r>
          </a:p>
        </p:txBody>
      </p:sp>
      <p:sp>
        <p:nvSpPr>
          <p:cNvPr id="40" name="Freeform: Shape 39">
            <a:extLst>
              <a:ext uri="{FF2B5EF4-FFF2-40B4-BE49-F238E27FC236}">
                <a16:creationId xmlns:a16="http://schemas.microsoft.com/office/drawing/2014/main" id="{D5169D62-24E3-4CEC-8E8B-FD88B07BC8F2}"/>
              </a:ext>
            </a:extLst>
          </p:cNvPr>
          <p:cNvSpPr/>
          <p:nvPr/>
        </p:nvSpPr>
        <p:spPr>
          <a:xfrm>
            <a:off x="3996358" y="2748817"/>
            <a:ext cx="4038170" cy="2737583"/>
          </a:xfrm>
          <a:custGeom>
            <a:avLst/>
            <a:gdLst>
              <a:gd name="connsiteX0" fmla="*/ 4038170 w 4038170"/>
              <a:gd name="connsiteY0" fmla="*/ 2737583 h 2737583"/>
              <a:gd name="connsiteX1" fmla="*/ 2953082 w 4038170"/>
              <a:gd name="connsiteY1" fmla="*/ 1725647 h 2737583"/>
              <a:gd name="connsiteX2" fmla="*/ 1953338 w 4038170"/>
              <a:gd name="connsiteY2" fmla="*/ 1225775 h 2737583"/>
              <a:gd name="connsiteX3" fmla="*/ 1319354 w 4038170"/>
              <a:gd name="connsiteY3" fmla="*/ 725903 h 2737583"/>
              <a:gd name="connsiteX4" fmla="*/ 734138 w 4038170"/>
              <a:gd name="connsiteY4" fmla="*/ 482063 h 2737583"/>
              <a:gd name="connsiteX5" fmla="*/ 185498 w 4038170"/>
              <a:gd name="connsiteY5" fmla="*/ 79727 h 2737583"/>
              <a:gd name="connsiteX6" fmla="*/ 2618 w 4038170"/>
              <a:gd name="connsiteY6" fmla="*/ 6575 h 273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170" h="2737583">
                <a:moveTo>
                  <a:pt x="4038170" y="2737583"/>
                </a:moveTo>
                <a:cubicBezTo>
                  <a:pt x="3669362" y="2357599"/>
                  <a:pt x="3300554" y="1977615"/>
                  <a:pt x="2953082" y="1725647"/>
                </a:cubicBezTo>
                <a:cubicBezTo>
                  <a:pt x="2605610" y="1473679"/>
                  <a:pt x="2225626" y="1392399"/>
                  <a:pt x="1953338" y="1225775"/>
                </a:cubicBezTo>
                <a:cubicBezTo>
                  <a:pt x="1681050" y="1059151"/>
                  <a:pt x="1522554" y="849855"/>
                  <a:pt x="1319354" y="725903"/>
                </a:cubicBezTo>
                <a:cubicBezTo>
                  <a:pt x="1116154" y="601951"/>
                  <a:pt x="923114" y="589759"/>
                  <a:pt x="734138" y="482063"/>
                </a:cubicBezTo>
                <a:cubicBezTo>
                  <a:pt x="545162" y="374367"/>
                  <a:pt x="307418" y="158975"/>
                  <a:pt x="185498" y="79727"/>
                </a:cubicBezTo>
                <a:cubicBezTo>
                  <a:pt x="63578" y="479"/>
                  <a:pt x="-15670" y="-9681"/>
                  <a:pt x="2618" y="6575"/>
                </a:cubicBezTo>
              </a:path>
            </a:pathLst>
          </a:custGeom>
          <a:noFill/>
          <a:ln w="38100">
            <a:solidFill>
              <a:srgbClr val="FFCCFF"/>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5B8D7B1-8849-489D-A487-EC2CB98452F9}"/>
              </a:ext>
            </a:extLst>
          </p:cNvPr>
          <p:cNvSpPr/>
          <p:nvPr/>
        </p:nvSpPr>
        <p:spPr>
          <a:xfrm>
            <a:off x="4086904" y="2610629"/>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00F54FA-5321-452F-881C-15C7D39AA5D3}"/>
              </a:ext>
            </a:extLst>
          </p:cNvPr>
          <p:cNvSpPr txBox="1"/>
          <p:nvPr/>
        </p:nvSpPr>
        <p:spPr>
          <a:xfrm rot="1979263">
            <a:off x="5727793" y="3238711"/>
            <a:ext cx="3004477" cy="461665"/>
          </a:xfrm>
          <a:prstGeom prst="rect">
            <a:avLst/>
          </a:prstGeom>
          <a:noFill/>
        </p:spPr>
        <p:txBody>
          <a:bodyPr wrap="none" rtlCol="0">
            <a:spAutoFit/>
          </a:bodyPr>
          <a:lstStyle/>
          <a:p>
            <a:r>
              <a:rPr lang="en-US" sz="2400" dirty="0"/>
              <a:t>Optimized for gradient</a:t>
            </a:r>
          </a:p>
        </p:txBody>
      </p:sp>
    </p:spTree>
    <p:extLst>
      <p:ext uri="{BB962C8B-B14F-4D97-AF65-F5344CB8AC3E}">
        <p14:creationId xmlns:p14="http://schemas.microsoft.com/office/powerpoint/2010/main" val="226163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C413-5529-43EA-B170-ABB3D43D2C42}"/>
              </a:ext>
            </a:extLst>
          </p:cNvPr>
          <p:cNvSpPr>
            <a:spLocks noGrp="1"/>
          </p:cNvSpPr>
          <p:nvPr>
            <p:ph type="title"/>
          </p:nvPr>
        </p:nvSpPr>
        <p:spPr>
          <a:xfrm>
            <a:off x="685800" y="15711"/>
            <a:ext cx="10131425" cy="1456267"/>
          </a:xfrm>
        </p:spPr>
        <p:txBody>
          <a:bodyPr>
            <a:normAutofit/>
          </a:bodyPr>
          <a:lstStyle/>
          <a:p>
            <a:r>
              <a:rPr lang="en-US" dirty="0"/>
              <a:t>Scientific data is too large to be used without any form of reduction</a:t>
            </a:r>
          </a:p>
        </p:txBody>
      </p:sp>
      <p:pic>
        <p:nvPicPr>
          <p:cNvPr id="5" name="Picture 4">
            <a:extLst>
              <a:ext uri="{FF2B5EF4-FFF2-40B4-BE49-F238E27FC236}">
                <a16:creationId xmlns:a16="http://schemas.microsoft.com/office/drawing/2014/main" id="{D1CF01EF-BFE9-4868-8D24-52E0DD0A1868}"/>
              </a:ext>
            </a:extLst>
          </p:cNvPr>
          <p:cNvPicPr>
            <a:picLocks noChangeAspect="1"/>
          </p:cNvPicPr>
          <p:nvPr/>
        </p:nvPicPr>
        <p:blipFill>
          <a:blip r:embed="rId3"/>
          <a:stretch>
            <a:fillRect/>
          </a:stretch>
        </p:blipFill>
        <p:spPr>
          <a:xfrm>
            <a:off x="3302231" y="1972732"/>
            <a:ext cx="1456267" cy="1456267"/>
          </a:xfrm>
          <a:prstGeom prst="rect">
            <a:avLst/>
          </a:prstGeom>
          <a:effectLst>
            <a:softEdge rad="25400"/>
          </a:effectLst>
        </p:spPr>
      </p:pic>
      <p:pic>
        <p:nvPicPr>
          <p:cNvPr id="6" name="Picture 5">
            <a:extLst>
              <a:ext uri="{FF2B5EF4-FFF2-40B4-BE49-F238E27FC236}">
                <a16:creationId xmlns:a16="http://schemas.microsoft.com/office/drawing/2014/main" id="{56A0D891-4C0B-4E05-8A2C-F3EB9CCDEB12}"/>
              </a:ext>
            </a:extLst>
          </p:cNvPr>
          <p:cNvPicPr>
            <a:picLocks noChangeAspect="1"/>
          </p:cNvPicPr>
          <p:nvPr/>
        </p:nvPicPr>
        <p:blipFill>
          <a:blip r:embed="rId4"/>
          <a:stretch>
            <a:fillRect/>
          </a:stretch>
        </p:blipFill>
        <p:spPr>
          <a:xfrm>
            <a:off x="6096000" y="1972732"/>
            <a:ext cx="1456268" cy="1456268"/>
          </a:xfrm>
          <a:prstGeom prst="rect">
            <a:avLst/>
          </a:prstGeom>
          <a:effectLst>
            <a:softEdge rad="25400"/>
          </a:effectLst>
        </p:spPr>
      </p:pic>
      <p:pic>
        <p:nvPicPr>
          <p:cNvPr id="7" name="Picture 6">
            <a:extLst>
              <a:ext uri="{FF2B5EF4-FFF2-40B4-BE49-F238E27FC236}">
                <a16:creationId xmlns:a16="http://schemas.microsoft.com/office/drawing/2014/main" id="{2FC9D5CA-0A9A-4FC7-8196-0AAFA3C14C47}"/>
              </a:ext>
            </a:extLst>
          </p:cNvPr>
          <p:cNvPicPr>
            <a:picLocks noChangeAspect="1"/>
          </p:cNvPicPr>
          <p:nvPr/>
        </p:nvPicPr>
        <p:blipFill>
          <a:blip r:embed="rId5"/>
          <a:stretch>
            <a:fillRect/>
          </a:stretch>
        </p:blipFill>
        <p:spPr>
          <a:xfrm>
            <a:off x="3302231" y="4536306"/>
            <a:ext cx="1456267" cy="1456267"/>
          </a:xfrm>
          <a:prstGeom prst="rect">
            <a:avLst/>
          </a:prstGeom>
          <a:effectLst>
            <a:softEdge rad="25400"/>
          </a:effectLst>
        </p:spPr>
      </p:pic>
      <p:sp>
        <p:nvSpPr>
          <p:cNvPr id="8" name="TextBox 7">
            <a:extLst>
              <a:ext uri="{FF2B5EF4-FFF2-40B4-BE49-F238E27FC236}">
                <a16:creationId xmlns:a16="http://schemas.microsoft.com/office/drawing/2014/main" id="{5BB31EEC-D674-45C7-9635-EB20DC3F6B23}"/>
              </a:ext>
            </a:extLst>
          </p:cNvPr>
          <p:cNvSpPr txBox="1"/>
          <p:nvPr/>
        </p:nvSpPr>
        <p:spPr>
          <a:xfrm>
            <a:off x="3133039" y="1569145"/>
            <a:ext cx="1794654" cy="461665"/>
          </a:xfrm>
          <a:prstGeom prst="rect">
            <a:avLst/>
          </a:prstGeom>
          <a:noFill/>
        </p:spPr>
        <p:txBody>
          <a:bodyPr wrap="square" rtlCol="0">
            <a:spAutoFit/>
          </a:bodyPr>
          <a:lstStyle/>
          <a:p>
            <a:pPr algn="ctr"/>
            <a:r>
              <a:rPr lang="en-US" sz="2400" dirty="0"/>
              <a:t>Original data</a:t>
            </a:r>
          </a:p>
        </p:txBody>
      </p:sp>
      <p:sp>
        <p:nvSpPr>
          <p:cNvPr id="9" name="TextBox 8">
            <a:extLst>
              <a:ext uri="{FF2B5EF4-FFF2-40B4-BE49-F238E27FC236}">
                <a16:creationId xmlns:a16="http://schemas.microsoft.com/office/drawing/2014/main" id="{E9EE6C78-E618-4CB0-8E46-506DDFAD47DF}"/>
              </a:ext>
            </a:extLst>
          </p:cNvPr>
          <p:cNvSpPr txBox="1"/>
          <p:nvPr/>
        </p:nvSpPr>
        <p:spPr>
          <a:xfrm>
            <a:off x="5517313" y="1586733"/>
            <a:ext cx="2613641" cy="461665"/>
          </a:xfrm>
          <a:prstGeom prst="rect">
            <a:avLst/>
          </a:prstGeom>
          <a:noFill/>
        </p:spPr>
        <p:txBody>
          <a:bodyPr wrap="square" rtlCol="0">
            <a:spAutoFit/>
          </a:bodyPr>
          <a:lstStyle/>
          <a:p>
            <a:pPr algn="ctr"/>
            <a:r>
              <a:rPr lang="en-US" sz="2400" dirty="0"/>
              <a:t>Reduced precision</a:t>
            </a:r>
          </a:p>
        </p:txBody>
      </p:sp>
      <p:sp>
        <p:nvSpPr>
          <p:cNvPr id="10" name="TextBox 9">
            <a:extLst>
              <a:ext uri="{FF2B5EF4-FFF2-40B4-BE49-F238E27FC236}">
                <a16:creationId xmlns:a16="http://schemas.microsoft.com/office/drawing/2014/main" id="{79A43CB8-8685-4C64-8622-8922C58F668F}"/>
              </a:ext>
            </a:extLst>
          </p:cNvPr>
          <p:cNvSpPr txBox="1"/>
          <p:nvPr/>
        </p:nvSpPr>
        <p:spPr>
          <a:xfrm>
            <a:off x="2723544" y="4157134"/>
            <a:ext cx="2613641" cy="461665"/>
          </a:xfrm>
          <a:prstGeom prst="rect">
            <a:avLst/>
          </a:prstGeom>
          <a:noFill/>
        </p:spPr>
        <p:txBody>
          <a:bodyPr wrap="square" rtlCol="0">
            <a:spAutoFit/>
          </a:bodyPr>
          <a:lstStyle/>
          <a:p>
            <a:pPr algn="ctr"/>
            <a:r>
              <a:rPr lang="en-US" sz="2400" dirty="0"/>
              <a:t>Reduced resolution</a:t>
            </a:r>
          </a:p>
        </p:txBody>
      </p:sp>
      <p:cxnSp>
        <p:nvCxnSpPr>
          <p:cNvPr id="24" name="Straight Arrow Connector 23">
            <a:extLst>
              <a:ext uri="{FF2B5EF4-FFF2-40B4-BE49-F238E27FC236}">
                <a16:creationId xmlns:a16="http://schemas.microsoft.com/office/drawing/2014/main" id="{564B8201-521C-4B45-B4FE-AD517C498278}"/>
              </a:ext>
            </a:extLst>
          </p:cNvPr>
          <p:cNvCxnSpPr>
            <a:stCxn id="5" idx="3"/>
            <a:endCxn id="6" idx="1"/>
          </p:cNvCxnSpPr>
          <p:nvPr/>
        </p:nvCxnSpPr>
        <p:spPr>
          <a:xfrm>
            <a:off x="4758498" y="2700866"/>
            <a:ext cx="1337502" cy="0"/>
          </a:xfrm>
          <a:prstGeom prst="straightConnector1">
            <a:avLst/>
          </a:prstGeom>
          <a:ln w="38100">
            <a:solidFill>
              <a:srgbClr val="EBC48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0019162-3E29-449E-B260-E6087C1DDDAB}"/>
              </a:ext>
            </a:extLst>
          </p:cNvPr>
          <p:cNvCxnSpPr>
            <a:cxnSpLocks/>
            <a:stCxn id="5" idx="2"/>
            <a:endCxn id="10" idx="0"/>
          </p:cNvCxnSpPr>
          <p:nvPr/>
        </p:nvCxnSpPr>
        <p:spPr>
          <a:xfrm>
            <a:off x="4030365" y="3428999"/>
            <a:ext cx="0" cy="728135"/>
          </a:xfrm>
          <a:prstGeom prst="straightConnector1">
            <a:avLst/>
          </a:prstGeom>
          <a:ln w="38100">
            <a:solidFill>
              <a:srgbClr val="EBC483"/>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6806C79-B349-4601-9862-15F445B4BD53}"/>
              </a:ext>
            </a:extLst>
          </p:cNvPr>
          <p:cNvSpPr txBox="1"/>
          <p:nvPr/>
        </p:nvSpPr>
        <p:spPr>
          <a:xfrm>
            <a:off x="5599683" y="3326137"/>
            <a:ext cx="2448902" cy="707886"/>
          </a:xfrm>
          <a:prstGeom prst="rect">
            <a:avLst/>
          </a:prstGeom>
          <a:noFill/>
        </p:spPr>
        <p:txBody>
          <a:bodyPr wrap="square" rtlCol="0">
            <a:spAutoFit/>
          </a:bodyPr>
          <a:lstStyle/>
          <a:p>
            <a:pPr algn="ctr"/>
            <a:r>
              <a:rPr lang="en-US" sz="2000" dirty="0"/>
              <a:t>Quantization, truncation, </a:t>
            </a:r>
            <a:r>
              <a:rPr lang="en-US" sz="2000" dirty="0" err="1"/>
              <a:t>etc</a:t>
            </a:r>
            <a:endParaRPr lang="en-US" sz="2000" dirty="0"/>
          </a:p>
        </p:txBody>
      </p:sp>
      <p:sp>
        <p:nvSpPr>
          <p:cNvPr id="35" name="Rectangle 34">
            <a:extLst>
              <a:ext uri="{FF2B5EF4-FFF2-40B4-BE49-F238E27FC236}">
                <a16:creationId xmlns:a16="http://schemas.microsoft.com/office/drawing/2014/main" id="{FC83B349-0897-4CAC-A673-0D217854E7B2}"/>
              </a:ext>
            </a:extLst>
          </p:cNvPr>
          <p:cNvSpPr/>
          <p:nvPr/>
        </p:nvSpPr>
        <p:spPr>
          <a:xfrm>
            <a:off x="2805916" y="5867959"/>
            <a:ext cx="2448895" cy="707886"/>
          </a:xfrm>
          <a:prstGeom prst="rect">
            <a:avLst/>
          </a:prstGeom>
        </p:spPr>
        <p:txBody>
          <a:bodyPr wrap="square">
            <a:spAutoFit/>
          </a:bodyPr>
          <a:lstStyle/>
          <a:p>
            <a:pPr algn="ctr"/>
            <a:r>
              <a:rPr lang="en-US" sz="2000" dirty="0"/>
              <a:t>Octrees, wavelets, subsampling, </a:t>
            </a:r>
            <a:r>
              <a:rPr lang="en-US" sz="2000" dirty="0" err="1"/>
              <a:t>etc</a:t>
            </a:r>
            <a:endParaRPr lang="en-US" sz="2000" dirty="0"/>
          </a:p>
        </p:txBody>
      </p:sp>
    </p:spTree>
    <p:extLst>
      <p:ext uri="{BB962C8B-B14F-4D97-AF65-F5344CB8AC3E}">
        <p14:creationId xmlns:p14="http://schemas.microsoft.com/office/powerpoint/2010/main" val="8683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F434-CD64-45C8-9C3D-B39F02383E94}"/>
              </a:ext>
            </a:extLst>
          </p:cNvPr>
          <p:cNvSpPr>
            <a:spLocks noGrp="1"/>
          </p:cNvSpPr>
          <p:nvPr>
            <p:ph type="title"/>
          </p:nvPr>
        </p:nvSpPr>
        <p:spPr>
          <a:xfrm>
            <a:off x="685800" y="15711"/>
            <a:ext cx="10920984" cy="1456267"/>
          </a:xfrm>
        </p:spPr>
        <p:txBody>
          <a:bodyPr>
            <a:normAutofit/>
          </a:bodyPr>
          <a:lstStyle/>
          <a:p>
            <a:r>
              <a:rPr lang="en-US" dirty="0"/>
              <a:t>Histogram computation prefers higher precision bits</a:t>
            </a:r>
            <a:endParaRPr lang="en-US" dirty="0">
              <a:solidFill>
                <a:srgbClr val="EBC483"/>
              </a:solidFill>
            </a:endParaRPr>
          </a:p>
        </p:txBody>
      </p:sp>
      <p:pic>
        <p:nvPicPr>
          <p:cNvPr id="24" name="Picture 23">
            <a:extLst>
              <a:ext uri="{FF2B5EF4-FFF2-40B4-BE49-F238E27FC236}">
                <a16:creationId xmlns:a16="http://schemas.microsoft.com/office/drawing/2014/main" id="{AAF7C60B-9E8B-4514-B008-2AB67F7AF55D}"/>
              </a:ext>
            </a:extLst>
          </p:cNvPr>
          <p:cNvPicPr>
            <a:picLocks noChangeAspect="1"/>
          </p:cNvPicPr>
          <p:nvPr/>
        </p:nvPicPr>
        <p:blipFill>
          <a:blip r:embed="rId3"/>
          <a:stretch>
            <a:fillRect/>
          </a:stretch>
        </p:blipFill>
        <p:spPr>
          <a:xfrm>
            <a:off x="3061263" y="1970210"/>
            <a:ext cx="959654" cy="959654"/>
          </a:xfrm>
          <a:prstGeom prst="rect">
            <a:avLst/>
          </a:prstGeom>
          <a:effectLst>
            <a:softEdge rad="25400"/>
          </a:effectLst>
        </p:spPr>
      </p:pic>
      <p:cxnSp>
        <p:nvCxnSpPr>
          <p:cNvPr id="25" name="Straight Arrow Connector 24">
            <a:extLst>
              <a:ext uri="{FF2B5EF4-FFF2-40B4-BE49-F238E27FC236}">
                <a16:creationId xmlns:a16="http://schemas.microsoft.com/office/drawing/2014/main" id="{1C2333A0-C5DB-4110-8F34-C4B04D5B0D84}"/>
              </a:ext>
            </a:extLst>
          </p:cNvPr>
          <p:cNvCxnSpPr>
            <a:cxnSpLocks/>
            <a:stCxn id="24" idx="3"/>
          </p:cNvCxnSpPr>
          <p:nvPr/>
        </p:nvCxnSpPr>
        <p:spPr>
          <a:xfrm>
            <a:off x="4020917" y="2450037"/>
            <a:ext cx="4903135" cy="0"/>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F40BC0F-E6ED-4E48-9010-5EF70614E246}"/>
              </a:ext>
            </a:extLst>
          </p:cNvPr>
          <p:cNvCxnSpPr>
            <a:cxnSpLocks/>
            <a:stCxn id="24" idx="2"/>
          </p:cNvCxnSpPr>
          <p:nvPr/>
        </p:nvCxnSpPr>
        <p:spPr>
          <a:xfrm>
            <a:off x="3541090" y="2929864"/>
            <a:ext cx="0" cy="3310758"/>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13F99-8D15-4C44-8B1B-88D1110DE933}"/>
              </a:ext>
            </a:extLst>
          </p:cNvPr>
          <p:cNvSpPr txBox="1"/>
          <p:nvPr/>
        </p:nvSpPr>
        <p:spPr>
          <a:xfrm>
            <a:off x="4980571" y="1990668"/>
            <a:ext cx="1653145" cy="461665"/>
          </a:xfrm>
          <a:prstGeom prst="rect">
            <a:avLst/>
          </a:prstGeom>
          <a:noFill/>
        </p:spPr>
        <p:txBody>
          <a:bodyPr wrap="none" rtlCol="0">
            <a:spAutoFit/>
          </a:bodyPr>
          <a:lstStyle/>
          <a:p>
            <a:r>
              <a:rPr lang="en-US" sz="2400" dirty="0"/>
              <a:t>by bit plane</a:t>
            </a:r>
          </a:p>
        </p:txBody>
      </p:sp>
      <p:sp>
        <p:nvSpPr>
          <p:cNvPr id="28" name="TextBox 27">
            <a:extLst>
              <a:ext uri="{FF2B5EF4-FFF2-40B4-BE49-F238E27FC236}">
                <a16:creationId xmlns:a16="http://schemas.microsoft.com/office/drawing/2014/main" id="{B73F7DFB-723C-41A9-A2B6-77519FEB825C}"/>
              </a:ext>
            </a:extLst>
          </p:cNvPr>
          <p:cNvSpPr txBox="1"/>
          <p:nvPr/>
        </p:nvSpPr>
        <p:spPr>
          <a:xfrm rot="5400000">
            <a:off x="2701039" y="3785761"/>
            <a:ext cx="1137299" cy="461665"/>
          </a:xfrm>
          <a:prstGeom prst="rect">
            <a:avLst/>
          </a:prstGeom>
          <a:noFill/>
        </p:spPr>
        <p:txBody>
          <a:bodyPr wrap="none" rtlCol="0">
            <a:spAutoFit/>
          </a:bodyPr>
          <a:lstStyle/>
          <a:p>
            <a:r>
              <a:rPr lang="en-US" sz="2400" dirty="0"/>
              <a:t>by level</a:t>
            </a:r>
          </a:p>
        </p:txBody>
      </p:sp>
      <p:pic>
        <p:nvPicPr>
          <p:cNvPr id="29" name="Picture 28">
            <a:extLst>
              <a:ext uri="{FF2B5EF4-FFF2-40B4-BE49-F238E27FC236}">
                <a16:creationId xmlns:a16="http://schemas.microsoft.com/office/drawing/2014/main" id="{5F9E357F-D795-4FE5-99DF-81EB505C28F1}"/>
              </a:ext>
            </a:extLst>
          </p:cNvPr>
          <p:cNvPicPr>
            <a:picLocks noChangeAspect="1"/>
          </p:cNvPicPr>
          <p:nvPr/>
        </p:nvPicPr>
        <p:blipFill>
          <a:blip r:embed="rId4"/>
          <a:stretch>
            <a:fillRect/>
          </a:stretch>
        </p:blipFill>
        <p:spPr>
          <a:xfrm>
            <a:off x="7397039" y="1970210"/>
            <a:ext cx="959642" cy="959642"/>
          </a:xfrm>
          <a:prstGeom prst="rect">
            <a:avLst/>
          </a:prstGeom>
        </p:spPr>
      </p:pic>
      <p:pic>
        <p:nvPicPr>
          <p:cNvPr id="30" name="Picture 29">
            <a:extLst>
              <a:ext uri="{FF2B5EF4-FFF2-40B4-BE49-F238E27FC236}">
                <a16:creationId xmlns:a16="http://schemas.microsoft.com/office/drawing/2014/main" id="{1EB88128-42FB-4E78-BB70-45D33A209256}"/>
              </a:ext>
            </a:extLst>
          </p:cNvPr>
          <p:cNvPicPr>
            <a:picLocks noChangeAspect="1"/>
          </p:cNvPicPr>
          <p:nvPr/>
        </p:nvPicPr>
        <p:blipFill>
          <a:blip r:embed="rId5"/>
          <a:stretch>
            <a:fillRect/>
          </a:stretch>
        </p:blipFill>
        <p:spPr>
          <a:xfrm>
            <a:off x="3038856" y="4888992"/>
            <a:ext cx="959642" cy="959642"/>
          </a:xfrm>
          <a:prstGeom prst="rect">
            <a:avLst/>
          </a:prstGeom>
        </p:spPr>
      </p:pic>
      <p:cxnSp>
        <p:nvCxnSpPr>
          <p:cNvPr id="31" name="Straight Arrow Connector 30">
            <a:extLst>
              <a:ext uri="{FF2B5EF4-FFF2-40B4-BE49-F238E27FC236}">
                <a16:creationId xmlns:a16="http://schemas.microsoft.com/office/drawing/2014/main" id="{98658907-22EE-4E77-8E0A-098AB9DD74AE}"/>
              </a:ext>
            </a:extLst>
          </p:cNvPr>
          <p:cNvCxnSpPr>
            <a:cxnSpLocks/>
          </p:cNvCxnSpPr>
          <p:nvPr/>
        </p:nvCxnSpPr>
        <p:spPr>
          <a:xfrm flipH="1" flipV="1">
            <a:off x="3759819" y="2909408"/>
            <a:ext cx="3884519" cy="3067926"/>
          </a:xfrm>
          <a:prstGeom prst="straightConnector1">
            <a:avLst/>
          </a:prstGeom>
          <a:ln w="38100">
            <a:solidFill>
              <a:srgbClr val="EBC483"/>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98262F8-4114-42C9-9F81-39B64A7A65DA}"/>
              </a:ext>
            </a:extLst>
          </p:cNvPr>
          <p:cNvSpPr txBox="1"/>
          <p:nvPr/>
        </p:nvSpPr>
        <p:spPr>
          <a:xfrm rot="2292039">
            <a:off x="4937079" y="4212539"/>
            <a:ext cx="2273058" cy="461665"/>
          </a:xfrm>
          <a:prstGeom prst="rect">
            <a:avLst/>
          </a:prstGeom>
          <a:noFill/>
        </p:spPr>
        <p:txBody>
          <a:bodyPr wrap="none" rtlCol="0">
            <a:spAutoFit/>
          </a:bodyPr>
          <a:lstStyle/>
          <a:p>
            <a:r>
              <a:rPr lang="en-US" sz="2400" dirty="0"/>
              <a:t>by wavelet norm</a:t>
            </a:r>
          </a:p>
        </p:txBody>
      </p:sp>
      <p:sp>
        <p:nvSpPr>
          <p:cNvPr id="33" name="TextBox 32">
            <a:extLst>
              <a:ext uri="{FF2B5EF4-FFF2-40B4-BE49-F238E27FC236}">
                <a16:creationId xmlns:a16="http://schemas.microsoft.com/office/drawing/2014/main" id="{53540926-6978-4D8C-A0A1-C5346FF74D0F}"/>
              </a:ext>
            </a:extLst>
          </p:cNvPr>
          <p:cNvSpPr txBox="1"/>
          <p:nvPr/>
        </p:nvSpPr>
        <p:spPr>
          <a:xfrm rot="2067821">
            <a:off x="4777273" y="3765538"/>
            <a:ext cx="3439788" cy="461665"/>
          </a:xfrm>
          <a:prstGeom prst="rect">
            <a:avLst/>
          </a:prstGeom>
          <a:noFill/>
        </p:spPr>
        <p:txBody>
          <a:bodyPr wrap="none" rtlCol="0">
            <a:spAutoFit/>
          </a:bodyPr>
          <a:lstStyle/>
          <a:p>
            <a:r>
              <a:rPr lang="en-US" sz="2400" dirty="0"/>
              <a:t>Optimized for data quality</a:t>
            </a:r>
          </a:p>
        </p:txBody>
      </p:sp>
      <p:sp>
        <p:nvSpPr>
          <p:cNvPr id="34" name="Freeform: Shape 33">
            <a:extLst>
              <a:ext uri="{FF2B5EF4-FFF2-40B4-BE49-F238E27FC236}">
                <a16:creationId xmlns:a16="http://schemas.microsoft.com/office/drawing/2014/main" id="{98442613-9DE0-4132-A83A-A85573FCA0DE}"/>
              </a:ext>
            </a:extLst>
          </p:cNvPr>
          <p:cNvSpPr/>
          <p:nvPr/>
        </p:nvSpPr>
        <p:spPr>
          <a:xfrm>
            <a:off x="3996358" y="2748817"/>
            <a:ext cx="4038170" cy="2737583"/>
          </a:xfrm>
          <a:custGeom>
            <a:avLst/>
            <a:gdLst>
              <a:gd name="connsiteX0" fmla="*/ 4038170 w 4038170"/>
              <a:gd name="connsiteY0" fmla="*/ 2737583 h 2737583"/>
              <a:gd name="connsiteX1" fmla="*/ 2953082 w 4038170"/>
              <a:gd name="connsiteY1" fmla="*/ 1725647 h 2737583"/>
              <a:gd name="connsiteX2" fmla="*/ 1953338 w 4038170"/>
              <a:gd name="connsiteY2" fmla="*/ 1225775 h 2737583"/>
              <a:gd name="connsiteX3" fmla="*/ 1319354 w 4038170"/>
              <a:gd name="connsiteY3" fmla="*/ 725903 h 2737583"/>
              <a:gd name="connsiteX4" fmla="*/ 734138 w 4038170"/>
              <a:gd name="connsiteY4" fmla="*/ 482063 h 2737583"/>
              <a:gd name="connsiteX5" fmla="*/ 185498 w 4038170"/>
              <a:gd name="connsiteY5" fmla="*/ 79727 h 2737583"/>
              <a:gd name="connsiteX6" fmla="*/ 2618 w 4038170"/>
              <a:gd name="connsiteY6" fmla="*/ 6575 h 273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170" h="2737583">
                <a:moveTo>
                  <a:pt x="4038170" y="2737583"/>
                </a:moveTo>
                <a:cubicBezTo>
                  <a:pt x="3669362" y="2357599"/>
                  <a:pt x="3300554" y="1977615"/>
                  <a:pt x="2953082" y="1725647"/>
                </a:cubicBezTo>
                <a:cubicBezTo>
                  <a:pt x="2605610" y="1473679"/>
                  <a:pt x="2225626" y="1392399"/>
                  <a:pt x="1953338" y="1225775"/>
                </a:cubicBezTo>
                <a:cubicBezTo>
                  <a:pt x="1681050" y="1059151"/>
                  <a:pt x="1522554" y="849855"/>
                  <a:pt x="1319354" y="725903"/>
                </a:cubicBezTo>
                <a:cubicBezTo>
                  <a:pt x="1116154" y="601951"/>
                  <a:pt x="923114" y="589759"/>
                  <a:pt x="734138" y="482063"/>
                </a:cubicBezTo>
                <a:cubicBezTo>
                  <a:pt x="545162" y="374367"/>
                  <a:pt x="307418" y="158975"/>
                  <a:pt x="185498" y="79727"/>
                </a:cubicBezTo>
                <a:cubicBezTo>
                  <a:pt x="63578" y="479"/>
                  <a:pt x="-15670" y="-9681"/>
                  <a:pt x="2618" y="6575"/>
                </a:cubicBezTo>
              </a:path>
            </a:pathLst>
          </a:custGeom>
          <a:noFill/>
          <a:ln w="38100">
            <a:solidFill>
              <a:srgbClr val="FFCCFF"/>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265BB21-E836-47D9-9A4D-8F79D9A6D8EA}"/>
              </a:ext>
            </a:extLst>
          </p:cNvPr>
          <p:cNvSpPr txBox="1"/>
          <p:nvPr/>
        </p:nvSpPr>
        <p:spPr>
          <a:xfrm rot="2443173">
            <a:off x="3359358" y="4754056"/>
            <a:ext cx="3212482" cy="461665"/>
          </a:xfrm>
          <a:prstGeom prst="rect">
            <a:avLst/>
          </a:prstGeom>
          <a:noFill/>
        </p:spPr>
        <p:txBody>
          <a:bodyPr wrap="none" rtlCol="0">
            <a:spAutoFit/>
          </a:bodyPr>
          <a:lstStyle/>
          <a:p>
            <a:r>
              <a:rPr lang="en-US" sz="2400" dirty="0"/>
              <a:t>Optimized for histogram</a:t>
            </a:r>
          </a:p>
        </p:txBody>
      </p:sp>
      <p:sp>
        <p:nvSpPr>
          <p:cNvPr id="5" name="Freeform: Shape 4">
            <a:extLst>
              <a:ext uri="{FF2B5EF4-FFF2-40B4-BE49-F238E27FC236}">
                <a16:creationId xmlns:a16="http://schemas.microsoft.com/office/drawing/2014/main" id="{4AD0280D-A704-4303-9D1F-14D1BB3A139A}"/>
              </a:ext>
            </a:extLst>
          </p:cNvPr>
          <p:cNvSpPr/>
          <p:nvPr/>
        </p:nvSpPr>
        <p:spPr>
          <a:xfrm>
            <a:off x="3669792" y="2962656"/>
            <a:ext cx="3572256" cy="3122232"/>
          </a:xfrm>
          <a:custGeom>
            <a:avLst/>
            <a:gdLst>
              <a:gd name="connsiteX0" fmla="*/ 3572256 w 3572256"/>
              <a:gd name="connsiteY0" fmla="*/ 3108960 h 3122232"/>
              <a:gd name="connsiteX1" fmla="*/ 3218688 w 3572256"/>
              <a:gd name="connsiteY1" fmla="*/ 3121152 h 3122232"/>
              <a:gd name="connsiteX2" fmla="*/ 2889504 w 3572256"/>
              <a:gd name="connsiteY2" fmla="*/ 3084576 h 3122232"/>
              <a:gd name="connsiteX3" fmla="*/ 2682240 w 3572256"/>
              <a:gd name="connsiteY3" fmla="*/ 3072384 h 3122232"/>
              <a:gd name="connsiteX4" fmla="*/ 2194560 w 3572256"/>
              <a:gd name="connsiteY4" fmla="*/ 2974848 h 3122232"/>
              <a:gd name="connsiteX5" fmla="*/ 1853184 w 3572256"/>
              <a:gd name="connsiteY5" fmla="*/ 2840736 h 3122232"/>
              <a:gd name="connsiteX6" fmla="*/ 1438656 w 3572256"/>
              <a:gd name="connsiteY6" fmla="*/ 2694432 h 3122232"/>
              <a:gd name="connsiteX7" fmla="*/ 1133856 w 3572256"/>
              <a:gd name="connsiteY7" fmla="*/ 2584704 h 3122232"/>
              <a:gd name="connsiteX8" fmla="*/ 841248 w 3572256"/>
              <a:gd name="connsiteY8" fmla="*/ 2316480 h 3122232"/>
              <a:gd name="connsiteX9" fmla="*/ 731520 w 3572256"/>
              <a:gd name="connsiteY9" fmla="*/ 2145792 h 3122232"/>
              <a:gd name="connsiteX10" fmla="*/ 329184 w 3572256"/>
              <a:gd name="connsiteY10" fmla="*/ 1816608 h 3122232"/>
              <a:gd name="connsiteX11" fmla="*/ 195072 w 3572256"/>
              <a:gd name="connsiteY11" fmla="*/ 1511808 h 3122232"/>
              <a:gd name="connsiteX12" fmla="*/ 121920 w 3572256"/>
              <a:gd name="connsiteY12" fmla="*/ 1158240 h 3122232"/>
              <a:gd name="connsiteX13" fmla="*/ 24384 w 3572256"/>
              <a:gd name="connsiteY13" fmla="*/ 865632 h 3122232"/>
              <a:gd name="connsiteX14" fmla="*/ 24384 w 3572256"/>
              <a:gd name="connsiteY14" fmla="*/ 451104 h 3122232"/>
              <a:gd name="connsiteX15" fmla="*/ 24384 w 3572256"/>
              <a:gd name="connsiteY15" fmla="*/ 377952 h 3122232"/>
              <a:gd name="connsiteX16" fmla="*/ 24384 w 3572256"/>
              <a:gd name="connsiteY16" fmla="*/ 158496 h 3122232"/>
              <a:gd name="connsiteX17" fmla="*/ 0 w 3572256"/>
              <a:gd name="connsiteY17" fmla="*/ 0 h 31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2256" h="3122232">
                <a:moveTo>
                  <a:pt x="3572256" y="3108960"/>
                </a:moveTo>
                <a:cubicBezTo>
                  <a:pt x="3452368" y="3117088"/>
                  <a:pt x="3332480" y="3125216"/>
                  <a:pt x="3218688" y="3121152"/>
                </a:cubicBezTo>
                <a:cubicBezTo>
                  <a:pt x="3104896" y="3117088"/>
                  <a:pt x="2978912" y="3092704"/>
                  <a:pt x="2889504" y="3084576"/>
                </a:cubicBezTo>
                <a:cubicBezTo>
                  <a:pt x="2800096" y="3076448"/>
                  <a:pt x="2798064" y="3090672"/>
                  <a:pt x="2682240" y="3072384"/>
                </a:cubicBezTo>
                <a:cubicBezTo>
                  <a:pt x="2566416" y="3054096"/>
                  <a:pt x="2332736" y="3013456"/>
                  <a:pt x="2194560" y="2974848"/>
                </a:cubicBezTo>
                <a:cubicBezTo>
                  <a:pt x="2056384" y="2936240"/>
                  <a:pt x="1979168" y="2887472"/>
                  <a:pt x="1853184" y="2840736"/>
                </a:cubicBezTo>
                <a:cubicBezTo>
                  <a:pt x="1727200" y="2794000"/>
                  <a:pt x="1438656" y="2694432"/>
                  <a:pt x="1438656" y="2694432"/>
                </a:cubicBezTo>
                <a:cubicBezTo>
                  <a:pt x="1318768" y="2651760"/>
                  <a:pt x="1233424" y="2647696"/>
                  <a:pt x="1133856" y="2584704"/>
                </a:cubicBezTo>
                <a:cubicBezTo>
                  <a:pt x="1034288" y="2521712"/>
                  <a:pt x="908304" y="2389632"/>
                  <a:pt x="841248" y="2316480"/>
                </a:cubicBezTo>
                <a:cubicBezTo>
                  <a:pt x="774192" y="2243328"/>
                  <a:pt x="816864" y="2229104"/>
                  <a:pt x="731520" y="2145792"/>
                </a:cubicBezTo>
                <a:cubicBezTo>
                  <a:pt x="646176" y="2062480"/>
                  <a:pt x="418592" y="1922272"/>
                  <a:pt x="329184" y="1816608"/>
                </a:cubicBezTo>
                <a:cubicBezTo>
                  <a:pt x="239776" y="1710944"/>
                  <a:pt x="229616" y="1621536"/>
                  <a:pt x="195072" y="1511808"/>
                </a:cubicBezTo>
                <a:cubicBezTo>
                  <a:pt x="160528" y="1402080"/>
                  <a:pt x="150368" y="1265936"/>
                  <a:pt x="121920" y="1158240"/>
                </a:cubicBezTo>
                <a:cubicBezTo>
                  <a:pt x="93472" y="1050544"/>
                  <a:pt x="40640" y="983488"/>
                  <a:pt x="24384" y="865632"/>
                </a:cubicBezTo>
                <a:cubicBezTo>
                  <a:pt x="8128" y="747776"/>
                  <a:pt x="24384" y="451104"/>
                  <a:pt x="24384" y="451104"/>
                </a:cubicBezTo>
                <a:lnTo>
                  <a:pt x="24384" y="377952"/>
                </a:lnTo>
                <a:cubicBezTo>
                  <a:pt x="24384" y="329184"/>
                  <a:pt x="28448" y="221488"/>
                  <a:pt x="24384" y="158496"/>
                </a:cubicBezTo>
                <a:cubicBezTo>
                  <a:pt x="20320" y="95504"/>
                  <a:pt x="10160" y="47752"/>
                  <a:pt x="0" y="0"/>
                </a:cubicBezTo>
              </a:path>
            </a:pathLst>
          </a:custGeom>
          <a:noFill/>
          <a:ln w="38100">
            <a:solidFill>
              <a:srgbClr val="FFCC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389E8D66-C61C-4583-9169-ECB64A89C3C6}"/>
              </a:ext>
            </a:extLst>
          </p:cNvPr>
          <p:cNvSpPr/>
          <p:nvPr/>
        </p:nvSpPr>
        <p:spPr>
          <a:xfrm>
            <a:off x="4086904" y="2610629"/>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28553E6-3740-40C3-AEEF-89397DC338A1}"/>
              </a:ext>
            </a:extLst>
          </p:cNvPr>
          <p:cNvSpPr txBox="1"/>
          <p:nvPr/>
        </p:nvSpPr>
        <p:spPr>
          <a:xfrm rot="1979263">
            <a:off x="5727793" y="3238711"/>
            <a:ext cx="3004477" cy="461665"/>
          </a:xfrm>
          <a:prstGeom prst="rect">
            <a:avLst/>
          </a:prstGeom>
          <a:noFill/>
        </p:spPr>
        <p:txBody>
          <a:bodyPr wrap="none" rtlCol="0">
            <a:spAutoFit/>
          </a:bodyPr>
          <a:lstStyle/>
          <a:p>
            <a:r>
              <a:rPr lang="en-US" sz="2400" dirty="0"/>
              <a:t>Optimized for gradient</a:t>
            </a:r>
          </a:p>
        </p:txBody>
      </p:sp>
    </p:spTree>
    <p:extLst>
      <p:ext uri="{BB962C8B-B14F-4D97-AF65-F5344CB8AC3E}">
        <p14:creationId xmlns:p14="http://schemas.microsoft.com/office/powerpoint/2010/main" val="675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F434-CD64-45C8-9C3D-B39F02383E94}"/>
              </a:ext>
            </a:extLst>
          </p:cNvPr>
          <p:cNvSpPr>
            <a:spLocks noGrp="1"/>
          </p:cNvSpPr>
          <p:nvPr>
            <p:ph type="title"/>
          </p:nvPr>
        </p:nvSpPr>
        <p:spPr>
          <a:xfrm>
            <a:off x="685800" y="15711"/>
            <a:ext cx="10920984" cy="1456267"/>
          </a:xfrm>
        </p:spPr>
        <p:txBody>
          <a:bodyPr>
            <a:normAutofit/>
          </a:bodyPr>
          <a:lstStyle/>
          <a:p>
            <a:r>
              <a:rPr lang="en-US" dirty="0"/>
              <a:t>Task-optimized streams are not practical</a:t>
            </a:r>
            <a:endParaRPr lang="en-US" dirty="0">
              <a:solidFill>
                <a:srgbClr val="EBC483"/>
              </a:solidFill>
            </a:endParaRPr>
          </a:p>
        </p:txBody>
      </p:sp>
      <p:pic>
        <p:nvPicPr>
          <p:cNvPr id="24" name="Picture 23">
            <a:extLst>
              <a:ext uri="{FF2B5EF4-FFF2-40B4-BE49-F238E27FC236}">
                <a16:creationId xmlns:a16="http://schemas.microsoft.com/office/drawing/2014/main" id="{AAF7C60B-9E8B-4514-B008-2AB67F7AF55D}"/>
              </a:ext>
            </a:extLst>
          </p:cNvPr>
          <p:cNvPicPr>
            <a:picLocks noChangeAspect="1"/>
          </p:cNvPicPr>
          <p:nvPr/>
        </p:nvPicPr>
        <p:blipFill>
          <a:blip r:embed="rId3"/>
          <a:stretch>
            <a:fillRect/>
          </a:stretch>
        </p:blipFill>
        <p:spPr>
          <a:xfrm>
            <a:off x="903279" y="1738562"/>
            <a:ext cx="959654" cy="959654"/>
          </a:xfrm>
          <a:prstGeom prst="rect">
            <a:avLst/>
          </a:prstGeom>
          <a:effectLst>
            <a:softEdge rad="25400"/>
          </a:effectLst>
        </p:spPr>
      </p:pic>
      <p:cxnSp>
        <p:nvCxnSpPr>
          <p:cNvPr id="25" name="Straight Arrow Connector 24">
            <a:extLst>
              <a:ext uri="{FF2B5EF4-FFF2-40B4-BE49-F238E27FC236}">
                <a16:creationId xmlns:a16="http://schemas.microsoft.com/office/drawing/2014/main" id="{1C2333A0-C5DB-4110-8F34-C4B04D5B0D84}"/>
              </a:ext>
            </a:extLst>
          </p:cNvPr>
          <p:cNvCxnSpPr>
            <a:cxnSpLocks/>
            <a:stCxn id="24" idx="3"/>
          </p:cNvCxnSpPr>
          <p:nvPr/>
        </p:nvCxnSpPr>
        <p:spPr>
          <a:xfrm>
            <a:off x="1862933" y="2218389"/>
            <a:ext cx="4903135" cy="0"/>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F40BC0F-E6ED-4E48-9010-5EF70614E246}"/>
              </a:ext>
            </a:extLst>
          </p:cNvPr>
          <p:cNvCxnSpPr>
            <a:cxnSpLocks/>
            <a:stCxn id="24" idx="2"/>
          </p:cNvCxnSpPr>
          <p:nvPr/>
        </p:nvCxnSpPr>
        <p:spPr>
          <a:xfrm>
            <a:off x="1383106" y="2698216"/>
            <a:ext cx="0" cy="3310758"/>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13F99-8D15-4C44-8B1B-88D1110DE933}"/>
              </a:ext>
            </a:extLst>
          </p:cNvPr>
          <p:cNvSpPr txBox="1"/>
          <p:nvPr/>
        </p:nvSpPr>
        <p:spPr>
          <a:xfrm>
            <a:off x="2822587" y="1759020"/>
            <a:ext cx="1653145" cy="461665"/>
          </a:xfrm>
          <a:prstGeom prst="rect">
            <a:avLst/>
          </a:prstGeom>
          <a:noFill/>
        </p:spPr>
        <p:txBody>
          <a:bodyPr wrap="none" rtlCol="0">
            <a:spAutoFit/>
          </a:bodyPr>
          <a:lstStyle/>
          <a:p>
            <a:r>
              <a:rPr lang="en-US" sz="2400" dirty="0"/>
              <a:t>by bit plane</a:t>
            </a:r>
          </a:p>
        </p:txBody>
      </p:sp>
      <p:sp>
        <p:nvSpPr>
          <p:cNvPr id="28" name="TextBox 27">
            <a:extLst>
              <a:ext uri="{FF2B5EF4-FFF2-40B4-BE49-F238E27FC236}">
                <a16:creationId xmlns:a16="http://schemas.microsoft.com/office/drawing/2014/main" id="{B73F7DFB-723C-41A9-A2B6-77519FEB825C}"/>
              </a:ext>
            </a:extLst>
          </p:cNvPr>
          <p:cNvSpPr txBox="1"/>
          <p:nvPr/>
        </p:nvSpPr>
        <p:spPr>
          <a:xfrm rot="5400000">
            <a:off x="543055" y="3554113"/>
            <a:ext cx="1137299" cy="461665"/>
          </a:xfrm>
          <a:prstGeom prst="rect">
            <a:avLst/>
          </a:prstGeom>
          <a:noFill/>
        </p:spPr>
        <p:txBody>
          <a:bodyPr wrap="none" rtlCol="0">
            <a:spAutoFit/>
          </a:bodyPr>
          <a:lstStyle/>
          <a:p>
            <a:r>
              <a:rPr lang="en-US" sz="2400" dirty="0"/>
              <a:t>by level</a:t>
            </a:r>
          </a:p>
        </p:txBody>
      </p:sp>
      <p:pic>
        <p:nvPicPr>
          <p:cNvPr id="29" name="Picture 28">
            <a:extLst>
              <a:ext uri="{FF2B5EF4-FFF2-40B4-BE49-F238E27FC236}">
                <a16:creationId xmlns:a16="http://schemas.microsoft.com/office/drawing/2014/main" id="{5F9E357F-D795-4FE5-99DF-81EB505C28F1}"/>
              </a:ext>
            </a:extLst>
          </p:cNvPr>
          <p:cNvPicPr>
            <a:picLocks noChangeAspect="1"/>
          </p:cNvPicPr>
          <p:nvPr/>
        </p:nvPicPr>
        <p:blipFill>
          <a:blip r:embed="rId4"/>
          <a:stretch>
            <a:fillRect/>
          </a:stretch>
        </p:blipFill>
        <p:spPr>
          <a:xfrm>
            <a:off x="5239055" y="1738562"/>
            <a:ext cx="959642" cy="959642"/>
          </a:xfrm>
          <a:prstGeom prst="rect">
            <a:avLst/>
          </a:prstGeom>
        </p:spPr>
      </p:pic>
      <p:pic>
        <p:nvPicPr>
          <p:cNvPr id="30" name="Picture 29">
            <a:extLst>
              <a:ext uri="{FF2B5EF4-FFF2-40B4-BE49-F238E27FC236}">
                <a16:creationId xmlns:a16="http://schemas.microsoft.com/office/drawing/2014/main" id="{1EB88128-42FB-4E78-BB70-45D33A209256}"/>
              </a:ext>
            </a:extLst>
          </p:cNvPr>
          <p:cNvPicPr>
            <a:picLocks noChangeAspect="1"/>
          </p:cNvPicPr>
          <p:nvPr/>
        </p:nvPicPr>
        <p:blipFill>
          <a:blip r:embed="rId5"/>
          <a:stretch>
            <a:fillRect/>
          </a:stretch>
        </p:blipFill>
        <p:spPr>
          <a:xfrm>
            <a:off x="880872" y="4657344"/>
            <a:ext cx="959642" cy="959642"/>
          </a:xfrm>
          <a:prstGeom prst="rect">
            <a:avLst/>
          </a:prstGeom>
        </p:spPr>
      </p:pic>
      <p:cxnSp>
        <p:nvCxnSpPr>
          <p:cNvPr id="31" name="Straight Arrow Connector 30">
            <a:extLst>
              <a:ext uri="{FF2B5EF4-FFF2-40B4-BE49-F238E27FC236}">
                <a16:creationId xmlns:a16="http://schemas.microsoft.com/office/drawing/2014/main" id="{98658907-22EE-4E77-8E0A-098AB9DD74AE}"/>
              </a:ext>
            </a:extLst>
          </p:cNvPr>
          <p:cNvCxnSpPr>
            <a:cxnSpLocks/>
          </p:cNvCxnSpPr>
          <p:nvPr/>
        </p:nvCxnSpPr>
        <p:spPr>
          <a:xfrm flipH="1" flipV="1">
            <a:off x="1601835" y="2677760"/>
            <a:ext cx="3884519" cy="3067926"/>
          </a:xfrm>
          <a:prstGeom prst="straightConnector1">
            <a:avLst/>
          </a:prstGeom>
          <a:ln w="38100">
            <a:solidFill>
              <a:srgbClr val="EBC483"/>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98262F8-4114-42C9-9F81-39B64A7A65DA}"/>
              </a:ext>
            </a:extLst>
          </p:cNvPr>
          <p:cNvSpPr txBox="1"/>
          <p:nvPr/>
        </p:nvSpPr>
        <p:spPr>
          <a:xfrm rot="2292039">
            <a:off x="2779095" y="3980891"/>
            <a:ext cx="2273058" cy="461665"/>
          </a:xfrm>
          <a:prstGeom prst="rect">
            <a:avLst/>
          </a:prstGeom>
          <a:noFill/>
        </p:spPr>
        <p:txBody>
          <a:bodyPr wrap="none" rtlCol="0">
            <a:spAutoFit/>
          </a:bodyPr>
          <a:lstStyle/>
          <a:p>
            <a:r>
              <a:rPr lang="en-US" sz="2400" dirty="0"/>
              <a:t>by wavelet norm</a:t>
            </a:r>
          </a:p>
        </p:txBody>
      </p:sp>
      <p:sp>
        <p:nvSpPr>
          <p:cNvPr id="8" name="Freeform: Shape 7">
            <a:extLst>
              <a:ext uri="{FF2B5EF4-FFF2-40B4-BE49-F238E27FC236}">
                <a16:creationId xmlns:a16="http://schemas.microsoft.com/office/drawing/2014/main" id="{389E8D66-C61C-4583-9169-ECB64A89C3C6}"/>
              </a:ext>
            </a:extLst>
          </p:cNvPr>
          <p:cNvSpPr/>
          <p:nvPr/>
        </p:nvSpPr>
        <p:spPr>
          <a:xfrm>
            <a:off x="1928920" y="2378981"/>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19DB90-DB11-4E00-88E1-BD313B30F188}"/>
              </a:ext>
            </a:extLst>
          </p:cNvPr>
          <p:cNvSpPr txBox="1"/>
          <p:nvPr/>
        </p:nvSpPr>
        <p:spPr>
          <a:xfrm>
            <a:off x="8862476" y="2642063"/>
            <a:ext cx="2306380" cy="1569660"/>
          </a:xfrm>
          <a:prstGeom prst="rect">
            <a:avLst/>
          </a:prstGeom>
          <a:noFill/>
        </p:spPr>
        <p:txBody>
          <a:bodyPr wrap="square" rtlCol="0">
            <a:spAutoFit/>
          </a:bodyPr>
          <a:lstStyle/>
          <a:p>
            <a:r>
              <a:rPr lang="en-US" sz="3200" dirty="0"/>
              <a:t>This is 2D projection of a 5D space</a:t>
            </a:r>
          </a:p>
        </p:txBody>
      </p:sp>
      <p:sp>
        <p:nvSpPr>
          <p:cNvPr id="4" name="Arrow: Left 3">
            <a:extLst>
              <a:ext uri="{FF2B5EF4-FFF2-40B4-BE49-F238E27FC236}">
                <a16:creationId xmlns:a16="http://schemas.microsoft.com/office/drawing/2014/main" id="{45AE4A99-E71B-4A30-A27E-72ECA72B2013}"/>
              </a:ext>
            </a:extLst>
          </p:cNvPr>
          <p:cNvSpPr/>
          <p:nvPr/>
        </p:nvSpPr>
        <p:spPr>
          <a:xfrm>
            <a:off x="7741920" y="3072983"/>
            <a:ext cx="1072896" cy="634926"/>
          </a:xfrm>
          <a:prstGeom prst="leftArrow">
            <a:avLst/>
          </a:prstGeom>
          <a:solidFill>
            <a:srgbClr val="EBC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0338C7C-1BD4-4453-ACBD-9217F1CD12AF}"/>
              </a:ext>
            </a:extLst>
          </p:cNvPr>
          <p:cNvCxnSpPr/>
          <p:nvPr/>
        </p:nvCxnSpPr>
        <p:spPr>
          <a:xfrm flipH="1" flipV="1">
            <a:off x="6525572" y="4852416"/>
            <a:ext cx="1216348" cy="284749"/>
          </a:xfrm>
          <a:prstGeom prst="straightConnector1">
            <a:avLst/>
          </a:prstGeom>
          <a:ln w="38100">
            <a:solidFill>
              <a:srgbClr val="FFCCF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F10DE32-3482-4B7C-8880-6DCB3F8B2ADD}"/>
              </a:ext>
            </a:extLst>
          </p:cNvPr>
          <p:cNvSpPr txBox="1"/>
          <p:nvPr/>
        </p:nvSpPr>
        <p:spPr>
          <a:xfrm>
            <a:off x="7741920" y="4668468"/>
            <a:ext cx="3426933" cy="1077218"/>
          </a:xfrm>
          <a:prstGeom prst="rect">
            <a:avLst/>
          </a:prstGeom>
          <a:noFill/>
        </p:spPr>
        <p:txBody>
          <a:bodyPr wrap="square" rtlCol="0">
            <a:spAutoFit/>
          </a:bodyPr>
          <a:lstStyle/>
          <a:p>
            <a:r>
              <a:rPr lang="en-US" sz="3200" dirty="0"/>
              <a:t>Need to stream tuples (b, L, x, y, z)</a:t>
            </a:r>
          </a:p>
        </p:txBody>
      </p:sp>
      <p:cxnSp>
        <p:nvCxnSpPr>
          <p:cNvPr id="10" name="Straight Connector 9">
            <a:extLst>
              <a:ext uri="{FF2B5EF4-FFF2-40B4-BE49-F238E27FC236}">
                <a16:creationId xmlns:a16="http://schemas.microsoft.com/office/drawing/2014/main" id="{A112C840-24F8-4C5A-A448-71B084B8A625}"/>
              </a:ext>
            </a:extLst>
          </p:cNvPr>
          <p:cNvCxnSpPr>
            <a:cxnSpLocks/>
            <a:stCxn id="8" idx="8"/>
            <a:endCxn id="8" idx="0"/>
          </p:cNvCxnSpPr>
          <p:nvPr/>
        </p:nvCxnSpPr>
        <p:spPr>
          <a:xfrm>
            <a:off x="5781592" y="3415301"/>
            <a:ext cx="585216" cy="1621536"/>
          </a:xfrm>
          <a:prstGeom prst="line">
            <a:avLst/>
          </a:prstGeom>
          <a:ln w="38100">
            <a:solidFill>
              <a:srgbClr val="EBC48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7F88217-FC43-4FDE-89F3-2E638FE59B40}"/>
              </a:ext>
            </a:extLst>
          </p:cNvPr>
          <p:cNvCxnSpPr>
            <a:cxnSpLocks/>
            <a:stCxn id="8" idx="17"/>
            <a:endCxn id="8" idx="8"/>
          </p:cNvCxnSpPr>
          <p:nvPr/>
        </p:nvCxnSpPr>
        <p:spPr>
          <a:xfrm>
            <a:off x="4501432" y="2683781"/>
            <a:ext cx="1280160" cy="731520"/>
          </a:xfrm>
          <a:prstGeom prst="line">
            <a:avLst/>
          </a:prstGeom>
          <a:ln w="38100">
            <a:solidFill>
              <a:srgbClr val="EBC48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D91BE37-43F6-424E-906D-C2020D0FBB31}"/>
              </a:ext>
            </a:extLst>
          </p:cNvPr>
          <p:cNvCxnSpPr>
            <a:cxnSpLocks/>
            <a:stCxn id="8" idx="17"/>
            <a:endCxn id="8" idx="29"/>
          </p:cNvCxnSpPr>
          <p:nvPr/>
        </p:nvCxnSpPr>
        <p:spPr>
          <a:xfrm flipH="1" flipV="1">
            <a:off x="2063032" y="2403365"/>
            <a:ext cx="2438400" cy="280416"/>
          </a:xfrm>
          <a:prstGeom prst="line">
            <a:avLst/>
          </a:prstGeom>
          <a:ln w="38100">
            <a:solidFill>
              <a:srgbClr val="EBC483"/>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01EB500-B1EA-403B-8295-207188798912}"/>
              </a:ext>
            </a:extLst>
          </p:cNvPr>
          <p:cNvSpPr txBox="1"/>
          <p:nvPr/>
        </p:nvSpPr>
        <p:spPr>
          <a:xfrm rot="1864763">
            <a:off x="4129830" y="3003086"/>
            <a:ext cx="1716752" cy="461665"/>
          </a:xfrm>
          <a:prstGeom prst="rect">
            <a:avLst/>
          </a:prstGeom>
          <a:noFill/>
        </p:spPr>
        <p:txBody>
          <a:bodyPr wrap="none" rtlCol="0">
            <a:spAutoFit/>
          </a:bodyPr>
          <a:lstStyle/>
          <a:p>
            <a:r>
              <a:rPr lang="en-US" sz="2400" dirty="0"/>
              <a:t>by signature</a:t>
            </a:r>
          </a:p>
        </p:txBody>
      </p:sp>
      <p:pic>
        <p:nvPicPr>
          <p:cNvPr id="41" name="Picture 40">
            <a:extLst>
              <a:ext uri="{FF2B5EF4-FFF2-40B4-BE49-F238E27FC236}">
                <a16:creationId xmlns:a16="http://schemas.microsoft.com/office/drawing/2014/main" id="{9B163FE4-A3AD-42F8-858E-3E4BBB405811}"/>
              </a:ext>
            </a:extLst>
          </p:cNvPr>
          <p:cNvPicPr>
            <a:picLocks noChangeAspect="1"/>
          </p:cNvPicPr>
          <p:nvPr/>
        </p:nvPicPr>
        <p:blipFill>
          <a:blip r:embed="rId6"/>
          <a:stretch>
            <a:fillRect/>
          </a:stretch>
        </p:blipFill>
        <p:spPr>
          <a:xfrm>
            <a:off x="3161753" y="2701516"/>
            <a:ext cx="959654" cy="959654"/>
          </a:xfrm>
          <a:prstGeom prst="rect">
            <a:avLst/>
          </a:prstGeom>
          <a:effectLst>
            <a:softEdge rad="25400"/>
          </a:effectLst>
        </p:spPr>
      </p:pic>
      <p:pic>
        <p:nvPicPr>
          <p:cNvPr id="42" name="Picture 41">
            <a:extLst>
              <a:ext uri="{FF2B5EF4-FFF2-40B4-BE49-F238E27FC236}">
                <a16:creationId xmlns:a16="http://schemas.microsoft.com/office/drawing/2014/main" id="{3AFE4CA1-2E9E-4C00-AF53-A94AE2852FD3}"/>
              </a:ext>
            </a:extLst>
          </p:cNvPr>
          <p:cNvPicPr>
            <a:picLocks noChangeAspect="1"/>
          </p:cNvPicPr>
          <p:nvPr/>
        </p:nvPicPr>
        <p:blipFill>
          <a:blip r:embed="rId7"/>
          <a:stretch>
            <a:fillRect/>
          </a:stretch>
        </p:blipFill>
        <p:spPr>
          <a:xfrm>
            <a:off x="4351151" y="3394847"/>
            <a:ext cx="959647" cy="959647"/>
          </a:xfrm>
          <a:prstGeom prst="rect">
            <a:avLst/>
          </a:prstGeom>
          <a:effectLst>
            <a:softEdge rad="25400"/>
          </a:effectLst>
        </p:spPr>
      </p:pic>
    </p:spTree>
    <p:extLst>
      <p:ext uri="{BB962C8B-B14F-4D97-AF65-F5344CB8AC3E}">
        <p14:creationId xmlns:p14="http://schemas.microsoft.com/office/powerpoint/2010/main" val="311587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2"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AF6D70-5801-4E2D-B433-657195B02D1E}"/>
              </a:ext>
            </a:extLst>
          </p:cNvPr>
          <p:cNvPicPr>
            <a:picLocks noChangeAspect="1"/>
          </p:cNvPicPr>
          <p:nvPr/>
        </p:nvPicPr>
        <p:blipFill>
          <a:blip r:embed="rId3"/>
          <a:stretch>
            <a:fillRect/>
          </a:stretch>
        </p:blipFill>
        <p:spPr>
          <a:xfrm>
            <a:off x="1713726" y="1753642"/>
            <a:ext cx="959654" cy="959654"/>
          </a:xfrm>
          <a:prstGeom prst="rect">
            <a:avLst/>
          </a:prstGeom>
          <a:effectLst>
            <a:softEdge rad="25400"/>
          </a:effectLst>
        </p:spPr>
      </p:pic>
      <p:cxnSp>
        <p:nvCxnSpPr>
          <p:cNvPr id="7" name="Straight Arrow Connector 6">
            <a:extLst>
              <a:ext uri="{FF2B5EF4-FFF2-40B4-BE49-F238E27FC236}">
                <a16:creationId xmlns:a16="http://schemas.microsoft.com/office/drawing/2014/main" id="{6795FF19-2F98-4DBC-9513-3808C54A30DD}"/>
              </a:ext>
            </a:extLst>
          </p:cNvPr>
          <p:cNvCxnSpPr>
            <a:cxnSpLocks/>
            <a:stCxn id="6" idx="3"/>
          </p:cNvCxnSpPr>
          <p:nvPr/>
        </p:nvCxnSpPr>
        <p:spPr>
          <a:xfrm>
            <a:off x="2673380" y="2233469"/>
            <a:ext cx="4903135" cy="0"/>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B7E201E-8BDC-4A21-9764-583B98E4BB62}"/>
              </a:ext>
            </a:extLst>
          </p:cNvPr>
          <p:cNvCxnSpPr>
            <a:cxnSpLocks/>
            <a:stCxn id="6" idx="2"/>
          </p:cNvCxnSpPr>
          <p:nvPr/>
        </p:nvCxnSpPr>
        <p:spPr>
          <a:xfrm>
            <a:off x="2193553" y="2713296"/>
            <a:ext cx="0" cy="3310758"/>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CFCB54-81BD-4F18-BD06-49EF160A16F3}"/>
              </a:ext>
            </a:extLst>
          </p:cNvPr>
          <p:cNvSpPr txBox="1"/>
          <p:nvPr/>
        </p:nvSpPr>
        <p:spPr>
          <a:xfrm>
            <a:off x="3633034" y="1774100"/>
            <a:ext cx="1653145" cy="461665"/>
          </a:xfrm>
          <a:prstGeom prst="rect">
            <a:avLst/>
          </a:prstGeom>
          <a:noFill/>
        </p:spPr>
        <p:txBody>
          <a:bodyPr wrap="none" rtlCol="0">
            <a:spAutoFit/>
          </a:bodyPr>
          <a:lstStyle/>
          <a:p>
            <a:r>
              <a:rPr lang="en-US" sz="2400" dirty="0"/>
              <a:t>by bit plane</a:t>
            </a:r>
          </a:p>
        </p:txBody>
      </p:sp>
      <p:sp>
        <p:nvSpPr>
          <p:cNvPr id="10" name="TextBox 9">
            <a:extLst>
              <a:ext uri="{FF2B5EF4-FFF2-40B4-BE49-F238E27FC236}">
                <a16:creationId xmlns:a16="http://schemas.microsoft.com/office/drawing/2014/main" id="{718D3BF1-36E1-4A85-AE6E-BFFBCC22A93D}"/>
              </a:ext>
            </a:extLst>
          </p:cNvPr>
          <p:cNvSpPr txBox="1"/>
          <p:nvPr/>
        </p:nvSpPr>
        <p:spPr>
          <a:xfrm rot="5400000">
            <a:off x="1353502" y="3569193"/>
            <a:ext cx="1137299" cy="461665"/>
          </a:xfrm>
          <a:prstGeom prst="rect">
            <a:avLst/>
          </a:prstGeom>
          <a:noFill/>
        </p:spPr>
        <p:txBody>
          <a:bodyPr wrap="none" rtlCol="0">
            <a:spAutoFit/>
          </a:bodyPr>
          <a:lstStyle/>
          <a:p>
            <a:r>
              <a:rPr lang="en-US" sz="2400" dirty="0"/>
              <a:t>by level</a:t>
            </a:r>
          </a:p>
        </p:txBody>
      </p:sp>
      <p:pic>
        <p:nvPicPr>
          <p:cNvPr id="11" name="Picture 10">
            <a:extLst>
              <a:ext uri="{FF2B5EF4-FFF2-40B4-BE49-F238E27FC236}">
                <a16:creationId xmlns:a16="http://schemas.microsoft.com/office/drawing/2014/main" id="{7BD1C705-F886-4CCC-AE6D-7178BDAF2DFD}"/>
              </a:ext>
            </a:extLst>
          </p:cNvPr>
          <p:cNvPicPr>
            <a:picLocks noChangeAspect="1"/>
          </p:cNvPicPr>
          <p:nvPr/>
        </p:nvPicPr>
        <p:blipFill>
          <a:blip r:embed="rId4"/>
          <a:stretch>
            <a:fillRect/>
          </a:stretch>
        </p:blipFill>
        <p:spPr>
          <a:xfrm>
            <a:off x="6049502" y="1753642"/>
            <a:ext cx="959642" cy="959642"/>
          </a:xfrm>
          <a:prstGeom prst="rect">
            <a:avLst/>
          </a:prstGeom>
        </p:spPr>
      </p:pic>
      <p:pic>
        <p:nvPicPr>
          <p:cNvPr id="12" name="Picture 11">
            <a:extLst>
              <a:ext uri="{FF2B5EF4-FFF2-40B4-BE49-F238E27FC236}">
                <a16:creationId xmlns:a16="http://schemas.microsoft.com/office/drawing/2014/main" id="{FB234A1D-793A-49D7-8473-F485E47E5281}"/>
              </a:ext>
            </a:extLst>
          </p:cNvPr>
          <p:cNvPicPr>
            <a:picLocks noChangeAspect="1"/>
          </p:cNvPicPr>
          <p:nvPr/>
        </p:nvPicPr>
        <p:blipFill>
          <a:blip r:embed="rId5"/>
          <a:stretch>
            <a:fillRect/>
          </a:stretch>
        </p:blipFill>
        <p:spPr>
          <a:xfrm>
            <a:off x="1691319" y="4672424"/>
            <a:ext cx="959642" cy="959642"/>
          </a:xfrm>
          <a:prstGeom prst="rect">
            <a:avLst/>
          </a:prstGeom>
        </p:spPr>
      </p:pic>
      <p:cxnSp>
        <p:nvCxnSpPr>
          <p:cNvPr id="13" name="Straight Arrow Connector 12">
            <a:extLst>
              <a:ext uri="{FF2B5EF4-FFF2-40B4-BE49-F238E27FC236}">
                <a16:creationId xmlns:a16="http://schemas.microsoft.com/office/drawing/2014/main" id="{CA432C1D-0C3E-4B55-8ADA-A0A56EB5275E}"/>
              </a:ext>
            </a:extLst>
          </p:cNvPr>
          <p:cNvCxnSpPr>
            <a:cxnSpLocks/>
          </p:cNvCxnSpPr>
          <p:nvPr/>
        </p:nvCxnSpPr>
        <p:spPr>
          <a:xfrm flipH="1" flipV="1">
            <a:off x="2412282" y="2692840"/>
            <a:ext cx="3884519" cy="3067926"/>
          </a:xfrm>
          <a:prstGeom prst="straightConnector1">
            <a:avLst/>
          </a:prstGeom>
          <a:ln w="38100">
            <a:solidFill>
              <a:srgbClr val="EBC483"/>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BDAF6FB-DEFD-423F-97D3-DB54740E93CD}"/>
              </a:ext>
            </a:extLst>
          </p:cNvPr>
          <p:cNvSpPr txBox="1"/>
          <p:nvPr/>
        </p:nvSpPr>
        <p:spPr>
          <a:xfrm rot="2292039">
            <a:off x="3589542" y="3995971"/>
            <a:ext cx="2273058" cy="461665"/>
          </a:xfrm>
          <a:prstGeom prst="rect">
            <a:avLst/>
          </a:prstGeom>
          <a:noFill/>
        </p:spPr>
        <p:txBody>
          <a:bodyPr wrap="none" rtlCol="0">
            <a:spAutoFit/>
          </a:bodyPr>
          <a:lstStyle/>
          <a:p>
            <a:r>
              <a:rPr lang="en-US" sz="2400" dirty="0"/>
              <a:t>by wavelet norm</a:t>
            </a:r>
          </a:p>
        </p:txBody>
      </p:sp>
      <p:sp>
        <p:nvSpPr>
          <p:cNvPr id="15" name="TextBox 14">
            <a:extLst>
              <a:ext uri="{FF2B5EF4-FFF2-40B4-BE49-F238E27FC236}">
                <a16:creationId xmlns:a16="http://schemas.microsoft.com/office/drawing/2014/main" id="{E06527E6-64C6-438C-9AED-79DAB835F24C}"/>
              </a:ext>
            </a:extLst>
          </p:cNvPr>
          <p:cNvSpPr txBox="1"/>
          <p:nvPr/>
        </p:nvSpPr>
        <p:spPr>
          <a:xfrm rot="2067821">
            <a:off x="3429734" y="3548970"/>
            <a:ext cx="3439788" cy="461665"/>
          </a:xfrm>
          <a:prstGeom prst="rect">
            <a:avLst/>
          </a:prstGeom>
          <a:noFill/>
        </p:spPr>
        <p:txBody>
          <a:bodyPr wrap="none" rtlCol="0">
            <a:spAutoFit/>
          </a:bodyPr>
          <a:lstStyle/>
          <a:p>
            <a:r>
              <a:rPr lang="en-US" sz="2400" dirty="0"/>
              <a:t>Optimized for data quality</a:t>
            </a:r>
          </a:p>
        </p:txBody>
      </p:sp>
      <p:sp>
        <p:nvSpPr>
          <p:cNvPr id="16" name="Freeform: Shape 15">
            <a:extLst>
              <a:ext uri="{FF2B5EF4-FFF2-40B4-BE49-F238E27FC236}">
                <a16:creationId xmlns:a16="http://schemas.microsoft.com/office/drawing/2014/main" id="{68ABAB0A-4EA3-4394-B7C4-34565D812245}"/>
              </a:ext>
            </a:extLst>
          </p:cNvPr>
          <p:cNvSpPr/>
          <p:nvPr/>
        </p:nvSpPr>
        <p:spPr>
          <a:xfrm>
            <a:off x="2648821" y="2532249"/>
            <a:ext cx="4038170" cy="2737583"/>
          </a:xfrm>
          <a:custGeom>
            <a:avLst/>
            <a:gdLst>
              <a:gd name="connsiteX0" fmla="*/ 4038170 w 4038170"/>
              <a:gd name="connsiteY0" fmla="*/ 2737583 h 2737583"/>
              <a:gd name="connsiteX1" fmla="*/ 2953082 w 4038170"/>
              <a:gd name="connsiteY1" fmla="*/ 1725647 h 2737583"/>
              <a:gd name="connsiteX2" fmla="*/ 1953338 w 4038170"/>
              <a:gd name="connsiteY2" fmla="*/ 1225775 h 2737583"/>
              <a:gd name="connsiteX3" fmla="*/ 1319354 w 4038170"/>
              <a:gd name="connsiteY3" fmla="*/ 725903 h 2737583"/>
              <a:gd name="connsiteX4" fmla="*/ 734138 w 4038170"/>
              <a:gd name="connsiteY4" fmla="*/ 482063 h 2737583"/>
              <a:gd name="connsiteX5" fmla="*/ 185498 w 4038170"/>
              <a:gd name="connsiteY5" fmla="*/ 79727 h 2737583"/>
              <a:gd name="connsiteX6" fmla="*/ 2618 w 4038170"/>
              <a:gd name="connsiteY6" fmla="*/ 6575 h 273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170" h="2737583">
                <a:moveTo>
                  <a:pt x="4038170" y="2737583"/>
                </a:moveTo>
                <a:cubicBezTo>
                  <a:pt x="3669362" y="2357599"/>
                  <a:pt x="3300554" y="1977615"/>
                  <a:pt x="2953082" y="1725647"/>
                </a:cubicBezTo>
                <a:cubicBezTo>
                  <a:pt x="2605610" y="1473679"/>
                  <a:pt x="2225626" y="1392399"/>
                  <a:pt x="1953338" y="1225775"/>
                </a:cubicBezTo>
                <a:cubicBezTo>
                  <a:pt x="1681050" y="1059151"/>
                  <a:pt x="1522554" y="849855"/>
                  <a:pt x="1319354" y="725903"/>
                </a:cubicBezTo>
                <a:cubicBezTo>
                  <a:pt x="1116154" y="601951"/>
                  <a:pt x="923114" y="589759"/>
                  <a:pt x="734138" y="482063"/>
                </a:cubicBezTo>
                <a:cubicBezTo>
                  <a:pt x="545162" y="374367"/>
                  <a:pt x="307418" y="158975"/>
                  <a:pt x="185498" y="79727"/>
                </a:cubicBezTo>
                <a:cubicBezTo>
                  <a:pt x="63578" y="479"/>
                  <a:pt x="-15670" y="-9681"/>
                  <a:pt x="2618" y="6575"/>
                </a:cubicBezTo>
              </a:path>
            </a:pathLst>
          </a:custGeom>
          <a:noFill/>
          <a:ln w="38100">
            <a:solidFill>
              <a:srgbClr val="FFCCFF"/>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AC639D5-65A8-47AB-A4B9-4FF3EFDBDC88}"/>
              </a:ext>
            </a:extLst>
          </p:cNvPr>
          <p:cNvSpPr txBox="1"/>
          <p:nvPr/>
        </p:nvSpPr>
        <p:spPr>
          <a:xfrm rot="2443173">
            <a:off x="2054901" y="4525095"/>
            <a:ext cx="3212482" cy="461665"/>
          </a:xfrm>
          <a:prstGeom prst="rect">
            <a:avLst/>
          </a:prstGeom>
          <a:noFill/>
        </p:spPr>
        <p:txBody>
          <a:bodyPr wrap="none" rtlCol="0">
            <a:spAutoFit/>
          </a:bodyPr>
          <a:lstStyle/>
          <a:p>
            <a:r>
              <a:rPr lang="en-US" sz="2400" dirty="0"/>
              <a:t>Optimized for histogram</a:t>
            </a:r>
          </a:p>
        </p:txBody>
      </p:sp>
      <p:sp>
        <p:nvSpPr>
          <p:cNvPr id="18" name="Freeform: Shape 17">
            <a:extLst>
              <a:ext uri="{FF2B5EF4-FFF2-40B4-BE49-F238E27FC236}">
                <a16:creationId xmlns:a16="http://schemas.microsoft.com/office/drawing/2014/main" id="{31F55BC6-5BCD-46D2-9EF0-99A0CF168928}"/>
              </a:ext>
            </a:extLst>
          </p:cNvPr>
          <p:cNvSpPr/>
          <p:nvPr/>
        </p:nvSpPr>
        <p:spPr>
          <a:xfrm>
            <a:off x="2322255" y="2746088"/>
            <a:ext cx="3572256" cy="3122232"/>
          </a:xfrm>
          <a:custGeom>
            <a:avLst/>
            <a:gdLst>
              <a:gd name="connsiteX0" fmla="*/ 3572256 w 3572256"/>
              <a:gd name="connsiteY0" fmla="*/ 3108960 h 3122232"/>
              <a:gd name="connsiteX1" fmla="*/ 3218688 w 3572256"/>
              <a:gd name="connsiteY1" fmla="*/ 3121152 h 3122232"/>
              <a:gd name="connsiteX2" fmla="*/ 2889504 w 3572256"/>
              <a:gd name="connsiteY2" fmla="*/ 3084576 h 3122232"/>
              <a:gd name="connsiteX3" fmla="*/ 2682240 w 3572256"/>
              <a:gd name="connsiteY3" fmla="*/ 3072384 h 3122232"/>
              <a:gd name="connsiteX4" fmla="*/ 2194560 w 3572256"/>
              <a:gd name="connsiteY4" fmla="*/ 2974848 h 3122232"/>
              <a:gd name="connsiteX5" fmla="*/ 1853184 w 3572256"/>
              <a:gd name="connsiteY5" fmla="*/ 2840736 h 3122232"/>
              <a:gd name="connsiteX6" fmla="*/ 1438656 w 3572256"/>
              <a:gd name="connsiteY6" fmla="*/ 2694432 h 3122232"/>
              <a:gd name="connsiteX7" fmla="*/ 1133856 w 3572256"/>
              <a:gd name="connsiteY7" fmla="*/ 2584704 h 3122232"/>
              <a:gd name="connsiteX8" fmla="*/ 841248 w 3572256"/>
              <a:gd name="connsiteY8" fmla="*/ 2316480 h 3122232"/>
              <a:gd name="connsiteX9" fmla="*/ 731520 w 3572256"/>
              <a:gd name="connsiteY9" fmla="*/ 2145792 h 3122232"/>
              <a:gd name="connsiteX10" fmla="*/ 329184 w 3572256"/>
              <a:gd name="connsiteY10" fmla="*/ 1816608 h 3122232"/>
              <a:gd name="connsiteX11" fmla="*/ 195072 w 3572256"/>
              <a:gd name="connsiteY11" fmla="*/ 1511808 h 3122232"/>
              <a:gd name="connsiteX12" fmla="*/ 121920 w 3572256"/>
              <a:gd name="connsiteY12" fmla="*/ 1158240 h 3122232"/>
              <a:gd name="connsiteX13" fmla="*/ 24384 w 3572256"/>
              <a:gd name="connsiteY13" fmla="*/ 865632 h 3122232"/>
              <a:gd name="connsiteX14" fmla="*/ 24384 w 3572256"/>
              <a:gd name="connsiteY14" fmla="*/ 451104 h 3122232"/>
              <a:gd name="connsiteX15" fmla="*/ 24384 w 3572256"/>
              <a:gd name="connsiteY15" fmla="*/ 377952 h 3122232"/>
              <a:gd name="connsiteX16" fmla="*/ 24384 w 3572256"/>
              <a:gd name="connsiteY16" fmla="*/ 158496 h 3122232"/>
              <a:gd name="connsiteX17" fmla="*/ 0 w 3572256"/>
              <a:gd name="connsiteY17" fmla="*/ 0 h 31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2256" h="3122232">
                <a:moveTo>
                  <a:pt x="3572256" y="3108960"/>
                </a:moveTo>
                <a:cubicBezTo>
                  <a:pt x="3452368" y="3117088"/>
                  <a:pt x="3332480" y="3125216"/>
                  <a:pt x="3218688" y="3121152"/>
                </a:cubicBezTo>
                <a:cubicBezTo>
                  <a:pt x="3104896" y="3117088"/>
                  <a:pt x="2978912" y="3092704"/>
                  <a:pt x="2889504" y="3084576"/>
                </a:cubicBezTo>
                <a:cubicBezTo>
                  <a:pt x="2800096" y="3076448"/>
                  <a:pt x="2798064" y="3090672"/>
                  <a:pt x="2682240" y="3072384"/>
                </a:cubicBezTo>
                <a:cubicBezTo>
                  <a:pt x="2566416" y="3054096"/>
                  <a:pt x="2332736" y="3013456"/>
                  <a:pt x="2194560" y="2974848"/>
                </a:cubicBezTo>
                <a:cubicBezTo>
                  <a:pt x="2056384" y="2936240"/>
                  <a:pt x="1979168" y="2887472"/>
                  <a:pt x="1853184" y="2840736"/>
                </a:cubicBezTo>
                <a:cubicBezTo>
                  <a:pt x="1727200" y="2794000"/>
                  <a:pt x="1438656" y="2694432"/>
                  <a:pt x="1438656" y="2694432"/>
                </a:cubicBezTo>
                <a:cubicBezTo>
                  <a:pt x="1318768" y="2651760"/>
                  <a:pt x="1233424" y="2647696"/>
                  <a:pt x="1133856" y="2584704"/>
                </a:cubicBezTo>
                <a:cubicBezTo>
                  <a:pt x="1034288" y="2521712"/>
                  <a:pt x="908304" y="2389632"/>
                  <a:pt x="841248" y="2316480"/>
                </a:cubicBezTo>
                <a:cubicBezTo>
                  <a:pt x="774192" y="2243328"/>
                  <a:pt x="816864" y="2229104"/>
                  <a:pt x="731520" y="2145792"/>
                </a:cubicBezTo>
                <a:cubicBezTo>
                  <a:pt x="646176" y="2062480"/>
                  <a:pt x="418592" y="1922272"/>
                  <a:pt x="329184" y="1816608"/>
                </a:cubicBezTo>
                <a:cubicBezTo>
                  <a:pt x="239776" y="1710944"/>
                  <a:pt x="229616" y="1621536"/>
                  <a:pt x="195072" y="1511808"/>
                </a:cubicBezTo>
                <a:cubicBezTo>
                  <a:pt x="160528" y="1402080"/>
                  <a:pt x="150368" y="1265936"/>
                  <a:pt x="121920" y="1158240"/>
                </a:cubicBezTo>
                <a:cubicBezTo>
                  <a:pt x="93472" y="1050544"/>
                  <a:pt x="40640" y="983488"/>
                  <a:pt x="24384" y="865632"/>
                </a:cubicBezTo>
                <a:cubicBezTo>
                  <a:pt x="8128" y="747776"/>
                  <a:pt x="24384" y="451104"/>
                  <a:pt x="24384" y="451104"/>
                </a:cubicBezTo>
                <a:lnTo>
                  <a:pt x="24384" y="377952"/>
                </a:lnTo>
                <a:cubicBezTo>
                  <a:pt x="24384" y="329184"/>
                  <a:pt x="28448" y="221488"/>
                  <a:pt x="24384" y="158496"/>
                </a:cubicBezTo>
                <a:cubicBezTo>
                  <a:pt x="20320" y="95504"/>
                  <a:pt x="10160" y="47752"/>
                  <a:pt x="0" y="0"/>
                </a:cubicBezTo>
              </a:path>
            </a:pathLst>
          </a:custGeom>
          <a:noFill/>
          <a:ln w="38100">
            <a:solidFill>
              <a:srgbClr val="FFCC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3142035-7D61-4F26-9506-A878CE7DB057}"/>
              </a:ext>
            </a:extLst>
          </p:cNvPr>
          <p:cNvSpPr/>
          <p:nvPr/>
        </p:nvSpPr>
        <p:spPr>
          <a:xfrm>
            <a:off x="2739367" y="2394061"/>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E3A3FE-78C8-4F5C-A3B0-5476CCD41AE2}"/>
              </a:ext>
            </a:extLst>
          </p:cNvPr>
          <p:cNvSpPr txBox="1"/>
          <p:nvPr/>
        </p:nvSpPr>
        <p:spPr>
          <a:xfrm rot="1979263">
            <a:off x="4608940" y="3213852"/>
            <a:ext cx="3004477" cy="461665"/>
          </a:xfrm>
          <a:prstGeom prst="rect">
            <a:avLst/>
          </a:prstGeom>
          <a:noFill/>
        </p:spPr>
        <p:txBody>
          <a:bodyPr wrap="none" rtlCol="0">
            <a:spAutoFit/>
          </a:bodyPr>
          <a:lstStyle/>
          <a:p>
            <a:r>
              <a:rPr lang="en-US" sz="2400" dirty="0"/>
              <a:t>Optimized for gradient</a:t>
            </a:r>
          </a:p>
        </p:txBody>
      </p:sp>
      <p:sp>
        <p:nvSpPr>
          <p:cNvPr id="23" name="Rectangle 22">
            <a:extLst>
              <a:ext uri="{FF2B5EF4-FFF2-40B4-BE49-F238E27FC236}">
                <a16:creationId xmlns:a16="http://schemas.microsoft.com/office/drawing/2014/main" id="{CA08350F-3315-43F3-BD12-892CF3E75098}"/>
              </a:ext>
            </a:extLst>
          </p:cNvPr>
          <p:cNvSpPr/>
          <p:nvPr/>
        </p:nvSpPr>
        <p:spPr>
          <a:xfrm>
            <a:off x="8912279" y="1090532"/>
            <a:ext cx="1699574" cy="914400"/>
          </a:xfrm>
          <a:prstGeom prst="rect">
            <a:avLst/>
          </a:prstGeom>
          <a:solidFill>
            <a:schemeClr val="accent1">
              <a:lumMod val="75000"/>
            </a:scheme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Explore this 5D space</a:t>
            </a:r>
          </a:p>
        </p:txBody>
      </p:sp>
      <p:sp>
        <p:nvSpPr>
          <p:cNvPr id="24" name="Rectangle 23">
            <a:extLst>
              <a:ext uri="{FF2B5EF4-FFF2-40B4-BE49-F238E27FC236}">
                <a16:creationId xmlns:a16="http://schemas.microsoft.com/office/drawing/2014/main" id="{9B83B05F-E672-4131-8338-010292188DAA}"/>
              </a:ext>
            </a:extLst>
          </p:cNvPr>
          <p:cNvSpPr/>
          <p:nvPr/>
        </p:nvSpPr>
        <p:spPr>
          <a:xfrm>
            <a:off x="8889925" y="2394061"/>
            <a:ext cx="1721928" cy="914400"/>
          </a:xfrm>
          <a:prstGeom prst="rect">
            <a:avLst/>
          </a:prstGeom>
          <a:solidFill>
            <a:schemeClr val="accent1">
              <a:lumMod val="75000"/>
            </a:scheme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Framework</a:t>
            </a:r>
          </a:p>
        </p:txBody>
      </p:sp>
      <p:sp>
        <p:nvSpPr>
          <p:cNvPr id="25" name="Rectangle 24">
            <a:extLst>
              <a:ext uri="{FF2B5EF4-FFF2-40B4-BE49-F238E27FC236}">
                <a16:creationId xmlns:a16="http://schemas.microsoft.com/office/drawing/2014/main" id="{6A021587-4468-4502-8604-75F81DD17018}"/>
              </a:ext>
            </a:extLst>
          </p:cNvPr>
          <p:cNvSpPr/>
          <p:nvPr/>
        </p:nvSpPr>
        <p:spPr>
          <a:xfrm>
            <a:off x="8912279" y="3697590"/>
            <a:ext cx="1721928" cy="914400"/>
          </a:xfrm>
          <a:prstGeom prst="rect">
            <a:avLst/>
          </a:prstGeom>
          <a:solidFill>
            <a:schemeClr val="accent1">
              <a:lumMod val="75000"/>
            </a:scheme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Templates</a:t>
            </a:r>
          </a:p>
        </p:txBody>
      </p:sp>
      <p:sp>
        <p:nvSpPr>
          <p:cNvPr id="26" name="Rectangle 25">
            <a:extLst>
              <a:ext uri="{FF2B5EF4-FFF2-40B4-BE49-F238E27FC236}">
                <a16:creationId xmlns:a16="http://schemas.microsoft.com/office/drawing/2014/main" id="{E14D1679-3A26-453C-BAA2-E78FEF4780EE}"/>
              </a:ext>
            </a:extLst>
          </p:cNvPr>
          <p:cNvSpPr/>
          <p:nvPr/>
        </p:nvSpPr>
        <p:spPr>
          <a:xfrm>
            <a:off x="8912279" y="4996023"/>
            <a:ext cx="1721928" cy="914400"/>
          </a:xfrm>
          <a:prstGeom prst="rect">
            <a:avLst/>
          </a:prstGeom>
          <a:solidFill>
            <a:schemeClr val="accent1">
              <a:lumMod val="75000"/>
            </a:scheme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Lower bounds</a:t>
            </a:r>
          </a:p>
        </p:txBody>
      </p:sp>
      <p:sp>
        <p:nvSpPr>
          <p:cNvPr id="27" name="Title 1">
            <a:extLst>
              <a:ext uri="{FF2B5EF4-FFF2-40B4-BE49-F238E27FC236}">
                <a16:creationId xmlns:a16="http://schemas.microsoft.com/office/drawing/2014/main" id="{AE0B48E4-1BEA-4FFE-BAC5-0A2206D9D4E7}"/>
              </a:ext>
            </a:extLst>
          </p:cNvPr>
          <p:cNvSpPr>
            <a:spLocks noGrp="1"/>
          </p:cNvSpPr>
          <p:nvPr>
            <p:ph type="title"/>
          </p:nvPr>
        </p:nvSpPr>
        <p:spPr>
          <a:xfrm>
            <a:off x="685800" y="15711"/>
            <a:ext cx="10131425" cy="1456267"/>
          </a:xfrm>
        </p:spPr>
        <p:txBody>
          <a:bodyPr/>
          <a:lstStyle/>
          <a:p>
            <a:r>
              <a:rPr lang="en-US" dirty="0"/>
              <a:t>What is this paper about?</a:t>
            </a:r>
          </a:p>
        </p:txBody>
      </p:sp>
    </p:spTree>
    <p:extLst>
      <p:ext uri="{BB962C8B-B14F-4D97-AF65-F5344CB8AC3E}">
        <p14:creationId xmlns:p14="http://schemas.microsoft.com/office/powerpoint/2010/main" val="54446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0" nodeType="clickEffect">
                                  <p:stCondLst>
                                    <p:cond delay="0"/>
                                  </p:stCondLst>
                                  <p:childTnLst>
                                    <p:animRot by="120000">
                                      <p:cBhvr>
                                        <p:cTn id="45" dur="150" fill="hold">
                                          <p:stCondLst>
                                            <p:cond delay="0"/>
                                          </p:stCondLst>
                                        </p:cTn>
                                        <p:tgtEl>
                                          <p:spTgt spid="9"/>
                                        </p:tgtEl>
                                        <p:attrNameLst>
                                          <p:attrName>r</p:attrName>
                                        </p:attrNameLst>
                                      </p:cBhvr>
                                    </p:animRot>
                                    <p:animRot by="-240000">
                                      <p:cBhvr>
                                        <p:cTn id="46" dur="300" fill="hold">
                                          <p:stCondLst>
                                            <p:cond delay="300"/>
                                          </p:stCondLst>
                                        </p:cTn>
                                        <p:tgtEl>
                                          <p:spTgt spid="9"/>
                                        </p:tgtEl>
                                        <p:attrNameLst>
                                          <p:attrName>r</p:attrName>
                                        </p:attrNameLst>
                                      </p:cBhvr>
                                    </p:animRot>
                                    <p:animRot by="240000">
                                      <p:cBhvr>
                                        <p:cTn id="47" dur="300" fill="hold">
                                          <p:stCondLst>
                                            <p:cond delay="600"/>
                                          </p:stCondLst>
                                        </p:cTn>
                                        <p:tgtEl>
                                          <p:spTgt spid="9"/>
                                        </p:tgtEl>
                                        <p:attrNameLst>
                                          <p:attrName>r</p:attrName>
                                        </p:attrNameLst>
                                      </p:cBhvr>
                                    </p:animRot>
                                    <p:animRot by="-240000">
                                      <p:cBhvr>
                                        <p:cTn id="48" dur="300" fill="hold">
                                          <p:stCondLst>
                                            <p:cond delay="900"/>
                                          </p:stCondLst>
                                        </p:cTn>
                                        <p:tgtEl>
                                          <p:spTgt spid="9"/>
                                        </p:tgtEl>
                                        <p:attrNameLst>
                                          <p:attrName>r</p:attrName>
                                        </p:attrNameLst>
                                      </p:cBhvr>
                                    </p:animRot>
                                    <p:animRot by="120000">
                                      <p:cBhvr>
                                        <p:cTn id="49" dur="300" fill="hold">
                                          <p:stCondLst>
                                            <p:cond delay="1200"/>
                                          </p:stCondLst>
                                        </p:cTn>
                                        <p:tgtEl>
                                          <p:spTgt spid="9"/>
                                        </p:tgtEl>
                                        <p:attrNameLst>
                                          <p:attrName>r</p:attrName>
                                        </p:attrNameLst>
                                      </p:cBhvr>
                                    </p:animRot>
                                  </p:childTnLst>
                                </p:cTn>
                              </p:par>
                              <p:par>
                                <p:cTn id="50" presetID="32" presetClass="emph" presetSubtype="0" fill="hold" nodeType="withEffect">
                                  <p:stCondLst>
                                    <p:cond delay="0"/>
                                  </p:stCondLst>
                                  <p:childTnLst>
                                    <p:animRot by="120000">
                                      <p:cBhvr>
                                        <p:cTn id="51" dur="150" fill="hold">
                                          <p:stCondLst>
                                            <p:cond delay="0"/>
                                          </p:stCondLst>
                                        </p:cTn>
                                        <p:tgtEl>
                                          <p:spTgt spid="7"/>
                                        </p:tgtEl>
                                        <p:attrNameLst>
                                          <p:attrName>r</p:attrName>
                                        </p:attrNameLst>
                                      </p:cBhvr>
                                    </p:animRot>
                                    <p:animRot by="-240000">
                                      <p:cBhvr>
                                        <p:cTn id="52" dur="300" fill="hold">
                                          <p:stCondLst>
                                            <p:cond delay="300"/>
                                          </p:stCondLst>
                                        </p:cTn>
                                        <p:tgtEl>
                                          <p:spTgt spid="7"/>
                                        </p:tgtEl>
                                        <p:attrNameLst>
                                          <p:attrName>r</p:attrName>
                                        </p:attrNameLst>
                                      </p:cBhvr>
                                    </p:animRot>
                                    <p:animRot by="240000">
                                      <p:cBhvr>
                                        <p:cTn id="53" dur="300" fill="hold">
                                          <p:stCondLst>
                                            <p:cond delay="600"/>
                                          </p:stCondLst>
                                        </p:cTn>
                                        <p:tgtEl>
                                          <p:spTgt spid="7"/>
                                        </p:tgtEl>
                                        <p:attrNameLst>
                                          <p:attrName>r</p:attrName>
                                        </p:attrNameLst>
                                      </p:cBhvr>
                                    </p:animRot>
                                    <p:animRot by="-240000">
                                      <p:cBhvr>
                                        <p:cTn id="54" dur="300" fill="hold">
                                          <p:stCondLst>
                                            <p:cond delay="900"/>
                                          </p:stCondLst>
                                        </p:cTn>
                                        <p:tgtEl>
                                          <p:spTgt spid="7"/>
                                        </p:tgtEl>
                                        <p:attrNameLst>
                                          <p:attrName>r</p:attrName>
                                        </p:attrNameLst>
                                      </p:cBhvr>
                                    </p:animRot>
                                    <p:animRot by="120000">
                                      <p:cBhvr>
                                        <p:cTn id="55" dur="300" fill="hold">
                                          <p:stCondLst>
                                            <p:cond delay="1200"/>
                                          </p:stCondLst>
                                        </p:cTn>
                                        <p:tgtEl>
                                          <p:spTgt spid="7"/>
                                        </p:tgtEl>
                                        <p:attrNameLst>
                                          <p:attrName>r</p:attrName>
                                        </p:attrNameLst>
                                      </p:cBhvr>
                                    </p:animRot>
                                  </p:childTnLst>
                                </p:cTn>
                              </p:par>
                              <p:par>
                                <p:cTn id="56" presetID="32" presetClass="emph" presetSubtype="0" fill="hold" grpId="0" nodeType="withEffect">
                                  <p:stCondLst>
                                    <p:cond delay="0"/>
                                  </p:stCondLst>
                                  <p:childTnLst>
                                    <p:animRot by="120000">
                                      <p:cBhvr>
                                        <p:cTn id="57" dur="150" fill="hold">
                                          <p:stCondLst>
                                            <p:cond delay="0"/>
                                          </p:stCondLst>
                                        </p:cTn>
                                        <p:tgtEl>
                                          <p:spTgt spid="10"/>
                                        </p:tgtEl>
                                        <p:attrNameLst>
                                          <p:attrName>r</p:attrName>
                                        </p:attrNameLst>
                                      </p:cBhvr>
                                    </p:animRot>
                                    <p:animRot by="-240000">
                                      <p:cBhvr>
                                        <p:cTn id="58" dur="300" fill="hold">
                                          <p:stCondLst>
                                            <p:cond delay="300"/>
                                          </p:stCondLst>
                                        </p:cTn>
                                        <p:tgtEl>
                                          <p:spTgt spid="10"/>
                                        </p:tgtEl>
                                        <p:attrNameLst>
                                          <p:attrName>r</p:attrName>
                                        </p:attrNameLst>
                                      </p:cBhvr>
                                    </p:animRot>
                                    <p:animRot by="240000">
                                      <p:cBhvr>
                                        <p:cTn id="59" dur="300" fill="hold">
                                          <p:stCondLst>
                                            <p:cond delay="600"/>
                                          </p:stCondLst>
                                        </p:cTn>
                                        <p:tgtEl>
                                          <p:spTgt spid="10"/>
                                        </p:tgtEl>
                                        <p:attrNameLst>
                                          <p:attrName>r</p:attrName>
                                        </p:attrNameLst>
                                      </p:cBhvr>
                                    </p:animRot>
                                    <p:animRot by="-240000">
                                      <p:cBhvr>
                                        <p:cTn id="60" dur="300" fill="hold">
                                          <p:stCondLst>
                                            <p:cond delay="900"/>
                                          </p:stCondLst>
                                        </p:cTn>
                                        <p:tgtEl>
                                          <p:spTgt spid="10"/>
                                        </p:tgtEl>
                                        <p:attrNameLst>
                                          <p:attrName>r</p:attrName>
                                        </p:attrNameLst>
                                      </p:cBhvr>
                                    </p:animRot>
                                    <p:animRot by="120000">
                                      <p:cBhvr>
                                        <p:cTn id="61" dur="300" fill="hold">
                                          <p:stCondLst>
                                            <p:cond delay="1200"/>
                                          </p:stCondLst>
                                        </p:cTn>
                                        <p:tgtEl>
                                          <p:spTgt spid="10"/>
                                        </p:tgtEl>
                                        <p:attrNameLst>
                                          <p:attrName>r</p:attrName>
                                        </p:attrNameLst>
                                      </p:cBhvr>
                                    </p:animRot>
                                  </p:childTnLst>
                                </p:cTn>
                              </p:par>
                              <p:par>
                                <p:cTn id="62" presetID="32" presetClass="emph" presetSubtype="0" fill="hold" nodeType="withEffect">
                                  <p:stCondLst>
                                    <p:cond delay="0"/>
                                  </p:stCondLst>
                                  <p:childTnLst>
                                    <p:animRot by="120000">
                                      <p:cBhvr>
                                        <p:cTn id="63" dur="150" fill="hold">
                                          <p:stCondLst>
                                            <p:cond delay="0"/>
                                          </p:stCondLst>
                                        </p:cTn>
                                        <p:tgtEl>
                                          <p:spTgt spid="8"/>
                                        </p:tgtEl>
                                        <p:attrNameLst>
                                          <p:attrName>r</p:attrName>
                                        </p:attrNameLst>
                                      </p:cBhvr>
                                    </p:animRot>
                                    <p:animRot by="-240000">
                                      <p:cBhvr>
                                        <p:cTn id="64" dur="300" fill="hold">
                                          <p:stCondLst>
                                            <p:cond delay="300"/>
                                          </p:stCondLst>
                                        </p:cTn>
                                        <p:tgtEl>
                                          <p:spTgt spid="8"/>
                                        </p:tgtEl>
                                        <p:attrNameLst>
                                          <p:attrName>r</p:attrName>
                                        </p:attrNameLst>
                                      </p:cBhvr>
                                    </p:animRot>
                                    <p:animRot by="240000">
                                      <p:cBhvr>
                                        <p:cTn id="65" dur="300" fill="hold">
                                          <p:stCondLst>
                                            <p:cond delay="600"/>
                                          </p:stCondLst>
                                        </p:cTn>
                                        <p:tgtEl>
                                          <p:spTgt spid="8"/>
                                        </p:tgtEl>
                                        <p:attrNameLst>
                                          <p:attrName>r</p:attrName>
                                        </p:attrNameLst>
                                      </p:cBhvr>
                                    </p:animRot>
                                    <p:animRot by="-240000">
                                      <p:cBhvr>
                                        <p:cTn id="66" dur="300" fill="hold">
                                          <p:stCondLst>
                                            <p:cond delay="900"/>
                                          </p:stCondLst>
                                        </p:cTn>
                                        <p:tgtEl>
                                          <p:spTgt spid="8"/>
                                        </p:tgtEl>
                                        <p:attrNameLst>
                                          <p:attrName>r</p:attrName>
                                        </p:attrNameLst>
                                      </p:cBhvr>
                                    </p:animRot>
                                    <p:animRot by="120000">
                                      <p:cBhvr>
                                        <p:cTn id="67" dur="300" fill="hold">
                                          <p:stCondLst>
                                            <p:cond delay="1200"/>
                                          </p:stCondLst>
                                        </p:cTn>
                                        <p:tgtEl>
                                          <p:spTgt spid="8"/>
                                        </p:tgtEl>
                                        <p:attrNameLst>
                                          <p:attrName>r</p:attrName>
                                        </p:attrNameLst>
                                      </p:cBhvr>
                                    </p:animRot>
                                  </p:childTnLst>
                                </p:cTn>
                              </p:par>
                              <p:par>
                                <p:cTn id="68" presetID="32" presetClass="emph" presetSubtype="0" fill="hold" nodeType="withEffect">
                                  <p:stCondLst>
                                    <p:cond delay="0"/>
                                  </p:stCondLst>
                                  <p:childTnLst>
                                    <p:animRot by="120000">
                                      <p:cBhvr>
                                        <p:cTn id="69" dur="150" fill="hold">
                                          <p:stCondLst>
                                            <p:cond delay="0"/>
                                          </p:stCondLst>
                                        </p:cTn>
                                        <p:tgtEl>
                                          <p:spTgt spid="13"/>
                                        </p:tgtEl>
                                        <p:attrNameLst>
                                          <p:attrName>r</p:attrName>
                                        </p:attrNameLst>
                                      </p:cBhvr>
                                    </p:animRot>
                                    <p:animRot by="-240000">
                                      <p:cBhvr>
                                        <p:cTn id="70" dur="300" fill="hold">
                                          <p:stCondLst>
                                            <p:cond delay="300"/>
                                          </p:stCondLst>
                                        </p:cTn>
                                        <p:tgtEl>
                                          <p:spTgt spid="13"/>
                                        </p:tgtEl>
                                        <p:attrNameLst>
                                          <p:attrName>r</p:attrName>
                                        </p:attrNameLst>
                                      </p:cBhvr>
                                    </p:animRot>
                                    <p:animRot by="240000">
                                      <p:cBhvr>
                                        <p:cTn id="71" dur="300" fill="hold">
                                          <p:stCondLst>
                                            <p:cond delay="600"/>
                                          </p:stCondLst>
                                        </p:cTn>
                                        <p:tgtEl>
                                          <p:spTgt spid="13"/>
                                        </p:tgtEl>
                                        <p:attrNameLst>
                                          <p:attrName>r</p:attrName>
                                        </p:attrNameLst>
                                      </p:cBhvr>
                                    </p:animRot>
                                    <p:animRot by="-240000">
                                      <p:cBhvr>
                                        <p:cTn id="72" dur="300" fill="hold">
                                          <p:stCondLst>
                                            <p:cond delay="900"/>
                                          </p:stCondLst>
                                        </p:cTn>
                                        <p:tgtEl>
                                          <p:spTgt spid="13"/>
                                        </p:tgtEl>
                                        <p:attrNameLst>
                                          <p:attrName>r</p:attrName>
                                        </p:attrNameLst>
                                      </p:cBhvr>
                                    </p:animRot>
                                    <p:animRot by="120000">
                                      <p:cBhvr>
                                        <p:cTn id="73" dur="300" fill="hold">
                                          <p:stCondLst>
                                            <p:cond delay="1200"/>
                                          </p:stCondLst>
                                        </p:cTn>
                                        <p:tgtEl>
                                          <p:spTgt spid="13"/>
                                        </p:tgtEl>
                                        <p:attrNameLst>
                                          <p:attrName>r</p:attrName>
                                        </p:attrNameLst>
                                      </p:cBhvr>
                                    </p:animRot>
                                  </p:childTnLst>
                                </p:cTn>
                              </p:par>
                              <p:par>
                                <p:cTn id="74" presetID="32" presetClass="emph" presetSubtype="0" fill="hold" grpId="0" nodeType="withEffect">
                                  <p:stCondLst>
                                    <p:cond delay="0"/>
                                  </p:stCondLst>
                                  <p:childTnLst>
                                    <p:animRot by="120000">
                                      <p:cBhvr>
                                        <p:cTn id="75" dur="150" fill="hold">
                                          <p:stCondLst>
                                            <p:cond delay="0"/>
                                          </p:stCondLst>
                                        </p:cTn>
                                        <p:tgtEl>
                                          <p:spTgt spid="14"/>
                                        </p:tgtEl>
                                        <p:attrNameLst>
                                          <p:attrName>r</p:attrName>
                                        </p:attrNameLst>
                                      </p:cBhvr>
                                    </p:animRot>
                                    <p:animRot by="-240000">
                                      <p:cBhvr>
                                        <p:cTn id="76" dur="300" fill="hold">
                                          <p:stCondLst>
                                            <p:cond delay="300"/>
                                          </p:stCondLst>
                                        </p:cTn>
                                        <p:tgtEl>
                                          <p:spTgt spid="14"/>
                                        </p:tgtEl>
                                        <p:attrNameLst>
                                          <p:attrName>r</p:attrName>
                                        </p:attrNameLst>
                                      </p:cBhvr>
                                    </p:animRot>
                                    <p:animRot by="240000">
                                      <p:cBhvr>
                                        <p:cTn id="77" dur="300" fill="hold">
                                          <p:stCondLst>
                                            <p:cond delay="600"/>
                                          </p:stCondLst>
                                        </p:cTn>
                                        <p:tgtEl>
                                          <p:spTgt spid="14"/>
                                        </p:tgtEl>
                                        <p:attrNameLst>
                                          <p:attrName>r</p:attrName>
                                        </p:attrNameLst>
                                      </p:cBhvr>
                                    </p:animRot>
                                    <p:animRot by="-240000">
                                      <p:cBhvr>
                                        <p:cTn id="78" dur="300" fill="hold">
                                          <p:stCondLst>
                                            <p:cond delay="900"/>
                                          </p:stCondLst>
                                        </p:cTn>
                                        <p:tgtEl>
                                          <p:spTgt spid="14"/>
                                        </p:tgtEl>
                                        <p:attrNameLst>
                                          <p:attrName>r</p:attrName>
                                        </p:attrNameLst>
                                      </p:cBhvr>
                                    </p:animRot>
                                    <p:animRot by="120000">
                                      <p:cBhvr>
                                        <p:cTn id="79" dur="300" fill="hold">
                                          <p:stCondLst>
                                            <p:cond delay="1200"/>
                                          </p:stCondLst>
                                        </p:cTn>
                                        <p:tgtEl>
                                          <p:spTgt spid="14"/>
                                        </p:tgtEl>
                                        <p:attrNameLst>
                                          <p:attrName>r</p:attrName>
                                        </p:attrNameLst>
                                      </p:cBhvr>
                                    </p:animRot>
                                  </p:childTnLst>
                                </p:cTn>
                              </p:par>
                              <p:par>
                                <p:cTn id="80" presetID="10"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down)">
                                      <p:cBhvr>
                                        <p:cTn id="90" dur="500"/>
                                        <p:tgtEl>
                                          <p:spTgt spid="1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ipe(down)">
                                      <p:cBhvr>
                                        <p:cTn id="93" dur="500"/>
                                        <p:tgtEl>
                                          <p:spTgt spid="1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down)">
                                      <p:cBhvr>
                                        <p:cTn id="96" dur="500"/>
                                        <p:tgtEl>
                                          <p:spTgt spid="15"/>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down)">
                                      <p:cBhvr>
                                        <p:cTn id="99" dur="500"/>
                                        <p:tgtEl>
                                          <p:spTgt spid="16"/>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down)">
                                      <p:cBhvr>
                                        <p:cTn id="102" dur="500"/>
                                        <p:tgtEl>
                                          <p:spTgt spid="19"/>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down)">
                                      <p:cBhvr>
                                        <p:cTn id="10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4" grpId="0"/>
      <p:bldP spid="14" grpId="1"/>
      <p:bldP spid="15" grpId="0"/>
      <p:bldP spid="16" grpId="0" animBg="1"/>
      <p:bldP spid="17" grpId="0"/>
      <p:bldP spid="18" grpId="0" animBg="1"/>
      <p:bldP spid="19" grpId="0" animBg="1"/>
      <p:bldP spid="20" grpId="0"/>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A4D7-0097-4483-912A-4D6348243749}"/>
              </a:ext>
            </a:extLst>
          </p:cNvPr>
          <p:cNvSpPr>
            <a:spLocks noGrp="1"/>
          </p:cNvSpPr>
          <p:nvPr>
            <p:ph type="title"/>
          </p:nvPr>
        </p:nvSpPr>
        <p:spPr/>
        <p:txBody>
          <a:bodyPr/>
          <a:lstStyle/>
          <a:p>
            <a:r>
              <a:rPr lang="en-US" dirty="0"/>
              <a:t>Acknowledgements</a:t>
            </a:r>
          </a:p>
        </p:txBody>
      </p:sp>
      <p:sp>
        <p:nvSpPr>
          <p:cNvPr id="27" name="Content Placeholder 2">
            <a:extLst>
              <a:ext uri="{FF2B5EF4-FFF2-40B4-BE49-F238E27FC236}">
                <a16:creationId xmlns:a16="http://schemas.microsoft.com/office/drawing/2014/main" id="{3002C9D0-FA8B-4A61-AB9B-9DE5CF6F6F00}"/>
              </a:ext>
            </a:extLst>
          </p:cNvPr>
          <p:cNvSpPr>
            <a:spLocks noGrp="1"/>
          </p:cNvSpPr>
          <p:nvPr>
            <p:ph idx="1"/>
          </p:nvPr>
        </p:nvSpPr>
        <p:spPr>
          <a:xfrm>
            <a:off x="685801" y="1471978"/>
            <a:ext cx="10629899" cy="4981373"/>
          </a:xfrm>
        </p:spPr>
        <p:txBody>
          <a:bodyPr anchor="t" anchorCtr="0">
            <a:normAutofit/>
          </a:bodyPr>
          <a:lstStyle/>
          <a:p>
            <a:r>
              <a:rPr lang="en-US" dirty="0"/>
              <a:t>U.S. Department of Energy by Lawrence Livermore National Laboratory under Contract DE-AC52-07NA27344 and the LLNL-LDRD Program under Project No. 17-SI-004. </a:t>
            </a:r>
          </a:p>
          <a:p>
            <a:r>
              <a:rPr lang="en-US" dirty="0"/>
              <a:t>NSF: CGV: Award:1314896,  NSF:IIP Award :1602127 </a:t>
            </a:r>
            <a:r>
              <a:rPr lang="en-US" dirty="0" err="1"/>
              <a:t>NSF:ACI:award</a:t>
            </a:r>
            <a:r>
              <a:rPr lang="en-US" dirty="0"/>
              <a:t> 1649923, DOE/</a:t>
            </a:r>
            <a:r>
              <a:rPr lang="en-US" dirty="0" err="1"/>
              <a:t>SciDAC</a:t>
            </a:r>
            <a:r>
              <a:rPr lang="en-US" dirty="0"/>
              <a:t> DESC0007446, CCMSC  DE-NA0002375, and PIPER: ER26142 DE-SC0010498. </a:t>
            </a:r>
          </a:p>
          <a:p>
            <a:r>
              <a:rPr lang="en-US" dirty="0"/>
              <a:t>Department of Energy, National Nuclear Security Administration, under Award Number(s)  DE-NA0002375.</a:t>
            </a:r>
          </a:p>
        </p:txBody>
      </p:sp>
    </p:spTree>
    <p:extLst>
      <p:ext uri="{BB962C8B-B14F-4D97-AF65-F5344CB8AC3E}">
        <p14:creationId xmlns:p14="http://schemas.microsoft.com/office/powerpoint/2010/main" val="662689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A4D7-0097-4483-912A-4D6348243749}"/>
              </a:ext>
            </a:extLst>
          </p:cNvPr>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3760918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AF6D70-5801-4E2D-B433-657195B02D1E}"/>
              </a:ext>
            </a:extLst>
          </p:cNvPr>
          <p:cNvPicPr>
            <a:picLocks noChangeAspect="1"/>
          </p:cNvPicPr>
          <p:nvPr/>
        </p:nvPicPr>
        <p:blipFill>
          <a:blip r:embed="rId3"/>
          <a:stretch>
            <a:fillRect/>
          </a:stretch>
        </p:blipFill>
        <p:spPr>
          <a:xfrm>
            <a:off x="1713726" y="1753642"/>
            <a:ext cx="959654" cy="959654"/>
          </a:xfrm>
          <a:prstGeom prst="rect">
            <a:avLst/>
          </a:prstGeom>
          <a:effectLst>
            <a:softEdge rad="25400"/>
          </a:effectLst>
        </p:spPr>
      </p:pic>
      <p:cxnSp>
        <p:nvCxnSpPr>
          <p:cNvPr id="7" name="Straight Arrow Connector 6">
            <a:extLst>
              <a:ext uri="{FF2B5EF4-FFF2-40B4-BE49-F238E27FC236}">
                <a16:creationId xmlns:a16="http://schemas.microsoft.com/office/drawing/2014/main" id="{6795FF19-2F98-4DBC-9513-3808C54A30DD}"/>
              </a:ext>
            </a:extLst>
          </p:cNvPr>
          <p:cNvCxnSpPr>
            <a:cxnSpLocks/>
            <a:stCxn id="6" idx="3"/>
          </p:cNvCxnSpPr>
          <p:nvPr/>
        </p:nvCxnSpPr>
        <p:spPr>
          <a:xfrm>
            <a:off x="2673380" y="2233469"/>
            <a:ext cx="4903135" cy="0"/>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B7E201E-8BDC-4A21-9764-583B98E4BB62}"/>
              </a:ext>
            </a:extLst>
          </p:cNvPr>
          <p:cNvCxnSpPr>
            <a:cxnSpLocks/>
            <a:stCxn id="6" idx="2"/>
          </p:cNvCxnSpPr>
          <p:nvPr/>
        </p:nvCxnSpPr>
        <p:spPr>
          <a:xfrm>
            <a:off x="2193553" y="2713296"/>
            <a:ext cx="0" cy="3310758"/>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CFCB54-81BD-4F18-BD06-49EF160A16F3}"/>
              </a:ext>
            </a:extLst>
          </p:cNvPr>
          <p:cNvSpPr txBox="1"/>
          <p:nvPr/>
        </p:nvSpPr>
        <p:spPr>
          <a:xfrm>
            <a:off x="3633034" y="1774100"/>
            <a:ext cx="1653145" cy="461665"/>
          </a:xfrm>
          <a:prstGeom prst="rect">
            <a:avLst/>
          </a:prstGeom>
          <a:noFill/>
        </p:spPr>
        <p:txBody>
          <a:bodyPr wrap="none" rtlCol="0">
            <a:spAutoFit/>
          </a:bodyPr>
          <a:lstStyle/>
          <a:p>
            <a:r>
              <a:rPr lang="en-US" sz="2400" dirty="0"/>
              <a:t>by bit plane</a:t>
            </a:r>
          </a:p>
        </p:txBody>
      </p:sp>
      <p:sp>
        <p:nvSpPr>
          <p:cNvPr id="10" name="TextBox 9">
            <a:extLst>
              <a:ext uri="{FF2B5EF4-FFF2-40B4-BE49-F238E27FC236}">
                <a16:creationId xmlns:a16="http://schemas.microsoft.com/office/drawing/2014/main" id="{718D3BF1-36E1-4A85-AE6E-BFFBCC22A93D}"/>
              </a:ext>
            </a:extLst>
          </p:cNvPr>
          <p:cNvSpPr txBox="1"/>
          <p:nvPr/>
        </p:nvSpPr>
        <p:spPr>
          <a:xfrm rot="5400000">
            <a:off x="1353502" y="3569193"/>
            <a:ext cx="1137299" cy="461665"/>
          </a:xfrm>
          <a:prstGeom prst="rect">
            <a:avLst/>
          </a:prstGeom>
          <a:noFill/>
        </p:spPr>
        <p:txBody>
          <a:bodyPr wrap="none" rtlCol="0">
            <a:spAutoFit/>
          </a:bodyPr>
          <a:lstStyle/>
          <a:p>
            <a:r>
              <a:rPr lang="en-US" sz="2400" dirty="0"/>
              <a:t>by level</a:t>
            </a:r>
          </a:p>
        </p:txBody>
      </p:sp>
      <p:pic>
        <p:nvPicPr>
          <p:cNvPr id="11" name="Picture 10">
            <a:extLst>
              <a:ext uri="{FF2B5EF4-FFF2-40B4-BE49-F238E27FC236}">
                <a16:creationId xmlns:a16="http://schemas.microsoft.com/office/drawing/2014/main" id="{7BD1C705-F886-4CCC-AE6D-7178BDAF2DFD}"/>
              </a:ext>
            </a:extLst>
          </p:cNvPr>
          <p:cNvPicPr>
            <a:picLocks noChangeAspect="1"/>
          </p:cNvPicPr>
          <p:nvPr/>
        </p:nvPicPr>
        <p:blipFill>
          <a:blip r:embed="rId4"/>
          <a:stretch>
            <a:fillRect/>
          </a:stretch>
        </p:blipFill>
        <p:spPr>
          <a:xfrm>
            <a:off x="6049502" y="1753642"/>
            <a:ext cx="959642" cy="959642"/>
          </a:xfrm>
          <a:prstGeom prst="rect">
            <a:avLst/>
          </a:prstGeom>
        </p:spPr>
      </p:pic>
      <p:pic>
        <p:nvPicPr>
          <p:cNvPr id="12" name="Picture 11">
            <a:extLst>
              <a:ext uri="{FF2B5EF4-FFF2-40B4-BE49-F238E27FC236}">
                <a16:creationId xmlns:a16="http://schemas.microsoft.com/office/drawing/2014/main" id="{FB234A1D-793A-49D7-8473-F485E47E5281}"/>
              </a:ext>
            </a:extLst>
          </p:cNvPr>
          <p:cNvPicPr>
            <a:picLocks noChangeAspect="1"/>
          </p:cNvPicPr>
          <p:nvPr/>
        </p:nvPicPr>
        <p:blipFill>
          <a:blip r:embed="rId5"/>
          <a:stretch>
            <a:fillRect/>
          </a:stretch>
        </p:blipFill>
        <p:spPr>
          <a:xfrm>
            <a:off x="1691319" y="4672424"/>
            <a:ext cx="959642" cy="959642"/>
          </a:xfrm>
          <a:prstGeom prst="rect">
            <a:avLst/>
          </a:prstGeom>
        </p:spPr>
      </p:pic>
      <p:cxnSp>
        <p:nvCxnSpPr>
          <p:cNvPr id="13" name="Straight Arrow Connector 12">
            <a:extLst>
              <a:ext uri="{FF2B5EF4-FFF2-40B4-BE49-F238E27FC236}">
                <a16:creationId xmlns:a16="http://schemas.microsoft.com/office/drawing/2014/main" id="{CA432C1D-0C3E-4B55-8ADA-A0A56EB5275E}"/>
              </a:ext>
            </a:extLst>
          </p:cNvPr>
          <p:cNvCxnSpPr>
            <a:cxnSpLocks/>
          </p:cNvCxnSpPr>
          <p:nvPr/>
        </p:nvCxnSpPr>
        <p:spPr>
          <a:xfrm flipH="1" flipV="1">
            <a:off x="2412282" y="2692840"/>
            <a:ext cx="3884519" cy="3067926"/>
          </a:xfrm>
          <a:prstGeom prst="straightConnector1">
            <a:avLst/>
          </a:prstGeom>
          <a:ln w="38100">
            <a:solidFill>
              <a:srgbClr val="EBC483"/>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BDAF6FB-DEFD-423F-97D3-DB54740E93CD}"/>
              </a:ext>
            </a:extLst>
          </p:cNvPr>
          <p:cNvSpPr txBox="1"/>
          <p:nvPr/>
        </p:nvSpPr>
        <p:spPr>
          <a:xfrm rot="2292039">
            <a:off x="3589542" y="3995971"/>
            <a:ext cx="2273058" cy="461665"/>
          </a:xfrm>
          <a:prstGeom prst="rect">
            <a:avLst/>
          </a:prstGeom>
          <a:noFill/>
        </p:spPr>
        <p:txBody>
          <a:bodyPr wrap="none" rtlCol="0">
            <a:spAutoFit/>
          </a:bodyPr>
          <a:lstStyle/>
          <a:p>
            <a:r>
              <a:rPr lang="en-US" sz="2400" dirty="0"/>
              <a:t>by wavelet norm</a:t>
            </a:r>
          </a:p>
        </p:txBody>
      </p:sp>
      <p:sp>
        <p:nvSpPr>
          <p:cNvPr id="15" name="TextBox 14">
            <a:extLst>
              <a:ext uri="{FF2B5EF4-FFF2-40B4-BE49-F238E27FC236}">
                <a16:creationId xmlns:a16="http://schemas.microsoft.com/office/drawing/2014/main" id="{E06527E6-64C6-438C-9AED-79DAB835F24C}"/>
              </a:ext>
            </a:extLst>
          </p:cNvPr>
          <p:cNvSpPr txBox="1"/>
          <p:nvPr/>
        </p:nvSpPr>
        <p:spPr>
          <a:xfrm rot="2067821">
            <a:off x="3429734" y="3548970"/>
            <a:ext cx="3439788" cy="461665"/>
          </a:xfrm>
          <a:prstGeom prst="rect">
            <a:avLst/>
          </a:prstGeom>
          <a:noFill/>
        </p:spPr>
        <p:txBody>
          <a:bodyPr wrap="none" rtlCol="0">
            <a:spAutoFit/>
          </a:bodyPr>
          <a:lstStyle/>
          <a:p>
            <a:r>
              <a:rPr lang="en-US" sz="2400" dirty="0"/>
              <a:t>Optimized for data quality</a:t>
            </a:r>
          </a:p>
        </p:txBody>
      </p:sp>
      <p:sp>
        <p:nvSpPr>
          <p:cNvPr id="16" name="Freeform: Shape 15">
            <a:extLst>
              <a:ext uri="{FF2B5EF4-FFF2-40B4-BE49-F238E27FC236}">
                <a16:creationId xmlns:a16="http://schemas.microsoft.com/office/drawing/2014/main" id="{68ABAB0A-4EA3-4394-B7C4-34565D812245}"/>
              </a:ext>
            </a:extLst>
          </p:cNvPr>
          <p:cNvSpPr/>
          <p:nvPr/>
        </p:nvSpPr>
        <p:spPr>
          <a:xfrm>
            <a:off x="2648821" y="2532249"/>
            <a:ext cx="4038170" cy="2737583"/>
          </a:xfrm>
          <a:custGeom>
            <a:avLst/>
            <a:gdLst>
              <a:gd name="connsiteX0" fmla="*/ 4038170 w 4038170"/>
              <a:gd name="connsiteY0" fmla="*/ 2737583 h 2737583"/>
              <a:gd name="connsiteX1" fmla="*/ 2953082 w 4038170"/>
              <a:gd name="connsiteY1" fmla="*/ 1725647 h 2737583"/>
              <a:gd name="connsiteX2" fmla="*/ 1953338 w 4038170"/>
              <a:gd name="connsiteY2" fmla="*/ 1225775 h 2737583"/>
              <a:gd name="connsiteX3" fmla="*/ 1319354 w 4038170"/>
              <a:gd name="connsiteY3" fmla="*/ 725903 h 2737583"/>
              <a:gd name="connsiteX4" fmla="*/ 734138 w 4038170"/>
              <a:gd name="connsiteY4" fmla="*/ 482063 h 2737583"/>
              <a:gd name="connsiteX5" fmla="*/ 185498 w 4038170"/>
              <a:gd name="connsiteY5" fmla="*/ 79727 h 2737583"/>
              <a:gd name="connsiteX6" fmla="*/ 2618 w 4038170"/>
              <a:gd name="connsiteY6" fmla="*/ 6575 h 273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170" h="2737583">
                <a:moveTo>
                  <a:pt x="4038170" y="2737583"/>
                </a:moveTo>
                <a:cubicBezTo>
                  <a:pt x="3669362" y="2357599"/>
                  <a:pt x="3300554" y="1977615"/>
                  <a:pt x="2953082" y="1725647"/>
                </a:cubicBezTo>
                <a:cubicBezTo>
                  <a:pt x="2605610" y="1473679"/>
                  <a:pt x="2225626" y="1392399"/>
                  <a:pt x="1953338" y="1225775"/>
                </a:cubicBezTo>
                <a:cubicBezTo>
                  <a:pt x="1681050" y="1059151"/>
                  <a:pt x="1522554" y="849855"/>
                  <a:pt x="1319354" y="725903"/>
                </a:cubicBezTo>
                <a:cubicBezTo>
                  <a:pt x="1116154" y="601951"/>
                  <a:pt x="923114" y="589759"/>
                  <a:pt x="734138" y="482063"/>
                </a:cubicBezTo>
                <a:cubicBezTo>
                  <a:pt x="545162" y="374367"/>
                  <a:pt x="307418" y="158975"/>
                  <a:pt x="185498" y="79727"/>
                </a:cubicBezTo>
                <a:cubicBezTo>
                  <a:pt x="63578" y="479"/>
                  <a:pt x="-15670" y="-9681"/>
                  <a:pt x="2618" y="6575"/>
                </a:cubicBezTo>
              </a:path>
            </a:pathLst>
          </a:custGeom>
          <a:noFill/>
          <a:ln w="38100">
            <a:solidFill>
              <a:srgbClr val="FFCCFF"/>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AC639D5-65A8-47AB-A4B9-4FF3EFDBDC88}"/>
              </a:ext>
            </a:extLst>
          </p:cNvPr>
          <p:cNvSpPr txBox="1"/>
          <p:nvPr/>
        </p:nvSpPr>
        <p:spPr>
          <a:xfrm rot="2443173">
            <a:off x="2054901" y="4525095"/>
            <a:ext cx="3212482" cy="461665"/>
          </a:xfrm>
          <a:prstGeom prst="rect">
            <a:avLst/>
          </a:prstGeom>
          <a:noFill/>
        </p:spPr>
        <p:txBody>
          <a:bodyPr wrap="none" rtlCol="0">
            <a:spAutoFit/>
          </a:bodyPr>
          <a:lstStyle/>
          <a:p>
            <a:r>
              <a:rPr lang="en-US" sz="2400" dirty="0"/>
              <a:t>Optimized for histogram</a:t>
            </a:r>
          </a:p>
        </p:txBody>
      </p:sp>
      <p:sp>
        <p:nvSpPr>
          <p:cNvPr id="18" name="Freeform: Shape 17">
            <a:extLst>
              <a:ext uri="{FF2B5EF4-FFF2-40B4-BE49-F238E27FC236}">
                <a16:creationId xmlns:a16="http://schemas.microsoft.com/office/drawing/2014/main" id="{31F55BC6-5BCD-46D2-9EF0-99A0CF168928}"/>
              </a:ext>
            </a:extLst>
          </p:cNvPr>
          <p:cNvSpPr/>
          <p:nvPr/>
        </p:nvSpPr>
        <p:spPr>
          <a:xfrm>
            <a:off x="2322255" y="2746088"/>
            <a:ext cx="3572256" cy="3122232"/>
          </a:xfrm>
          <a:custGeom>
            <a:avLst/>
            <a:gdLst>
              <a:gd name="connsiteX0" fmla="*/ 3572256 w 3572256"/>
              <a:gd name="connsiteY0" fmla="*/ 3108960 h 3122232"/>
              <a:gd name="connsiteX1" fmla="*/ 3218688 w 3572256"/>
              <a:gd name="connsiteY1" fmla="*/ 3121152 h 3122232"/>
              <a:gd name="connsiteX2" fmla="*/ 2889504 w 3572256"/>
              <a:gd name="connsiteY2" fmla="*/ 3084576 h 3122232"/>
              <a:gd name="connsiteX3" fmla="*/ 2682240 w 3572256"/>
              <a:gd name="connsiteY3" fmla="*/ 3072384 h 3122232"/>
              <a:gd name="connsiteX4" fmla="*/ 2194560 w 3572256"/>
              <a:gd name="connsiteY4" fmla="*/ 2974848 h 3122232"/>
              <a:gd name="connsiteX5" fmla="*/ 1853184 w 3572256"/>
              <a:gd name="connsiteY5" fmla="*/ 2840736 h 3122232"/>
              <a:gd name="connsiteX6" fmla="*/ 1438656 w 3572256"/>
              <a:gd name="connsiteY6" fmla="*/ 2694432 h 3122232"/>
              <a:gd name="connsiteX7" fmla="*/ 1133856 w 3572256"/>
              <a:gd name="connsiteY7" fmla="*/ 2584704 h 3122232"/>
              <a:gd name="connsiteX8" fmla="*/ 841248 w 3572256"/>
              <a:gd name="connsiteY8" fmla="*/ 2316480 h 3122232"/>
              <a:gd name="connsiteX9" fmla="*/ 731520 w 3572256"/>
              <a:gd name="connsiteY9" fmla="*/ 2145792 h 3122232"/>
              <a:gd name="connsiteX10" fmla="*/ 329184 w 3572256"/>
              <a:gd name="connsiteY10" fmla="*/ 1816608 h 3122232"/>
              <a:gd name="connsiteX11" fmla="*/ 195072 w 3572256"/>
              <a:gd name="connsiteY11" fmla="*/ 1511808 h 3122232"/>
              <a:gd name="connsiteX12" fmla="*/ 121920 w 3572256"/>
              <a:gd name="connsiteY12" fmla="*/ 1158240 h 3122232"/>
              <a:gd name="connsiteX13" fmla="*/ 24384 w 3572256"/>
              <a:gd name="connsiteY13" fmla="*/ 865632 h 3122232"/>
              <a:gd name="connsiteX14" fmla="*/ 24384 w 3572256"/>
              <a:gd name="connsiteY14" fmla="*/ 451104 h 3122232"/>
              <a:gd name="connsiteX15" fmla="*/ 24384 w 3572256"/>
              <a:gd name="connsiteY15" fmla="*/ 377952 h 3122232"/>
              <a:gd name="connsiteX16" fmla="*/ 24384 w 3572256"/>
              <a:gd name="connsiteY16" fmla="*/ 158496 h 3122232"/>
              <a:gd name="connsiteX17" fmla="*/ 0 w 3572256"/>
              <a:gd name="connsiteY17" fmla="*/ 0 h 31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2256" h="3122232">
                <a:moveTo>
                  <a:pt x="3572256" y="3108960"/>
                </a:moveTo>
                <a:cubicBezTo>
                  <a:pt x="3452368" y="3117088"/>
                  <a:pt x="3332480" y="3125216"/>
                  <a:pt x="3218688" y="3121152"/>
                </a:cubicBezTo>
                <a:cubicBezTo>
                  <a:pt x="3104896" y="3117088"/>
                  <a:pt x="2978912" y="3092704"/>
                  <a:pt x="2889504" y="3084576"/>
                </a:cubicBezTo>
                <a:cubicBezTo>
                  <a:pt x="2800096" y="3076448"/>
                  <a:pt x="2798064" y="3090672"/>
                  <a:pt x="2682240" y="3072384"/>
                </a:cubicBezTo>
                <a:cubicBezTo>
                  <a:pt x="2566416" y="3054096"/>
                  <a:pt x="2332736" y="3013456"/>
                  <a:pt x="2194560" y="2974848"/>
                </a:cubicBezTo>
                <a:cubicBezTo>
                  <a:pt x="2056384" y="2936240"/>
                  <a:pt x="1979168" y="2887472"/>
                  <a:pt x="1853184" y="2840736"/>
                </a:cubicBezTo>
                <a:cubicBezTo>
                  <a:pt x="1727200" y="2794000"/>
                  <a:pt x="1438656" y="2694432"/>
                  <a:pt x="1438656" y="2694432"/>
                </a:cubicBezTo>
                <a:cubicBezTo>
                  <a:pt x="1318768" y="2651760"/>
                  <a:pt x="1233424" y="2647696"/>
                  <a:pt x="1133856" y="2584704"/>
                </a:cubicBezTo>
                <a:cubicBezTo>
                  <a:pt x="1034288" y="2521712"/>
                  <a:pt x="908304" y="2389632"/>
                  <a:pt x="841248" y="2316480"/>
                </a:cubicBezTo>
                <a:cubicBezTo>
                  <a:pt x="774192" y="2243328"/>
                  <a:pt x="816864" y="2229104"/>
                  <a:pt x="731520" y="2145792"/>
                </a:cubicBezTo>
                <a:cubicBezTo>
                  <a:pt x="646176" y="2062480"/>
                  <a:pt x="418592" y="1922272"/>
                  <a:pt x="329184" y="1816608"/>
                </a:cubicBezTo>
                <a:cubicBezTo>
                  <a:pt x="239776" y="1710944"/>
                  <a:pt x="229616" y="1621536"/>
                  <a:pt x="195072" y="1511808"/>
                </a:cubicBezTo>
                <a:cubicBezTo>
                  <a:pt x="160528" y="1402080"/>
                  <a:pt x="150368" y="1265936"/>
                  <a:pt x="121920" y="1158240"/>
                </a:cubicBezTo>
                <a:cubicBezTo>
                  <a:pt x="93472" y="1050544"/>
                  <a:pt x="40640" y="983488"/>
                  <a:pt x="24384" y="865632"/>
                </a:cubicBezTo>
                <a:cubicBezTo>
                  <a:pt x="8128" y="747776"/>
                  <a:pt x="24384" y="451104"/>
                  <a:pt x="24384" y="451104"/>
                </a:cubicBezTo>
                <a:lnTo>
                  <a:pt x="24384" y="377952"/>
                </a:lnTo>
                <a:cubicBezTo>
                  <a:pt x="24384" y="329184"/>
                  <a:pt x="28448" y="221488"/>
                  <a:pt x="24384" y="158496"/>
                </a:cubicBezTo>
                <a:cubicBezTo>
                  <a:pt x="20320" y="95504"/>
                  <a:pt x="10160" y="47752"/>
                  <a:pt x="0" y="0"/>
                </a:cubicBezTo>
              </a:path>
            </a:pathLst>
          </a:custGeom>
          <a:noFill/>
          <a:ln w="38100">
            <a:solidFill>
              <a:srgbClr val="FFCC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3142035-7D61-4F26-9506-A878CE7DB057}"/>
              </a:ext>
            </a:extLst>
          </p:cNvPr>
          <p:cNvSpPr/>
          <p:nvPr/>
        </p:nvSpPr>
        <p:spPr>
          <a:xfrm>
            <a:off x="2739367" y="2394061"/>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E3A3FE-78C8-4F5C-A3B0-5476CCD41AE2}"/>
              </a:ext>
            </a:extLst>
          </p:cNvPr>
          <p:cNvSpPr txBox="1"/>
          <p:nvPr/>
        </p:nvSpPr>
        <p:spPr>
          <a:xfrm rot="1979263">
            <a:off x="4608940" y="3213852"/>
            <a:ext cx="3004477" cy="461665"/>
          </a:xfrm>
          <a:prstGeom prst="rect">
            <a:avLst/>
          </a:prstGeom>
          <a:noFill/>
        </p:spPr>
        <p:txBody>
          <a:bodyPr wrap="none" rtlCol="0">
            <a:spAutoFit/>
          </a:bodyPr>
          <a:lstStyle/>
          <a:p>
            <a:r>
              <a:rPr lang="en-US" sz="2400" dirty="0"/>
              <a:t>Optimized for gradient</a:t>
            </a:r>
          </a:p>
        </p:txBody>
      </p:sp>
      <p:sp>
        <p:nvSpPr>
          <p:cNvPr id="23" name="Rectangle 22">
            <a:extLst>
              <a:ext uri="{FF2B5EF4-FFF2-40B4-BE49-F238E27FC236}">
                <a16:creationId xmlns:a16="http://schemas.microsoft.com/office/drawing/2014/main" id="{CA08350F-3315-43F3-BD12-892CF3E75098}"/>
              </a:ext>
            </a:extLst>
          </p:cNvPr>
          <p:cNvSpPr/>
          <p:nvPr/>
        </p:nvSpPr>
        <p:spPr>
          <a:xfrm>
            <a:off x="8912279" y="1090532"/>
            <a:ext cx="1699574" cy="914400"/>
          </a:xfrm>
          <a:prstGeom prst="rect">
            <a:avLst/>
          </a:prstGeom>
          <a:solidFill>
            <a:schemeClr val="accent1">
              <a:lumMod val="75000"/>
            </a:scheme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Explore this 5D space</a:t>
            </a:r>
          </a:p>
        </p:txBody>
      </p:sp>
      <p:sp>
        <p:nvSpPr>
          <p:cNvPr id="24" name="Rectangle 23">
            <a:extLst>
              <a:ext uri="{FF2B5EF4-FFF2-40B4-BE49-F238E27FC236}">
                <a16:creationId xmlns:a16="http://schemas.microsoft.com/office/drawing/2014/main" id="{9B83B05F-E672-4131-8338-010292188DAA}"/>
              </a:ext>
            </a:extLst>
          </p:cNvPr>
          <p:cNvSpPr/>
          <p:nvPr/>
        </p:nvSpPr>
        <p:spPr>
          <a:xfrm>
            <a:off x="8889925" y="2394061"/>
            <a:ext cx="1721928" cy="914400"/>
          </a:xfrm>
          <a:prstGeom prst="rect">
            <a:avLst/>
          </a:prstGeom>
          <a:solidFill>
            <a:schemeClr val="accent1">
              <a:lumMod val="75000"/>
            </a:scheme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Framework</a:t>
            </a:r>
          </a:p>
        </p:txBody>
      </p:sp>
      <p:sp>
        <p:nvSpPr>
          <p:cNvPr id="25" name="Rectangle 24">
            <a:extLst>
              <a:ext uri="{FF2B5EF4-FFF2-40B4-BE49-F238E27FC236}">
                <a16:creationId xmlns:a16="http://schemas.microsoft.com/office/drawing/2014/main" id="{6A021587-4468-4502-8604-75F81DD17018}"/>
              </a:ext>
            </a:extLst>
          </p:cNvPr>
          <p:cNvSpPr/>
          <p:nvPr/>
        </p:nvSpPr>
        <p:spPr>
          <a:xfrm>
            <a:off x="8912279" y="3697590"/>
            <a:ext cx="1721928" cy="914400"/>
          </a:xfrm>
          <a:prstGeom prst="rect">
            <a:avLst/>
          </a:prstGeom>
          <a:solidFill>
            <a:schemeClr val="accent1">
              <a:lumMod val="75000"/>
            </a:scheme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Templates</a:t>
            </a:r>
          </a:p>
        </p:txBody>
      </p:sp>
      <p:sp>
        <p:nvSpPr>
          <p:cNvPr id="26" name="Rectangle 25">
            <a:extLst>
              <a:ext uri="{FF2B5EF4-FFF2-40B4-BE49-F238E27FC236}">
                <a16:creationId xmlns:a16="http://schemas.microsoft.com/office/drawing/2014/main" id="{E14D1679-3A26-453C-BAA2-E78FEF4780EE}"/>
              </a:ext>
            </a:extLst>
          </p:cNvPr>
          <p:cNvSpPr/>
          <p:nvPr/>
        </p:nvSpPr>
        <p:spPr>
          <a:xfrm>
            <a:off x="8912279" y="4996023"/>
            <a:ext cx="1721928" cy="914400"/>
          </a:xfrm>
          <a:prstGeom prst="rect">
            <a:avLst/>
          </a:prstGeom>
          <a:solidFill>
            <a:schemeClr val="accent1">
              <a:lumMod val="75000"/>
            </a:scheme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Lower bounds</a:t>
            </a:r>
          </a:p>
        </p:txBody>
      </p:sp>
      <p:sp>
        <p:nvSpPr>
          <p:cNvPr id="27" name="Title 1">
            <a:extLst>
              <a:ext uri="{FF2B5EF4-FFF2-40B4-BE49-F238E27FC236}">
                <a16:creationId xmlns:a16="http://schemas.microsoft.com/office/drawing/2014/main" id="{AE0B48E4-1BEA-4FFE-BAC5-0A2206D9D4E7}"/>
              </a:ext>
            </a:extLst>
          </p:cNvPr>
          <p:cNvSpPr>
            <a:spLocks noGrp="1"/>
          </p:cNvSpPr>
          <p:nvPr>
            <p:ph type="title"/>
          </p:nvPr>
        </p:nvSpPr>
        <p:spPr>
          <a:xfrm>
            <a:off x="685800" y="15711"/>
            <a:ext cx="10131425" cy="1456267"/>
          </a:xfrm>
        </p:spPr>
        <p:txBody>
          <a:bodyPr/>
          <a:lstStyle/>
          <a:p>
            <a:r>
              <a:rPr lang="en-US" dirty="0"/>
              <a:t>What is this paper about?</a:t>
            </a:r>
          </a:p>
        </p:txBody>
      </p:sp>
    </p:spTree>
    <p:extLst>
      <p:ext uri="{BB962C8B-B14F-4D97-AF65-F5344CB8AC3E}">
        <p14:creationId xmlns:p14="http://schemas.microsoft.com/office/powerpoint/2010/main" val="59569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C413-5529-43EA-B170-ABB3D43D2C42}"/>
              </a:ext>
            </a:extLst>
          </p:cNvPr>
          <p:cNvSpPr>
            <a:spLocks noGrp="1"/>
          </p:cNvSpPr>
          <p:nvPr>
            <p:ph type="title"/>
          </p:nvPr>
        </p:nvSpPr>
        <p:spPr>
          <a:xfrm>
            <a:off x="685800" y="15711"/>
            <a:ext cx="10543032" cy="1456267"/>
          </a:xfrm>
        </p:spPr>
        <p:txBody>
          <a:bodyPr>
            <a:normAutofit/>
          </a:bodyPr>
          <a:lstStyle/>
          <a:p>
            <a:r>
              <a:rPr lang="en-US" dirty="0"/>
              <a:t>Reducing data in just one dimension is limited</a:t>
            </a:r>
          </a:p>
        </p:txBody>
      </p:sp>
      <p:pic>
        <p:nvPicPr>
          <p:cNvPr id="14" name="Picture 13">
            <a:extLst>
              <a:ext uri="{FF2B5EF4-FFF2-40B4-BE49-F238E27FC236}">
                <a16:creationId xmlns:a16="http://schemas.microsoft.com/office/drawing/2014/main" id="{5D73A4BD-C6F7-48D4-B7B0-6F9B63C7F071}"/>
              </a:ext>
            </a:extLst>
          </p:cNvPr>
          <p:cNvPicPr>
            <a:picLocks noChangeAspect="1"/>
          </p:cNvPicPr>
          <p:nvPr/>
        </p:nvPicPr>
        <p:blipFill>
          <a:blip r:embed="rId3"/>
          <a:stretch>
            <a:fillRect/>
          </a:stretch>
        </p:blipFill>
        <p:spPr>
          <a:xfrm>
            <a:off x="3302231" y="1976319"/>
            <a:ext cx="1794654" cy="1785813"/>
          </a:xfrm>
          <a:prstGeom prst="rect">
            <a:avLst/>
          </a:prstGeom>
          <a:effectLst>
            <a:softEdge rad="25400"/>
          </a:effectLst>
        </p:spPr>
      </p:pic>
      <p:pic>
        <p:nvPicPr>
          <p:cNvPr id="15" name="Picture 14">
            <a:extLst>
              <a:ext uri="{FF2B5EF4-FFF2-40B4-BE49-F238E27FC236}">
                <a16:creationId xmlns:a16="http://schemas.microsoft.com/office/drawing/2014/main" id="{C4A51B63-8B52-45F8-9CEB-261F3AFBAE39}"/>
              </a:ext>
            </a:extLst>
          </p:cNvPr>
          <p:cNvPicPr>
            <a:picLocks noChangeAspect="1"/>
          </p:cNvPicPr>
          <p:nvPr/>
        </p:nvPicPr>
        <p:blipFill>
          <a:blip r:embed="rId4"/>
          <a:stretch>
            <a:fillRect/>
          </a:stretch>
        </p:blipFill>
        <p:spPr>
          <a:xfrm>
            <a:off x="6096000" y="1976318"/>
            <a:ext cx="1794654" cy="1785813"/>
          </a:xfrm>
          <a:prstGeom prst="rect">
            <a:avLst/>
          </a:prstGeom>
          <a:effectLst>
            <a:softEdge rad="25400"/>
          </a:effectLst>
        </p:spPr>
      </p:pic>
      <p:pic>
        <p:nvPicPr>
          <p:cNvPr id="16" name="Picture 15">
            <a:extLst>
              <a:ext uri="{FF2B5EF4-FFF2-40B4-BE49-F238E27FC236}">
                <a16:creationId xmlns:a16="http://schemas.microsoft.com/office/drawing/2014/main" id="{A826ED09-1D31-41D5-B657-A0BB069F17C5}"/>
              </a:ext>
            </a:extLst>
          </p:cNvPr>
          <p:cNvPicPr>
            <a:picLocks noChangeAspect="1"/>
          </p:cNvPicPr>
          <p:nvPr/>
        </p:nvPicPr>
        <p:blipFill>
          <a:blip r:embed="rId5"/>
          <a:stretch>
            <a:fillRect/>
          </a:stretch>
        </p:blipFill>
        <p:spPr>
          <a:xfrm>
            <a:off x="3302231" y="4551164"/>
            <a:ext cx="1794654" cy="1758031"/>
          </a:xfrm>
          <a:prstGeom prst="rect">
            <a:avLst/>
          </a:prstGeom>
          <a:effectLst>
            <a:softEdge rad="25400"/>
          </a:effectLst>
        </p:spPr>
      </p:pic>
      <p:sp>
        <p:nvSpPr>
          <p:cNvPr id="17" name="TextBox 16">
            <a:extLst>
              <a:ext uri="{FF2B5EF4-FFF2-40B4-BE49-F238E27FC236}">
                <a16:creationId xmlns:a16="http://schemas.microsoft.com/office/drawing/2014/main" id="{5A1162B5-D537-40A2-BF35-22766A85889F}"/>
              </a:ext>
            </a:extLst>
          </p:cNvPr>
          <p:cNvSpPr txBox="1"/>
          <p:nvPr/>
        </p:nvSpPr>
        <p:spPr>
          <a:xfrm>
            <a:off x="3133039" y="1569145"/>
            <a:ext cx="1794654" cy="461665"/>
          </a:xfrm>
          <a:prstGeom prst="rect">
            <a:avLst/>
          </a:prstGeom>
          <a:noFill/>
        </p:spPr>
        <p:txBody>
          <a:bodyPr wrap="square" rtlCol="0">
            <a:spAutoFit/>
          </a:bodyPr>
          <a:lstStyle/>
          <a:p>
            <a:pPr algn="ctr"/>
            <a:r>
              <a:rPr lang="en-US" sz="2400" dirty="0"/>
              <a:t>Original data</a:t>
            </a:r>
          </a:p>
        </p:txBody>
      </p:sp>
      <p:sp>
        <p:nvSpPr>
          <p:cNvPr id="18" name="TextBox 17">
            <a:extLst>
              <a:ext uri="{FF2B5EF4-FFF2-40B4-BE49-F238E27FC236}">
                <a16:creationId xmlns:a16="http://schemas.microsoft.com/office/drawing/2014/main" id="{D899F815-AADF-4679-8B1A-3A08FAEB800D}"/>
              </a:ext>
            </a:extLst>
          </p:cNvPr>
          <p:cNvSpPr txBox="1"/>
          <p:nvPr/>
        </p:nvSpPr>
        <p:spPr>
          <a:xfrm>
            <a:off x="5686506" y="1569145"/>
            <a:ext cx="2613641" cy="461665"/>
          </a:xfrm>
          <a:prstGeom prst="rect">
            <a:avLst/>
          </a:prstGeom>
          <a:noFill/>
        </p:spPr>
        <p:txBody>
          <a:bodyPr wrap="square" rtlCol="0">
            <a:spAutoFit/>
          </a:bodyPr>
          <a:lstStyle/>
          <a:p>
            <a:pPr algn="ctr"/>
            <a:r>
              <a:rPr lang="en-US" sz="2400" dirty="0"/>
              <a:t>Quality too low</a:t>
            </a:r>
          </a:p>
        </p:txBody>
      </p:sp>
      <p:sp>
        <p:nvSpPr>
          <p:cNvPr id="19" name="TextBox 18">
            <a:extLst>
              <a:ext uri="{FF2B5EF4-FFF2-40B4-BE49-F238E27FC236}">
                <a16:creationId xmlns:a16="http://schemas.microsoft.com/office/drawing/2014/main" id="{08040B30-3A42-43E3-BB43-0E1F1976B9FE}"/>
              </a:ext>
            </a:extLst>
          </p:cNvPr>
          <p:cNvSpPr txBox="1"/>
          <p:nvPr/>
        </p:nvSpPr>
        <p:spPr>
          <a:xfrm>
            <a:off x="2892737" y="4169306"/>
            <a:ext cx="2613641" cy="461665"/>
          </a:xfrm>
          <a:prstGeom prst="rect">
            <a:avLst/>
          </a:prstGeom>
          <a:noFill/>
        </p:spPr>
        <p:txBody>
          <a:bodyPr wrap="square" rtlCol="0">
            <a:spAutoFit/>
          </a:bodyPr>
          <a:lstStyle/>
          <a:p>
            <a:pPr algn="ctr"/>
            <a:r>
              <a:rPr lang="en-US" sz="2400" dirty="0"/>
              <a:t>Quality too low</a:t>
            </a:r>
          </a:p>
        </p:txBody>
      </p:sp>
      <p:cxnSp>
        <p:nvCxnSpPr>
          <p:cNvPr id="20" name="Straight Arrow Connector 19">
            <a:extLst>
              <a:ext uri="{FF2B5EF4-FFF2-40B4-BE49-F238E27FC236}">
                <a16:creationId xmlns:a16="http://schemas.microsoft.com/office/drawing/2014/main" id="{916655A2-3CAC-4427-ABCD-847CA01062A7}"/>
              </a:ext>
            </a:extLst>
          </p:cNvPr>
          <p:cNvCxnSpPr>
            <a:cxnSpLocks/>
            <a:stCxn id="14" idx="3"/>
            <a:endCxn id="15" idx="1"/>
          </p:cNvCxnSpPr>
          <p:nvPr/>
        </p:nvCxnSpPr>
        <p:spPr>
          <a:xfrm flipV="1">
            <a:off x="5096885" y="2869225"/>
            <a:ext cx="999115" cy="1"/>
          </a:xfrm>
          <a:prstGeom prst="straightConnector1">
            <a:avLst/>
          </a:prstGeom>
          <a:ln w="38100">
            <a:solidFill>
              <a:srgbClr val="EBC48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69C7D2D-1E1B-4D9A-9453-7F616E380245}"/>
              </a:ext>
            </a:extLst>
          </p:cNvPr>
          <p:cNvCxnSpPr>
            <a:cxnSpLocks/>
            <a:stCxn id="14" idx="2"/>
          </p:cNvCxnSpPr>
          <p:nvPr/>
        </p:nvCxnSpPr>
        <p:spPr>
          <a:xfrm>
            <a:off x="4199558" y="3762132"/>
            <a:ext cx="0" cy="407174"/>
          </a:xfrm>
          <a:prstGeom prst="straightConnector1">
            <a:avLst/>
          </a:prstGeom>
          <a:ln w="38100">
            <a:solidFill>
              <a:srgbClr val="EBC483"/>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BA89D918-D81C-4D73-9B26-DE775043D8EC}"/>
              </a:ext>
            </a:extLst>
          </p:cNvPr>
          <p:cNvPicPr>
            <a:picLocks noChangeAspect="1"/>
          </p:cNvPicPr>
          <p:nvPr/>
        </p:nvPicPr>
        <p:blipFill>
          <a:blip r:embed="rId6"/>
          <a:stretch>
            <a:fillRect/>
          </a:stretch>
        </p:blipFill>
        <p:spPr>
          <a:xfrm>
            <a:off x="6217919" y="4552664"/>
            <a:ext cx="1773924" cy="1756531"/>
          </a:xfrm>
          <a:prstGeom prst="rect">
            <a:avLst/>
          </a:prstGeom>
          <a:effectLst>
            <a:softEdge rad="25400"/>
          </a:effectLst>
        </p:spPr>
      </p:pic>
      <p:cxnSp>
        <p:nvCxnSpPr>
          <p:cNvPr id="30" name="Straight Arrow Connector 29">
            <a:extLst>
              <a:ext uri="{FF2B5EF4-FFF2-40B4-BE49-F238E27FC236}">
                <a16:creationId xmlns:a16="http://schemas.microsoft.com/office/drawing/2014/main" id="{4D7DC2CA-AEC6-4468-8D05-196EE7D7C847}"/>
              </a:ext>
            </a:extLst>
          </p:cNvPr>
          <p:cNvCxnSpPr>
            <a:cxnSpLocks/>
          </p:cNvCxnSpPr>
          <p:nvPr/>
        </p:nvCxnSpPr>
        <p:spPr>
          <a:xfrm>
            <a:off x="5096885" y="3762132"/>
            <a:ext cx="1121034" cy="789032"/>
          </a:xfrm>
          <a:prstGeom prst="straightConnector1">
            <a:avLst/>
          </a:prstGeom>
          <a:ln w="38100">
            <a:solidFill>
              <a:srgbClr val="EBC4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91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C413-5529-43EA-B170-ABB3D43D2C42}"/>
              </a:ext>
            </a:extLst>
          </p:cNvPr>
          <p:cNvSpPr>
            <a:spLocks noGrp="1"/>
          </p:cNvSpPr>
          <p:nvPr>
            <p:ph type="title"/>
          </p:nvPr>
        </p:nvSpPr>
        <p:spPr>
          <a:xfrm>
            <a:off x="685800" y="15711"/>
            <a:ext cx="11369566" cy="1456267"/>
          </a:xfrm>
        </p:spPr>
        <p:txBody>
          <a:bodyPr>
            <a:normAutofit/>
          </a:bodyPr>
          <a:lstStyle/>
          <a:p>
            <a:r>
              <a:rPr lang="en-US" dirty="0"/>
              <a:t>A data reduction scheme is a path in the precision-resolution space</a:t>
            </a:r>
          </a:p>
        </p:txBody>
      </p:sp>
      <p:pic>
        <p:nvPicPr>
          <p:cNvPr id="5" name="Picture 4">
            <a:extLst>
              <a:ext uri="{FF2B5EF4-FFF2-40B4-BE49-F238E27FC236}">
                <a16:creationId xmlns:a16="http://schemas.microsoft.com/office/drawing/2014/main" id="{D1CF01EF-BFE9-4868-8D24-52E0DD0A1868}"/>
              </a:ext>
            </a:extLst>
          </p:cNvPr>
          <p:cNvPicPr>
            <a:picLocks noChangeAspect="1"/>
          </p:cNvPicPr>
          <p:nvPr/>
        </p:nvPicPr>
        <p:blipFill>
          <a:blip r:embed="rId3"/>
          <a:stretch>
            <a:fillRect/>
          </a:stretch>
        </p:blipFill>
        <p:spPr>
          <a:xfrm>
            <a:off x="2230177" y="1714178"/>
            <a:ext cx="959654" cy="959654"/>
          </a:xfrm>
          <a:prstGeom prst="rect">
            <a:avLst/>
          </a:prstGeom>
          <a:effectLst>
            <a:softEdge rad="25400"/>
          </a:effectLst>
        </p:spPr>
      </p:pic>
      <p:cxnSp>
        <p:nvCxnSpPr>
          <p:cNvPr id="24" name="Straight Arrow Connector 23">
            <a:extLst>
              <a:ext uri="{FF2B5EF4-FFF2-40B4-BE49-F238E27FC236}">
                <a16:creationId xmlns:a16="http://schemas.microsoft.com/office/drawing/2014/main" id="{564B8201-521C-4B45-B4FE-AD517C498278}"/>
              </a:ext>
            </a:extLst>
          </p:cNvPr>
          <p:cNvCxnSpPr>
            <a:cxnSpLocks/>
            <a:stCxn id="5" idx="3"/>
          </p:cNvCxnSpPr>
          <p:nvPr/>
        </p:nvCxnSpPr>
        <p:spPr>
          <a:xfrm>
            <a:off x="3189831" y="2194005"/>
            <a:ext cx="4903135" cy="0"/>
          </a:xfrm>
          <a:prstGeom prst="straightConnector1">
            <a:avLst/>
          </a:prstGeom>
          <a:ln w="38100">
            <a:solidFill>
              <a:srgbClr val="EBC48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0019162-3E29-449E-B260-E6087C1DDDAB}"/>
              </a:ext>
            </a:extLst>
          </p:cNvPr>
          <p:cNvCxnSpPr>
            <a:cxnSpLocks/>
            <a:stCxn id="5" idx="2"/>
          </p:cNvCxnSpPr>
          <p:nvPr/>
        </p:nvCxnSpPr>
        <p:spPr>
          <a:xfrm>
            <a:off x="2710004" y="2673832"/>
            <a:ext cx="0" cy="3310758"/>
          </a:xfrm>
          <a:prstGeom prst="straightConnector1">
            <a:avLst/>
          </a:prstGeom>
          <a:ln w="38100">
            <a:solidFill>
              <a:srgbClr val="EBC483"/>
            </a:solidFill>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FC9D5CA-0A9A-4FC7-8196-0AAFA3C14C47}"/>
              </a:ext>
            </a:extLst>
          </p:cNvPr>
          <p:cNvPicPr>
            <a:picLocks noChangeAspect="1"/>
          </p:cNvPicPr>
          <p:nvPr/>
        </p:nvPicPr>
        <p:blipFill>
          <a:blip r:embed="rId4"/>
          <a:stretch>
            <a:fillRect/>
          </a:stretch>
        </p:blipFill>
        <p:spPr>
          <a:xfrm>
            <a:off x="2230177" y="3153659"/>
            <a:ext cx="959654" cy="959654"/>
          </a:xfrm>
          <a:prstGeom prst="rect">
            <a:avLst/>
          </a:prstGeom>
          <a:effectLst>
            <a:softEdge rad="25400"/>
          </a:effectLst>
        </p:spPr>
      </p:pic>
      <p:pic>
        <p:nvPicPr>
          <p:cNvPr id="18" name="Picture 17">
            <a:extLst>
              <a:ext uri="{FF2B5EF4-FFF2-40B4-BE49-F238E27FC236}">
                <a16:creationId xmlns:a16="http://schemas.microsoft.com/office/drawing/2014/main" id="{94933D09-D8B6-4310-9073-9B63B91B79AC}"/>
              </a:ext>
            </a:extLst>
          </p:cNvPr>
          <p:cNvPicPr>
            <a:picLocks noChangeAspect="1"/>
          </p:cNvPicPr>
          <p:nvPr/>
        </p:nvPicPr>
        <p:blipFill>
          <a:blip r:embed="rId5"/>
          <a:stretch>
            <a:fillRect/>
          </a:stretch>
        </p:blipFill>
        <p:spPr>
          <a:xfrm>
            <a:off x="4629306" y="3055268"/>
            <a:ext cx="959654" cy="959654"/>
          </a:xfrm>
          <a:prstGeom prst="rect">
            <a:avLst/>
          </a:prstGeom>
          <a:effectLst>
            <a:softEdge rad="25400"/>
          </a:effectLst>
        </p:spPr>
      </p:pic>
      <p:pic>
        <p:nvPicPr>
          <p:cNvPr id="19" name="Picture 18">
            <a:extLst>
              <a:ext uri="{FF2B5EF4-FFF2-40B4-BE49-F238E27FC236}">
                <a16:creationId xmlns:a16="http://schemas.microsoft.com/office/drawing/2014/main" id="{78682339-0C90-4B15-B80A-434738815B12}"/>
              </a:ext>
            </a:extLst>
          </p:cNvPr>
          <p:cNvPicPr>
            <a:picLocks noChangeAspect="1"/>
          </p:cNvPicPr>
          <p:nvPr/>
        </p:nvPicPr>
        <p:blipFill>
          <a:blip r:embed="rId6"/>
          <a:stretch>
            <a:fillRect/>
          </a:stretch>
        </p:blipFill>
        <p:spPr>
          <a:xfrm>
            <a:off x="5818704" y="3748599"/>
            <a:ext cx="959647" cy="959647"/>
          </a:xfrm>
          <a:prstGeom prst="rect">
            <a:avLst/>
          </a:prstGeom>
          <a:effectLst>
            <a:softEdge rad="25400"/>
          </a:effectLst>
        </p:spPr>
      </p:pic>
      <p:pic>
        <p:nvPicPr>
          <p:cNvPr id="27" name="Picture 26">
            <a:extLst>
              <a:ext uri="{FF2B5EF4-FFF2-40B4-BE49-F238E27FC236}">
                <a16:creationId xmlns:a16="http://schemas.microsoft.com/office/drawing/2014/main" id="{1EF63B98-7645-4263-ACA6-1658A00CA082}"/>
              </a:ext>
            </a:extLst>
          </p:cNvPr>
          <p:cNvPicPr>
            <a:picLocks noChangeAspect="1"/>
          </p:cNvPicPr>
          <p:nvPr/>
        </p:nvPicPr>
        <p:blipFill>
          <a:blip r:embed="rId7"/>
          <a:stretch>
            <a:fillRect/>
          </a:stretch>
        </p:blipFill>
        <p:spPr>
          <a:xfrm>
            <a:off x="4149485" y="1714178"/>
            <a:ext cx="959642" cy="959642"/>
          </a:xfrm>
          <a:prstGeom prst="rect">
            <a:avLst/>
          </a:prstGeom>
          <a:effectLst>
            <a:softEdge rad="25400"/>
          </a:effectLst>
        </p:spPr>
      </p:pic>
      <p:pic>
        <p:nvPicPr>
          <p:cNvPr id="29" name="Picture 28">
            <a:extLst>
              <a:ext uri="{FF2B5EF4-FFF2-40B4-BE49-F238E27FC236}">
                <a16:creationId xmlns:a16="http://schemas.microsoft.com/office/drawing/2014/main" id="{564DA94A-5F04-445B-989D-13EC9E083458}"/>
              </a:ext>
            </a:extLst>
          </p:cNvPr>
          <p:cNvPicPr>
            <a:picLocks noChangeAspect="1"/>
          </p:cNvPicPr>
          <p:nvPr/>
        </p:nvPicPr>
        <p:blipFill>
          <a:blip r:embed="rId8"/>
          <a:stretch>
            <a:fillRect/>
          </a:stretch>
        </p:blipFill>
        <p:spPr>
          <a:xfrm>
            <a:off x="6055919" y="1714178"/>
            <a:ext cx="959642" cy="959642"/>
          </a:xfrm>
          <a:prstGeom prst="rect">
            <a:avLst/>
          </a:prstGeom>
          <a:effectLst>
            <a:softEdge rad="25400"/>
          </a:effectLst>
        </p:spPr>
      </p:pic>
      <p:pic>
        <p:nvPicPr>
          <p:cNvPr id="31" name="Picture 30">
            <a:extLst>
              <a:ext uri="{FF2B5EF4-FFF2-40B4-BE49-F238E27FC236}">
                <a16:creationId xmlns:a16="http://schemas.microsoft.com/office/drawing/2014/main" id="{8ADD14D9-1F92-4523-BC1A-77B1BFB273CB}"/>
              </a:ext>
            </a:extLst>
          </p:cNvPr>
          <p:cNvPicPr>
            <a:picLocks noChangeAspect="1"/>
          </p:cNvPicPr>
          <p:nvPr/>
        </p:nvPicPr>
        <p:blipFill>
          <a:blip r:embed="rId9"/>
          <a:stretch>
            <a:fillRect/>
          </a:stretch>
        </p:blipFill>
        <p:spPr>
          <a:xfrm>
            <a:off x="2230177" y="4593146"/>
            <a:ext cx="959642" cy="959642"/>
          </a:xfrm>
          <a:prstGeom prst="rect">
            <a:avLst/>
          </a:prstGeom>
          <a:effectLst>
            <a:softEdge rad="25400"/>
          </a:effectLst>
        </p:spPr>
      </p:pic>
      <p:sp>
        <p:nvSpPr>
          <p:cNvPr id="32" name="TextBox 31">
            <a:extLst>
              <a:ext uri="{FF2B5EF4-FFF2-40B4-BE49-F238E27FC236}">
                <a16:creationId xmlns:a16="http://schemas.microsoft.com/office/drawing/2014/main" id="{DA607C64-65AF-45FA-B2AF-6534ECE95F92}"/>
              </a:ext>
            </a:extLst>
          </p:cNvPr>
          <p:cNvSpPr txBox="1"/>
          <p:nvPr/>
        </p:nvSpPr>
        <p:spPr>
          <a:xfrm>
            <a:off x="7690891" y="4329211"/>
            <a:ext cx="1950277" cy="461665"/>
          </a:xfrm>
          <a:prstGeom prst="rect">
            <a:avLst/>
          </a:prstGeom>
          <a:noFill/>
        </p:spPr>
        <p:txBody>
          <a:bodyPr wrap="none" rtlCol="0">
            <a:spAutoFit/>
          </a:bodyPr>
          <a:lstStyle/>
          <a:p>
            <a:r>
              <a:rPr lang="en-US" sz="2400" dirty="0"/>
              <a:t>Best for task 1</a:t>
            </a:r>
          </a:p>
        </p:txBody>
      </p:sp>
      <p:sp>
        <p:nvSpPr>
          <p:cNvPr id="33" name="TextBox 32">
            <a:extLst>
              <a:ext uri="{FF2B5EF4-FFF2-40B4-BE49-F238E27FC236}">
                <a16:creationId xmlns:a16="http://schemas.microsoft.com/office/drawing/2014/main" id="{FD6368BE-BDF0-4ACD-A15B-02C0A4F45C2C}"/>
              </a:ext>
            </a:extLst>
          </p:cNvPr>
          <p:cNvSpPr txBox="1"/>
          <p:nvPr/>
        </p:nvSpPr>
        <p:spPr>
          <a:xfrm>
            <a:off x="4465222" y="5050596"/>
            <a:ext cx="1950277" cy="461665"/>
          </a:xfrm>
          <a:prstGeom prst="rect">
            <a:avLst/>
          </a:prstGeom>
          <a:noFill/>
        </p:spPr>
        <p:txBody>
          <a:bodyPr wrap="none" rtlCol="0">
            <a:spAutoFit/>
          </a:bodyPr>
          <a:lstStyle/>
          <a:p>
            <a:r>
              <a:rPr lang="en-US" sz="2400" dirty="0"/>
              <a:t>Best for task 2</a:t>
            </a:r>
          </a:p>
        </p:txBody>
      </p:sp>
      <p:sp>
        <p:nvSpPr>
          <p:cNvPr id="36" name="Freeform: Shape 35">
            <a:extLst>
              <a:ext uri="{FF2B5EF4-FFF2-40B4-BE49-F238E27FC236}">
                <a16:creationId xmlns:a16="http://schemas.microsoft.com/office/drawing/2014/main" id="{8EC32B77-A1F1-4D9D-A6DE-9F04A94BFD77}"/>
              </a:ext>
            </a:extLst>
          </p:cNvPr>
          <p:cNvSpPr/>
          <p:nvPr/>
        </p:nvSpPr>
        <p:spPr>
          <a:xfrm>
            <a:off x="3215271" y="2616712"/>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172B30A-3410-4B5D-B911-170B0F689E4D}"/>
              </a:ext>
            </a:extLst>
          </p:cNvPr>
          <p:cNvSpPr/>
          <p:nvPr/>
        </p:nvSpPr>
        <p:spPr>
          <a:xfrm>
            <a:off x="3145476" y="2673820"/>
            <a:ext cx="3572256" cy="3122232"/>
          </a:xfrm>
          <a:custGeom>
            <a:avLst/>
            <a:gdLst>
              <a:gd name="connsiteX0" fmla="*/ 3572256 w 3572256"/>
              <a:gd name="connsiteY0" fmla="*/ 3108960 h 3122232"/>
              <a:gd name="connsiteX1" fmla="*/ 3218688 w 3572256"/>
              <a:gd name="connsiteY1" fmla="*/ 3121152 h 3122232"/>
              <a:gd name="connsiteX2" fmla="*/ 2889504 w 3572256"/>
              <a:gd name="connsiteY2" fmla="*/ 3084576 h 3122232"/>
              <a:gd name="connsiteX3" fmla="*/ 2682240 w 3572256"/>
              <a:gd name="connsiteY3" fmla="*/ 3072384 h 3122232"/>
              <a:gd name="connsiteX4" fmla="*/ 2194560 w 3572256"/>
              <a:gd name="connsiteY4" fmla="*/ 2974848 h 3122232"/>
              <a:gd name="connsiteX5" fmla="*/ 1853184 w 3572256"/>
              <a:gd name="connsiteY5" fmla="*/ 2840736 h 3122232"/>
              <a:gd name="connsiteX6" fmla="*/ 1438656 w 3572256"/>
              <a:gd name="connsiteY6" fmla="*/ 2694432 h 3122232"/>
              <a:gd name="connsiteX7" fmla="*/ 1133856 w 3572256"/>
              <a:gd name="connsiteY7" fmla="*/ 2584704 h 3122232"/>
              <a:gd name="connsiteX8" fmla="*/ 841248 w 3572256"/>
              <a:gd name="connsiteY8" fmla="*/ 2316480 h 3122232"/>
              <a:gd name="connsiteX9" fmla="*/ 731520 w 3572256"/>
              <a:gd name="connsiteY9" fmla="*/ 2145792 h 3122232"/>
              <a:gd name="connsiteX10" fmla="*/ 329184 w 3572256"/>
              <a:gd name="connsiteY10" fmla="*/ 1816608 h 3122232"/>
              <a:gd name="connsiteX11" fmla="*/ 195072 w 3572256"/>
              <a:gd name="connsiteY11" fmla="*/ 1511808 h 3122232"/>
              <a:gd name="connsiteX12" fmla="*/ 121920 w 3572256"/>
              <a:gd name="connsiteY12" fmla="*/ 1158240 h 3122232"/>
              <a:gd name="connsiteX13" fmla="*/ 24384 w 3572256"/>
              <a:gd name="connsiteY13" fmla="*/ 865632 h 3122232"/>
              <a:gd name="connsiteX14" fmla="*/ 24384 w 3572256"/>
              <a:gd name="connsiteY14" fmla="*/ 451104 h 3122232"/>
              <a:gd name="connsiteX15" fmla="*/ 24384 w 3572256"/>
              <a:gd name="connsiteY15" fmla="*/ 377952 h 3122232"/>
              <a:gd name="connsiteX16" fmla="*/ 24384 w 3572256"/>
              <a:gd name="connsiteY16" fmla="*/ 158496 h 3122232"/>
              <a:gd name="connsiteX17" fmla="*/ 0 w 3572256"/>
              <a:gd name="connsiteY17" fmla="*/ 0 h 31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2256" h="3122232">
                <a:moveTo>
                  <a:pt x="3572256" y="3108960"/>
                </a:moveTo>
                <a:cubicBezTo>
                  <a:pt x="3452368" y="3117088"/>
                  <a:pt x="3332480" y="3125216"/>
                  <a:pt x="3218688" y="3121152"/>
                </a:cubicBezTo>
                <a:cubicBezTo>
                  <a:pt x="3104896" y="3117088"/>
                  <a:pt x="2978912" y="3092704"/>
                  <a:pt x="2889504" y="3084576"/>
                </a:cubicBezTo>
                <a:cubicBezTo>
                  <a:pt x="2800096" y="3076448"/>
                  <a:pt x="2798064" y="3090672"/>
                  <a:pt x="2682240" y="3072384"/>
                </a:cubicBezTo>
                <a:cubicBezTo>
                  <a:pt x="2566416" y="3054096"/>
                  <a:pt x="2332736" y="3013456"/>
                  <a:pt x="2194560" y="2974848"/>
                </a:cubicBezTo>
                <a:cubicBezTo>
                  <a:pt x="2056384" y="2936240"/>
                  <a:pt x="1979168" y="2887472"/>
                  <a:pt x="1853184" y="2840736"/>
                </a:cubicBezTo>
                <a:cubicBezTo>
                  <a:pt x="1727200" y="2794000"/>
                  <a:pt x="1438656" y="2694432"/>
                  <a:pt x="1438656" y="2694432"/>
                </a:cubicBezTo>
                <a:cubicBezTo>
                  <a:pt x="1318768" y="2651760"/>
                  <a:pt x="1233424" y="2647696"/>
                  <a:pt x="1133856" y="2584704"/>
                </a:cubicBezTo>
                <a:cubicBezTo>
                  <a:pt x="1034288" y="2521712"/>
                  <a:pt x="908304" y="2389632"/>
                  <a:pt x="841248" y="2316480"/>
                </a:cubicBezTo>
                <a:cubicBezTo>
                  <a:pt x="774192" y="2243328"/>
                  <a:pt x="816864" y="2229104"/>
                  <a:pt x="731520" y="2145792"/>
                </a:cubicBezTo>
                <a:cubicBezTo>
                  <a:pt x="646176" y="2062480"/>
                  <a:pt x="418592" y="1922272"/>
                  <a:pt x="329184" y="1816608"/>
                </a:cubicBezTo>
                <a:cubicBezTo>
                  <a:pt x="239776" y="1710944"/>
                  <a:pt x="229616" y="1621536"/>
                  <a:pt x="195072" y="1511808"/>
                </a:cubicBezTo>
                <a:cubicBezTo>
                  <a:pt x="160528" y="1402080"/>
                  <a:pt x="150368" y="1265936"/>
                  <a:pt x="121920" y="1158240"/>
                </a:cubicBezTo>
                <a:cubicBezTo>
                  <a:pt x="93472" y="1050544"/>
                  <a:pt x="40640" y="983488"/>
                  <a:pt x="24384" y="865632"/>
                </a:cubicBezTo>
                <a:cubicBezTo>
                  <a:pt x="8128" y="747776"/>
                  <a:pt x="24384" y="451104"/>
                  <a:pt x="24384" y="451104"/>
                </a:cubicBezTo>
                <a:lnTo>
                  <a:pt x="24384" y="377952"/>
                </a:lnTo>
                <a:cubicBezTo>
                  <a:pt x="24384" y="329184"/>
                  <a:pt x="28448" y="221488"/>
                  <a:pt x="24384" y="158496"/>
                </a:cubicBezTo>
                <a:cubicBezTo>
                  <a:pt x="20320" y="95504"/>
                  <a:pt x="10160" y="47752"/>
                  <a:pt x="0" y="0"/>
                </a:cubicBezTo>
              </a:path>
            </a:pathLst>
          </a:custGeom>
          <a:noFill/>
          <a:ln w="38100">
            <a:solidFill>
              <a:srgbClr val="FFCCFF"/>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AC22369-775E-42EE-BDE0-7F6D143315F5}"/>
              </a:ext>
            </a:extLst>
          </p:cNvPr>
          <p:cNvSpPr txBox="1"/>
          <p:nvPr/>
        </p:nvSpPr>
        <p:spPr>
          <a:xfrm>
            <a:off x="7633031" y="4887769"/>
            <a:ext cx="2414572" cy="461665"/>
          </a:xfrm>
          <a:prstGeom prst="rect">
            <a:avLst/>
          </a:prstGeom>
          <a:noFill/>
        </p:spPr>
        <p:txBody>
          <a:bodyPr wrap="none" rtlCol="0">
            <a:spAutoFit/>
          </a:bodyPr>
          <a:lstStyle/>
          <a:p>
            <a:r>
              <a:rPr lang="en-US" sz="2400" dirty="0"/>
              <a:t>Path 1 (scheme 1)</a:t>
            </a:r>
          </a:p>
        </p:txBody>
      </p:sp>
      <p:sp>
        <p:nvSpPr>
          <p:cNvPr id="39" name="TextBox 38">
            <a:extLst>
              <a:ext uri="{FF2B5EF4-FFF2-40B4-BE49-F238E27FC236}">
                <a16:creationId xmlns:a16="http://schemas.microsoft.com/office/drawing/2014/main" id="{DEDFCA09-CB7E-4ED8-ACAF-87A0BFF4B40B}"/>
              </a:ext>
            </a:extLst>
          </p:cNvPr>
          <p:cNvSpPr txBox="1"/>
          <p:nvPr/>
        </p:nvSpPr>
        <p:spPr>
          <a:xfrm>
            <a:off x="6096000" y="5788823"/>
            <a:ext cx="2414572" cy="461665"/>
          </a:xfrm>
          <a:prstGeom prst="rect">
            <a:avLst/>
          </a:prstGeom>
          <a:noFill/>
        </p:spPr>
        <p:txBody>
          <a:bodyPr wrap="none" rtlCol="0">
            <a:spAutoFit/>
          </a:bodyPr>
          <a:lstStyle/>
          <a:p>
            <a:r>
              <a:rPr lang="en-US" sz="2400" dirty="0"/>
              <a:t>Path 2 (scheme 2)</a:t>
            </a:r>
          </a:p>
        </p:txBody>
      </p:sp>
    </p:spTree>
    <p:extLst>
      <p:ext uri="{BB962C8B-B14F-4D97-AF65-F5344CB8AC3E}">
        <p14:creationId xmlns:p14="http://schemas.microsoft.com/office/powerpoint/2010/main" val="156303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animBg="1"/>
      <p:bldP spid="37" grpId="0" animBg="1"/>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C413-5529-43EA-B170-ABB3D43D2C42}"/>
              </a:ext>
            </a:extLst>
          </p:cNvPr>
          <p:cNvSpPr>
            <a:spLocks noGrp="1"/>
          </p:cNvSpPr>
          <p:nvPr>
            <p:ph type="title"/>
          </p:nvPr>
        </p:nvSpPr>
        <p:spPr>
          <a:xfrm>
            <a:off x="685800" y="15711"/>
            <a:ext cx="10311384" cy="1456267"/>
          </a:xfrm>
        </p:spPr>
        <p:txBody>
          <a:bodyPr>
            <a:normAutofit/>
          </a:bodyPr>
          <a:lstStyle/>
          <a:p>
            <a:r>
              <a:rPr lang="en-US" dirty="0"/>
              <a:t>We will need to compare different data reduction paths for the same task</a:t>
            </a:r>
          </a:p>
        </p:txBody>
      </p:sp>
      <p:pic>
        <p:nvPicPr>
          <p:cNvPr id="23" name="Picture 22">
            <a:extLst>
              <a:ext uri="{FF2B5EF4-FFF2-40B4-BE49-F238E27FC236}">
                <a16:creationId xmlns:a16="http://schemas.microsoft.com/office/drawing/2014/main" id="{23F0C281-D057-4BC9-8DA6-765A5A7A6AEE}"/>
              </a:ext>
            </a:extLst>
          </p:cNvPr>
          <p:cNvPicPr>
            <a:picLocks noChangeAspect="1"/>
          </p:cNvPicPr>
          <p:nvPr/>
        </p:nvPicPr>
        <p:blipFill>
          <a:blip r:embed="rId3"/>
          <a:stretch>
            <a:fillRect/>
          </a:stretch>
        </p:blipFill>
        <p:spPr>
          <a:xfrm>
            <a:off x="2230177" y="1714178"/>
            <a:ext cx="959654" cy="959654"/>
          </a:xfrm>
          <a:prstGeom prst="rect">
            <a:avLst/>
          </a:prstGeom>
          <a:effectLst>
            <a:softEdge rad="25400"/>
          </a:effectLst>
        </p:spPr>
      </p:pic>
      <p:cxnSp>
        <p:nvCxnSpPr>
          <p:cNvPr id="26" name="Straight Arrow Connector 25">
            <a:extLst>
              <a:ext uri="{FF2B5EF4-FFF2-40B4-BE49-F238E27FC236}">
                <a16:creationId xmlns:a16="http://schemas.microsoft.com/office/drawing/2014/main" id="{4F007F0D-A25F-4F49-83D8-1877F00FAD90}"/>
              </a:ext>
            </a:extLst>
          </p:cNvPr>
          <p:cNvCxnSpPr>
            <a:cxnSpLocks/>
            <a:stCxn id="23" idx="3"/>
          </p:cNvCxnSpPr>
          <p:nvPr/>
        </p:nvCxnSpPr>
        <p:spPr>
          <a:xfrm>
            <a:off x="3189831" y="2194005"/>
            <a:ext cx="4903135" cy="0"/>
          </a:xfrm>
          <a:prstGeom prst="straightConnector1">
            <a:avLst/>
          </a:prstGeom>
          <a:ln w="38100">
            <a:solidFill>
              <a:srgbClr val="EBC48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D23D5E-4FA4-4D19-BABD-149E0EB337C5}"/>
              </a:ext>
            </a:extLst>
          </p:cNvPr>
          <p:cNvCxnSpPr>
            <a:cxnSpLocks/>
            <a:stCxn id="23" idx="2"/>
          </p:cNvCxnSpPr>
          <p:nvPr/>
        </p:nvCxnSpPr>
        <p:spPr>
          <a:xfrm>
            <a:off x="2710004" y="2673832"/>
            <a:ext cx="0" cy="3310758"/>
          </a:xfrm>
          <a:prstGeom prst="straightConnector1">
            <a:avLst/>
          </a:prstGeom>
          <a:ln w="38100">
            <a:solidFill>
              <a:srgbClr val="EBC483"/>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E0E0967E-F340-4A62-8628-D935D08A293D}"/>
              </a:ext>
            </a:extLst>
          </p:cNvPr>
          <p:cNvPicPr>
            <a:picLocks noChangeAspect="1"/>
          </p:cNvPicPr>
          <p:nvPr/>
        </p:nvPicPr>
        <p:blipFill>
          <a:blip r:embed="rId4"/>
          <a:stretch>
            <a:fillRect/>
          </a:stretch>
        </p:blipFill>
        <p:spPr>
          <a:xfrm>
            <a:off x="2230177" y="3153659"/>
            <a:ext cx="959654" cy="959654"/>
          </a:xfrm>
          <a:prstGeom prst="rect">
            <a:avLst/>
          </a:prstGeom>
          <a:effectLst>
            <a:softEdge rad="25400"/>
          </a:effectLst>
        </p:spPr>
      </p:pic>
      <p:pic>
        <p:nvPicPr>
          <p:cNvPr id="36" name="Picture 35">
            <a:extLst>
              <a:ext uri="{FF2B5EF4-FFF2-40B4-BE49-F238E27FC236}">
                <a16:creationId xmlns:a16="http://schemas.microsoft.com/office/drawing/2014/main" id="{84345C63-5B0F-47D9-80A5-6DC850A876E9}"/>
              </a:ext>
            </a:extLst>
          </p:cNvPr>
          <p:cNvPicPr>
            <a:picLocks noChangeAspect="1"/>
          </p:cNvPicPr>
          <p:nvPr/>
        </p:nvPicPr>
        <p:blipFill>
          <a:blip r:embed="rId5"/>
          <a:stretch>
            <a:fillRect/>
          </a:stretch>
        </p:blipFill>
        <p:spPr>
          <a:xfrm>
            <a:off x="4629306" y="3055268"/>
            <a:ext cx="959654" cy="959654"/>
          </a:xfrm>
          <a:prstGeom prst="rect">
            <a:avLst/>
          </a:prstGeom>
          <a:effectLst>
            <a:softEdge rad="25400"/>
          </a:effectLst>
        </p:spPr>
      </p:pic>
      <p:pic>
        <p:nvPicPr>
          <p:cNvPr id="37" name="Picture 36">
            <a:extLst>
              <a:ext uri="{FF2B5EF4-FFF2-40B4-BE49-F238E27FC236}">
                <a16:creationId xmlns:a16="http://schemas.microsoft.com/office/drawing/2014/main" id="{19AEF7CD-9ED8-4F11-B71E-6508A6FD55AF}"/>
              </a:ext>
            </a:extLst>
          </p:cNvPr>
          <p:cNvPicPr>
            <a:picLocks noChangeAspect="1"/>
          </p:cNvPicPr>
          <p:nvPr/>
        </p:nvPicPr>
        <p:blipFill>
          <a:blip r:embed="rId6"/>
          <a:stretch>
            <a:fillRect/>
          </a:stretch>
        </p:blipFill>
        <p:spPr>
          <a:xfrm>
            <a:off x="5818704" y="3748599"/>
            <a:ext cx="959647" cy="959647"/>
          </a:xfrm>
          <a:prstGeom prst="rect">
            <a:avLst/>
          </a:prstGeom>
          <a:effectLst>
            <a:softEdge rad="25400"/>
          </a:effectLst>
        </p:spPr>
      </p:pic>
      <p:pic>
        <p:nvPicPr>
          <p:cNvPr id="38" name="Picture 37">
            <a:extLst>
              <a:ext uri="{FF2B5EF4-FFF2-40B4-BE49-F238E27FC236}">
                <a16:creationId xmlns:a16="http://schemas.microsoft.com/office/drawing/2014/main" id="{6B2D57F8-CA15-454B-A37C-31418432F432}"/>
              </a:ext>
            </a:extLst>
          </p:cNvPr>
          <p:cNvPicPr>
            <a:picLocks noChangeAspect="1"/>
          </p:cNvPicPr>
          <p:nvPr/>
        </p:nvPicPr>
        <p:blipFill>
          <a:blip r:embed="rId7"/>
          <a:stretch>
            <a:fillRect/>
          </a:stretch>
        </p:blipFill>
        <p:spPr>
          <a:xfrm>
            <a:off x="4149485" y="1714178"/>
            <a:ext cx="959642" cy="959642"/>
          </a:xfrm>
          <a:prstGeom prst="rect">
            <a:avLst/>
          </a:prstGeom>
          <a:effectLst>
            <a:softEdge rad="25400"/>
          </a:effectLst>
        </p:spPr>
      </p:pic>
      <p:pic>
        <p:nvPicPr>
          <p:cNvPr id="39" name="Picture 38">
            <a:extLst>
              <a:ext uri="{FF2B5EF4-FFF2-40B4-BE49-F238E27FC236}">
                <a16:creationId xmlns:a16="http://schemas.microsoft.com/office/drawing/2014/main" id="{CBE013E8-DB2C-4108-BCBC-A1013E4985E5}"/>
              </a:ext>
            </a:extLst>
          </p:cNvPr>
          <p:cNvPicPr>
            <a:picLocks noChangeAspect="1"/>
          </p:cNvPicPr>
          <p:nvPr/>
        </p:nvPicPr>
        <p:blipFill>
          <a:blip r:embed="rId8"/>
          <a:stretch>
            <a:fillRect/>
          </a:stretch>
        </p:blipFill>
        <p:spPr>
          <a:xfrm>
            <a:off x="6055919" y="1714178"/>
            <a:ext cx="959642" cy="959642"/>
          </a:xfrm>
          <a:prstGeom prst="rect">
            <a:avLst/>
          </a:prstGeom>
          <a:effectLst>
            <a:softEdge rad="25400"/>
          </a:effectLst>
        </p:spPr>
      </p:pic>
      <p:pic>
        <p:nvPicPr>
          <p:cNvPr id="40" name="Picture 39">
            <a:extLst>
              <a:ext uri="{FF2B5EF4-FFF2-40B4-BE49-F238E27FC236}">
                <a16:creationId xmlns:a16="http://schemas.microsoft.com/office/drawing/2014/main" id="{C6B7358C-2A98-447F-8673-F777E856151C}"/>
              </a:ext>
            </a:extLst>
          </p:cNvPr>
          <p:cNvPicPr>
            <a:picLocks noChangeAspect="1"/>
          </p:cNvPicPr>
          <p:nvPr/>
        </p:nvPicPr>
        <p:blipFill>
          <a:blip r:embed="rId9"/>
          <a:stretch>
            <a:fillRect/>
          </a:stretch>
        </p:blipFill>
        <p:spPr>
          <a:xfrm>
            <a:off x="2230177" y="4593146"/>
            <a:ext cx="959642" cy="959642"/>
          </a:xfrm>
          <a:prstGeom prst="rect">
            <a:avLst/>
          </a:prstGeom>
          <a:effectLst>
            <a:softEdge rad="25400"/>
          </a:effectLst>
        </p:spPr>
      </p:pic>
      <p:sp>
        <p:nvSpPr>
          <p:cNvPr id="41" name="TextBox 40">
            <a:extLst>
              <a:ext uri="{FF2B5EF4-FFF2-40B4-BE49-F238E27FC236}">
                <a16:creationId xmlns:a16="http://schemas.microsoft.com/office/drawing/2014/main" id="{D91EB385-41D4-4380-B25D-C4D3D77DF07E}"/>
              </a:ext>
            </a:extLst>
          </p:cNvPr>
          <p:cNvSpPr txBox="1"/>
          <p:nvPr/>
        </p:nvSpPr>
        <p:spPr>
          <a:xfrm>
            <a:off x="6984649" y="3240348"/>
            <a:ext cx="1978106" cy="461665"/>
          </a:xfrm>
          <a:prstGeom prst="rect">
            <a:avLst/>
          </a:prstGeom>
          <a:noFill/>
        </p:spPr>
        <p:txBody>
          <a:bodyPr wrap="none" rtlCol="0">
            <a:spAutoFit/>
          </a:bodyPr>
          <a:lstStyle/>
          <a:p>
            <a:r>
              <a:rPr lang="en-US" sz="2400" dirty="0"/>
              <a:t>Best for Task 1</a:t>
            </a:r>
          </a:p>
        </p:txBody>
      </p:sp>
      <p:sp>
        <p:nvSpPr>
          <p:cNvPr id="42" name="TextBox 41">
            <a:extLst>
              <a:ext uri="{FF2B5EF4-FFF2-40B4-BE49-F238E27FC236}">
                <a16:creationId xmlns:a16="http://schemas.microsoft.com/office/drawing/2014/main" id="{A808AA45-83DA-469D-923E-CC431B204949}"/>
              </a:ext>
            </a:extLst>
          </p:cNvPr>
          <p:cNvSpPr txBox="1"/>
          <p:nvPr/>
        </p:nvSpPr>
        <p:spPr>
          <a:xfrm>
            <a:off x="8092966" y="1732334"/>
            <a:ext cx="505267" cy="923330"/>
          </a:xfrm>
          <a:prstGeom prst="rect">
            <a:avLst/>
          </a:prstGeom>
          <a:noFill/>
        </p:spPr>
        <p:txBody>
          <a:bodyPr wrap="none" rtlCol="0">
            <a:spAutoFit/>
          </a:bodyPr>
          <a:lstStyle/>
          <a:p>
            <a:r>
              <a:rPr lang="en-US" sz="5400" dirty="0"/>
              <a:t>?</a:t>
            </a:r>
          </a:p>
        </p:txBody>
      </p:sp>
      <p:sp>
        <p:nvSpPr>
          <p:cNvPr id="43" name="TextBox 42">
            <a:extLst>
              <a:ext uri="{FF2B5EF4-FFF2-40B4-BE49-F238E27FC236}">
                <a16:creationId xmlns:a16="http://schemas.microsoft.com/office/drawing/2014/main" id="{A9E84E21-A2B5-44F9-AA2F-3F64A1A0BB95}"/>
              </a:ext>
            </a:extLst>
          </p:cNvPr>
          <p:cNvSpPr txBox="1"/>
          <p:nvPr/>
        </p:nvSpPr>
        <p:spPr>
          <a:xfrm>
            <a:off x="2457364" y="5812750"/>
            <a:ext cx="505267" cy="923330"/>
          </a:xfrm>
          <a:prstGeom prst="rect">
            <a:avLst/>
          </a:prstGeom>
          <a:noFill/>
        </p:spPr>
        <p:txBody>
          <a:bodyPr wrap="none" rtlCol="0">
            <a:spAutoFit/>
          </a:bodyPr>
          <a:lstStyle/>
          <a:p>
            <a:r>
              <a:rPr lang="en-US" sz="5400" dirty="0"/>
              <a:t>?</a:t>
            </a:r>
          </a:p>
        </p:txBody>
      </p:sp>
      <p:sp>
        <p:nvSpPr>
          <p:cNvPr id="44" name="Freeform: Shape 43">
            <a:extLst>
              <a:ext uri="{FF2B5EF4-FFF2-40B4-BE49-F238E27FC236}">
                <a16:creationId xmlns:a16="http://schemas.microsoft.com/office/drawing/2014/main" id="{928EBB99-7B23-4BEC-8485-5F968D5D2D6B}"/>
              </a:ext>
            </a:extLst>
          </p:cNvPr>
          <p:cNvSpPr/>
          <p:nvPr/>
        </p:nvSpPr>
        <p:spPr>
          <a:xfrm>
            <a:off x="3215271" y="2616712"/>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25163A8-1D65-416A-988A-068065AB2C47}"/>
              </a:ext>
            </a:extLst>
          </p:cNvPr>
          <p:cNvSpPr/>
          <p:nvPr/>
        </p:nvSpPr>
        <p:spPr>
          <a:xfrm>
            <a:off x="5526526" y="2075475"/>
            <a:ext cx="229744" cy="22974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CFF"/>
              </a:solidFill>
            </a:endParaRPr>
          </a:p>
        </p:txBody>
      </p:sp>
      <p:sp>
        <p:nvSpPr>
          <p:cNvPr id="45" name="Oval 44">
            <a:extLst>
              <a:ext uri="{FF2B5EF4-FFF2-40B4-BE49-F238E27FC236}">
                <a16:creationId xmlns:a16="http://schemas.microsoft.com/office/drawing/2014/main" id="{5D137874-885D-46C4-927A-E38C4B9BF16C}"/>
              </a:ext>
            </a:extLst>
          </p:cNvPr>
          <p:cNvSpPr/>
          <p:nvPr/>
        </p:nvSpPr>
        <p:spPr>
          <a:xfrm>
            <a:off x="2595125" y="4225374"/>
            <a:ext cx="229744" cy="22974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2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D29E-2B26-44FA-B064-97300CA294AE}"/>
              </a:ext>
            </a:extLst>
          </p:cNvPr>
          <p:cNvSpPr>
            <a:spLocks noGrp="1"/>
          </p:cNvSpPr>
          <p:nvPr>
            <p:ph type="title"/>
          </p:nvPr>
        </p:nvSpPr>
        <p:spPr>
          <a:xfrm>
            <a:off x="685800" y="15711"/>
            <a:ext cx="10131425" cy="1456267"/>
          </a:xfrm>
        </p:spPr>
        <p:txBody>
          <a:bodyPr/>
          <a:lstStyle/>
          <a:p>
            <a:r>
              <a:rPr lang="en-US" dirty="0"/>
              <a:t>It is difficult to do same-size comparison for different data reduction paths</a:t>
            </a:r>
          </a:p>
        </p:txBody>
      </p:sp>
      <p:pic>
        <p:nvPicPr>
          <p:cNvPr id="37" name="Picture 36">
            <a:extLst>
              <a:ext uri="{FF2B5EF4-FFF2-40B4-BE49-F238E27FC236}">
                <a16:creationId xmlns:a16="http://schemas.microsoft.com/office/drawing/2014/main" id="{FDB302D2-06FC-4C47-B82D-A632657F7B8E}"/>
              </a:ext>
            </a:extLst>
          </p:cNvPr>
          <p:cNvPicPr>
            <a:picLocks noChangeAspect="1"/>
          </p:cNvPicPr>
          <p:nvPr/>
        </p:nvPicPr>
        <p:blipFill>
          <a:blip r:embed="rId3"/>
          <a:stretch>
            <a:fillRect/>
          </a:stretch>
        </p:blipFill>
        <p:spPr>
          <a:xfrm>
            <a:off x="419100" y="2247902"/>
            <a:ext cx="1204281" cy="1204281"/>
          </a:xfrm>
          <a:prstGeom prst="rect">
            <a:avLst/>
          </a:prstGeom>
          <a:effectLst>
            <a:softEdge rad="25400"/>
          </a:effectLst>
        </p:spPr>
      </p:pic>
      <p:pic>
        <p:nvPicPr>
          <p:cNvPr id="7" name="Picture 6">
            <a:extLst>
              <a:ext uri="{FF2B5EF4-FFF2-40B4-BE49-F238E27FC236}">
                <a16:creationId xmlns:a16="http://schemas.microsoft.com/office/drawing/2014/main" id="{E1CAB39E-809B-48CB-9BC8-DD15FB5D3EA1}"/>
              </a:ext>
            </a:extLst>
          </p:cNvPr>
          <p:cNvPicPr>
            <a:picLocks noChangeAspect="1"/>
          </p:cNvPicPr>
          <p:nvPr/>
        </p:nvPicPr>
        <p:blipFill>
          <a:blip r:embed="rId4"/>
          <a:stretch>
            <a:fillRect/>
          </a:stretch>
        </p:blipFill>
        <p:spPr>
          <a:xfrm>
            <a:off x="3243970" y="2247902"/>
            <a:ext cx="1218621" cy="1218621"/>
          </a:xfrm>
          <a:prstGeom prst="rect">
            <a:avLst/>
          </a:prstGeom>
          <a:effectLst>
            <a:softEdge rad="25400"/>
          </a:effectLst>
        </p:spPr>
      </p:pic>
      <p:pic>
        <p:nvPicPr>
          <p:cNvPr id="47" name="Picture 46">
            <a:extLst>
              <a:ext uri="{FF2B5EF4-FFF2-40B4-BE49-F238E27FC236}">
                <a16:creationId xmlns:a16="http://schemas.microsoft.com/office/drawing/2014/main" id="{EB7B5DB2-0AC6-4F74-8F58-A60FEE77CD87}"/>
              </a:ext>
            </a:extLst>
          </p:cNvPr>
          <p:cNvPicPr>
            <a:picLocks noChangeAspect="1"/>
          </p:cNvPicPr>
          <p:nvPr/>
        </p:nvPicPr>
        <p:blipFill>
          <a:blip r:embed="rId3"/>
          <a:stretch>
            <a:fillRect/>
          </a:stretch>
        </p:blipFill>
        <p:spPr>
          <a:xfrm>
            <a:off x="402351" y="3534771"/>
            <a:ext cx="1204281" cy="1204281"/>
          </a:xfrm>
          <a:prstGeom prst="rect">
            <a:avLst/>
          </a:prstGeom>
          <a:effectLst>
            <a:softEdge rad="25400"/>
          </a:effectLst>
        </p:spPr>
      </p:pic>
      <p:cxnSp>
        <p:nvCxnSpPr>
          <p:cNvPr id="19" name="Straight Arrow Connector 18">
            <a:extLst>
              <a:ext uri="{FF2B5EF4-FFF2-40B4-BE49-F238E27FC236}">
                <a16:creationId xmlns:a16="http://schemas.microsoft.com/office/drawing/2014/main" id="{07CC4891-D283-4C90-A216-0704E184DD9B}"/>
              </a:ext>
            </a:extLst>
          </p:cNvPr>
          <p:cNvCxnSpPr>
            <a:stCxn id="37" idx="3"/>
            <a:endCxn id="7" idx="1"/>
          </p:cNvCxnSpPr>
          <p:nvPr/>
        </p:nvCxnSpPr>
        <p:spPr>
          <a:xfrm>
            <a:off x="1623381" y="2850043"/>
            <a:ext cx="1620589" cy="7170"/>
          </a:xfrm>
          <a:prstGeom prst="straightConnector1">
            <a:avLst/>
          </a:prstGeom>
          <a:ln w="57150">
            <a:solidFill>
              <a:srgbClr val="EBC483"/>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3168015-9154-4EBF-ABDD-B458267B8B93}"/>
              </a:ext>
            </a:extLst>
          </p:cNvPr>
          <p:cNvCxnSpPr/>
          <p:nvPr/>
        </p:nvCxnSpPr>
        <p:spPr>
          <a:xfrm>
            <a:off x="1604476" y="4133848"/>
            <a:ext cx="1620589" cy="7170"/>
          </a:xfrm>
          <a:prstGeom prst="straightConnector1">
            <a:avLst/>
          </a:prstGeom>
          <a:ln w="57150">
            <a:solidFill>
              <a:srgbClr val="EBC483"/>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F4B52891-35F3-444F-82E4-F25788D5F464}"/>
              </a:ext>
            </a:extLst>
          </p:cNvPr>
          <p:cNvSpPr txBox="1"/>
          <p:nvPr/>
        </p:nvSpPr>
        <p:spPr>
          <a:xfrm>
            <a:off x="3474057" y="3323992"/>
            <a:ext cx="505267" cy="1569660"/>
          </a:xfrm>
          <a:prstGeom prst="rect">
            <a:avLst/>
          </a:prstGeom>
          <a:noFill/>
        </p:spPr>
        <p:txBody>
          <a:bodyPr wrap="square" rtlCol="0">
            <a:spAutoFit/>
          </a:bodyPr>
          <a:lstStyle/>
          <a:p>
            <a:r>
              <a:rPr lang="en-US" sz="9600" dirty="0"/>
              <a:t>?</a:t>
            </a:r>
          </a:p>
        </p:txBody>
      </p:sp>
      <p:sp>
        <p:nvSpPr>
          <p:cNvPr id="20" name="TextBox 19">
            <a:extLst>
              <a:ext uri="{FF2B5EF4-FFF2-40B4-BE49-F238E27FC236}">
                <a16:creationId xmlns:a16="http://schemas.microsoft.com/office/drawing/2014/main" id="{5F8F51C3-E0B2-4000-9FEF-A52AFFACA272}"/>
              </a:ext>
            </a:extLst>
          </p:cNvPr>
          <p:cNvSpPr txBox="1"/>
          <p:nvPr/>
        </p:nvSpPr>
        <p:spPr>
          <a:xfrm>
            <a:off x="1501714" y="2415792"/>
            <a:ext cx="1817292" cy="461665"/>
          </a:xfrm>
          <a:prstGeom prst="rect">
            <a:avLst/>
          </a:prstGeom>
          <a:noFill/>
        </p:spPr>
        <p:txBody>
          <a:bodyPr wrap="none" rtlCol="0">
            <a:spAutoFit/>
          </a:bodyPr>
          <a:lstStyle/>
          <a:p>
            <a:r>
              <a:rPr lang="en-US" sz="2400" dirty="0"/>
              <a:t>2/3 precision</a:t>
            </a:r>
          </a:p>
        </p:txBody>
      </p:sp>
      <p:sp>
        <p:nvSpPr>
          <p:cNvPr id="91" name="TextBox 90">
            <a:extLst>
              <a:ext uri="{FF2B5EF4-FFF2-40B4-BE49-F238E27FC236}">
                <a16:creationId xmlns:a16="http://schemas.microsoft.com/office/drawing/2014/main" id="{4A5DCCAC-3954-4236-8C7C-91BE522BB78F}"/>
              </a:ext>
            </a:extLst>
          </p:cNvPr>
          <p:cNvSpPr txBox="1"/>
          <p:nvPr/>
        </p:nvSpPr>
        <p:spPr>
          <a:xfrm>
            <a:off x="1532269" y="3704082"/>
            <a:ext cx="1951945" cy="461665"/>
          </a:xfrm>
          <a:prstGeom prst="rect">
            <a:avLst/>
          </a:prstGeom>
          <a:noFill/>
        </p:spPr>
        <p:txBody>
          <a:bodyPr wrap="none" rtlCol="0">
            <a:spAutoFit/>
          </a:bodyPr>
          <a:lstStyle/>
          <a:p>
            <a:r>
              <a:rPr lang="en-US" sz="2400" dirty="0"/>
              <a:t>2/3 resolution</a:t>
            </a:r>
          </a:p>
        </p:txBody>
      </p:sp>
    </p:spTree>
    <p:extLst>
      <p:ext uri="{BB962C8B-B14F-4D97-AF65-F5344CB8AC3E}">
        <p14:creationId xmlns:p14="http://schemas.microsoft.com/office/powerpoint/2010/main" val="11826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fade">
                                      <p:cBhvr>
                                        <p:cTn id="18" dur="500"/>
                                        <p:tgtEl>
                                          <p:spTgt spid="8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20"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C413-5529-43EA-B170-ABB3D43D2C42}"/>
              </a:ext>
            </a:extLst>
          </p:cNvPr>
          <p:cNvSpPr>
            <a:spLocks noGrp="1"/>
          </p:cNvSpPr>
          <p:nvPr>
            <p:ph type="title"/>
          </p:nvPr>
        </p:nvSpPr>
        <p:spPr>
          <a:xfrm>
            <a:off x="685800" y="15711"/>
            <a:ext cx="11369566" cy="1456267"/>
          </a:xfrm>
        </p:spPr>
        <p:txBody>
          <a:bodyPr>
            <a:normAutofit/>
          </a:bodyPr>
          <a:lstStyle/>
          <a:p>
            <a:r>
              <a:rPr lang="en-US" dirty="0"/>
              <a:t>Associate each path with a permutation of data bits</a:t>
            </a:r>
          </a:p>
        </p:txBody>
      </p:sp>
      <p:pic>
        <p:nvPicPr>
          <p:cNvPr id="5" name="Picture 4">
            <a:extLst>
              <a:ext uri="{FF2B5EF4-FFF2-40B4-BE49-F238E27FC236}">
                <a16:creationId xmlns:a16="http://schemas.microsoft.com/office/drawing/2014/main" id="{D1CF01EF-BFE9-4868-8D24-52E0DD0A1868}"/>
              </a:ext>
            </a:extLst>
          </p:cNvPr>
          <p:cNvPicPr>
            <a:picLocks noChangeAspect="1"/>
          </p:cNvPicPr>
          <p:nvPr/>
        </p:nvPicPr>
        <p:blipFill>
          <a:blip r:embed="rId3"/>
          <a:stretch>
            <a:fillRect/>
          </a:stretch>
        </p:blipFill>
        <p:spPr>
          <a:xfrm>
            <a:off x="2230177" y="1714178"/>
            <a:ext cx="959654" cy="959654"/>
          </a:xfrm>
          <a:prstGeom prst="rect">
            <a:avLst/>
          </a:prstGeom>
          <a:effectLst>
            <a:softEdge rad="25400"/>
          </a:effectLst>
        </p:spPr>
      </p:pic>
      <p:cxnSp>
        <p:nvCxnSpPr>
          <p:cNvPr id="24" name="Straight Arrow Connector 23">
            <a:extLst>
              <a:ext uri="{FF2B5EF4-FFF2-40B4-BE49-F238E27FC236}">
                <a16:creationId xmlns:a16="http://schemas.microsoft.com/office/drawing/2014/main" id="{564B8201-521C-4B45-B4FE-AD517C498278}"/>
              </a:ext>
            </a:extLst>
          </p:cNvPr>
          <p:cNvCxnSpPr>
            <a:cxnSpLocks/>
            <a:stCxn id="5" idx="3"/>
          </p:cNvCxnSpPr>
          <p:nvPr/>
        </p:nvCxnSpPr>
        <p:spPr>
          <a:xfrm>
            <a:off x="3189831" y="2194005"/>
            <a:ext cx="4903135" cy="0"/>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0019162-3E29-449E-B260-E6087C1DDDAB}"/>
              </a:ext>
            </a:extLst>
          </p:cNvPr>
          <p:cNvCxnSpPr>
            <a:cxnSpLocks/>
            <a:stCxn id="5" idx="2"/>
          </p:cNvCxnSpPr>
          <p:nvPr/>
        </p:nvCxnSpPr>
        <p:spPr>
          <a:xfrm>
            <a:off x="2710004" y="2673832"/>
            <a:ext cx="0" cy="3310758"/>
          </a:xfrm>
          <a:prstGeom prst="straightConnector1">
            <a:avLst/>
          </a:prstGeom>
          <a:ln w="38100">
            <a:solidFill>
              <a:srgbClr val="EBC483"/>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F7702D9-32AA-4BCA-A5BC-E14EFBA907C9}"/>
              </a:ext>
            </a:extLst>
          </p:cNvPr>
          <p:cNvSpPr txBox="1"/>
          <p:nvPr/>
        </p:nvSpPr>
        <p:spPr>
          <a:xfrm rot="1725862">
            <a:off x="4155792" y="3198167"/>
            <a:ext cx="3696846" cy="461665"/>
          </a:xfrm>
          <a:prstGeom prst="rect">
            <a:avLst/>
          </a:prstGeom>
          <a:noFill/>
        </p:spPr>
        <p:txBody>
          <a:bodyPr wrap="none" rtlCol="0">
            <a:spAutoFit/>
          </a:bodyPr>
          <a:lstStyle/>
          <a:p>
            <a:r>
              <a:rPr lang="en-US" sz="2400" dirty="0"/>
              <a:t>0010010…………………..01101</a:t>
            </a:r>
          </a:p>
        </p:txBody>
      </p:sp>
      <p:sp>
        <p:nvSpPr>
          <p:cNvPr id="17" name="TextBox 16">
            <a:extLst>
              <a:ext uri="{FF2B5EF4-FFF2-40B4-BE49-F238E27FC236}">
                <a16:creationId xmlns:a16="http://schemas.microsoft.com/office/drawing/2014/main" id="{CE4935EB-D2CA-47F4-98F5-38A151DD6E00}"/>
              </a:ext>
            </a:extLst>
          </p:cNvPr>
          <p:cNvSpPr txBox="1"/>
          <p:nvPr/>
        </p:nvSpPr>
        <p:spPr>
          <a:xfrm rot="2173880">
            <a:off x="2591652" y="4521098"/>
            <a:ext cx="3696846" cy="461665"/>
          </a:xfrm>
          <a:prstGeom prst="rect">
            <a:avLst/>
          </a:prstGeom>
          <a:noFill/>
        </p:spPr>
        <p:txBody>
          <a:bodyPr wrap="none" rtlCol="0">
            <a:spAutoFit/>
          </a:bodyPr>
          <a:lstStyle/>
          <a:p>
            <a:r>
              <a:rPr lang="en-US" sz="2400" dirty="0"/>
              <a:t>1010110…………………..10010</a:t>
            </a:r>
          </a:p>
        </p:txBody>
      </p:sp>
      <p:sp>
        <p:nvSpPr>
          <p:cNvPr id="20" name="TextBox 19">
            <a:extLst>
              <a:ext uri="{FF2B5EF4-FFF2-40B4-BE49-F238E27FC236}">
                <a16:creationId xmlns:a16="http://schemas.microsoft.com/office/drawing/2014/main" id="{42D5C00E-9088-4269-9167-7E31E35733FC}"/>
              </a:ext>
            </a:extLst>
          </p:cNvPr>
          <p:cNvSpPr txBox="1"/>
          <p:nvPr/>
        </p:nvSpPr>
        <p:spPr>
          <a:xfrm>
            <a:off x="3678330" y="1662183"/>
            <a:ext cx="3696846" cy="461665"/>
          </a:xfrm>
          <a:prstGeom prst="rect">
            <a:avLst/>
          </a:prstGeom>
          <a:noFill/>
        </p:spPr>
        <p:txBody>
          <a:bodyPr wrap="none" rtlCol="0">
            <a:spAutoFit/>
          </a:bodyPr>
          <a:lstStyle/>
          <a:p>
            <a:r>
              <a:rPr lang="en-US" sz="2400" dirty="0"/>
              <a:t>0101010…………………..00010</a:t>
            </a:r>
          </a:p>
        </p:txBody>
      </p:sp>
      <p:sp>
        <p:nvSpPr>
          <p:cNvPr id="21" name="TextBox 20">
            <a:extLst>
              <a:ext uri="{FF2B5EF4-FFF2-40B4-BE49-F238E27FC236}">
                <a16:creationId xmlns:a16="http://schemas.microsoft.com/office/drawing/2014/main" id="{27C2E2B7-5F0C-4001-BD5C-8A6C96780426}"/>
              </a:ext>
            </a:extLst>
          </p:cNvPr>
          <p:cNvSpPr txBox="1"/>
          <p:nvPr/>
        </p:nvSpPr>
        <p:spPr>
          <a:xfrm rot="5400000">
            <a:off x="590179" y="4275447"/>
            <a:ext cx="3696846" cy="461665"/>
          </a:xfrm>
          <a:prstGeom prst="rect">
            <a:avLst/>
          </a:prstGeom>
          <a:noFill/>
        </p:spPr>
        <p:txBody>
          <a:bodyPr wrap="none" rtlCol="0">
            <a:spAutoFit/>
          </a:bodyPr>
          <a:lstStyle/>
          <a:p>
            <a:r>
              <a:rPr lang="en-US" sz="2400" dirty="0"/>
              <a:t>1100010…………………..10101</a:t>
            </a:r>
          </a:p>
        </p:txBody>
      </p:sp>
      <p:sp>
        <p:nvSpPr>
          <p:cNvPr id="22" name="Freeform: Shape 21">
            <a:extLst>
              <a:ext uri="{FF2B5EF4-FFF2-40B4-BE49-F238E27FC236}">
                <a16:creationId xmlns:a16="http://schemas.microsoft.com/office/drawing/2014/main" id="{22224131-D06A-4C1E-85A3-D0622B1B4D2D}"/>
              </a:ext>
            </a:extLst>
          </p:cNvPr>
          <p:cNvSpPr/>
          <p:nvPr/>
        </p:nvSpPr>
        <p:spPr>
          <a:xfrm>
            <a:off x="2875349" y="2777138"/>
            <a:ext cx="3572256" cy="3122232"/>
          </a:xfrm>
          <a:custGeom>
            <a:avLst/>
            <a:gdLst>
              <a:gd name="connsiteX0" fmla="*/ 3572256 w 3572256"/>
              <a:gd name="connsiteY0" fmla="*/ 3108960 h 3122232"/>
              <a:gd name="connsiteX1" fmla="*/ 3218688 w 3572256"/>
              <a:gd name="connsiteY1" fmla="*/ 3121152 h 3122232"/>
              <a:gd name="connsiteX2" fmla="*/ 2889504 w 3572256"/>
              <a:gd name="connsiteY2" fmla="*/ 3084576 h 3122232"/>
              <a:gd name="connsiteX3" fmla="*/ 2682240 w 3572256"/>
              <a:gd name="connsiteY3" fmla="*/ 3072384 h 3122232"/>
              <a:gd name="connsiteX4" fmla="*/ 2194560 w 3572256"/>
              <a:gd name="connsiteY4" fmla="*/ 2974848 h 3122232"/>
              <a:gd name="connsiteX5" fmla="*/ 1853184 w 3572256"/>
              <a:gd name="connsiteY5" fmla="*/ 2840736 h 3122232"/>
              <a:gd name="connsiteX6" fmla="*/ 1438656 w 3572256"/>
              <a:gd name="connsiteY6" fmla="*/ 2694432 h 3122232"/>
              <a:gd name="connsiteX7" fmla="*/ 1133856 w 3572256"/>
              <a:gd name="connsiteY7" fmla="*/ 2584704 h 3122232"/>
              <a:gd name="connsiteX8" fmla="*/ 841248 w 3572256"/>
              <a:gd name="connsiteY8" fmla="*/ 2316480 h 3122232"/>
              <a:gd name="connsiteX9" fmla="*/ 731520 w 3572256"/>
              <a:gd name="connsiteY9" fmla="*/ 2145792 h 3122232"/>
              <a:gd name="connsiteX10" fmla="*/ 329184 w 3572256"/>
              <a:gd name="connsiteY10" fmla="*/ 1816608 h 3122232"/>
              <a:gd name="connsiteX11" fmla="*/ 195072 w 3572256"/>
              <a:gd name="connsiteY11" fmla="*/ 1511808 h 3122232"/>
              <a:gd name="connsiteX12" fmla="*/ 121920 w 3572256"/>
              <a:gd name="connsiteY12" fmla="*/ 1158240 h 3122232"/>
              <a:gd name="connsiteX13" fmla="*/ 24384 w 3572256"/>
              <a:gd name="connsiteY13" fmla="*/ 865632 h 3122232"/>
              <a:gd name="connsiteX14" fmla="*/ 24384 w 3572256"/>
              <a:gd name="connsiteY14" fmla="*/ 451104 h 3122232"/>
              <a:gd name="connsiteX15" fmla="*/ 24384 w 3572256"/>
              <a:gd name="connsiteY15" fmla="*/ 377952 h 3122232"/>
              <a:gd name="connsiteX16" fmla="*/ 24384 w 3572256"/>
              <a:gd name="connsiteY16" fmla="*/ 158496 h 3122232"/>
              <a:gd name="connsiteX17" fmla="*/ 0 w 3572256"/>
              <a:gd name="connsiteY17" fmla="*/ 0 h 31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2256" h="3122232">
                <a:moveTo>
                  <a:pt x="3572256" y="3108960"/>
                </a:moveTo>
                <a:cubicBezTo>
                  <a:pt x="3452368" y="3117088"/>
                  <a:pt x="3332480" y="3125216"/>
                  <a:pt x="3218688" y="3121152"/>
                </a:cubicBezTo>
                <a:cubicBezTo>
                  <a:pt x="3104896" y="3117088"/>
                  <a:pt x="2978912" y="3092704"/>
                  <a:pt x="2889504" y="3084576"/>
                </a:cubicBezTo>
                <a:cubicBezTo>
                  <a:pt x="2800096" y="3076448"/>
                  <a:pt x="2798064" y="3090672"/>
                  <a:pt x="2682240" y="3072384"/>
                </a:cubicBezTo>
                <a:cubicBezTo>
                  <a:pt x="2566416" y="3054096"/>
                  <a:pt x="2332736" y="3013456"/>
                  <a:pt x="2194560" y="2974848"/>
                </a:cubicBezTo>
                <a:cubicBezTo>
                  <a:pt x="2056384" y="2936240"/>
                  <a:pt x="1979168" y="2887472"/>
                  <a:pt x="1853184" y="2840736"/>
                </a:cubicBezTo>
                <a:cubicBezTo>
                  <a:pt x="1727200" y="2794000"/>
                  <a:pt x="1438656" y="2694432"/>
                  <a:pt x="1438656" y="2694432"/>
                </a:cubicBezTo>
                <a:cubicBezTo>
                  <a:pt x="1318768" y="2651760"/>
                  <a:pt x="1233424" y="2647696"/>
                  <a:pt x="1133856" y="2584704"/>
                </a:cubicBezTo>
                <a:cubicBezTo>
                  <a:pt x="1034288" y="2521712"/>
                  <a:pt x="908304" y="2389632"/>
                  <a:pt x="841248" y="2316480"/>
                </a:cubicBezTo>
                <a:cubicBezTo>
                  <a:pt x="774192" y="2243328"/>
                  <a:pt x="816864" y="2229104"/>
                  <a:pt x="731520" y="2145792"/>
                </a:cubicBezTo>
                <a:cubicBezTo>
                  <a:pt x="646176" y="2062480"/>
                  <a:pt x="418592" y="1922272"/>
                  <a:pt x="329184" y="1816608"/>
                </a:cubicBezTo>
                <a:cubicBezTo>
                  <a:pt x="239776" y="1710944"/>
                  <a:pt x="229616" y="1621536"/>
                  <a:pt x="195072" y="1511808"/>
                </a:cubicBezTo>
                <a:cubicBezTo>
                  <a:pt x="160528" y="1402080"/>
                  <a:pt x="150368" y="1265936"/>
                  <a:pt x="121920" y="1158240"/>
                </a:cubicBezTo>
                <a:cubicBezTo>
                  <a:pt x="93472" y="1050544"/>
                  <a:pt x="40640" y="983488"/>
                  <a:pt x="24384" y="865632"/>
                </a:cubicBezTo>
                <a:cubicBezTo>
                  <a:pt x="8128" y="747776"/>
                  <a:pt x="24384" y="451104"/>
                  <a:pt x="24384" y="451104"/>
                </a:cubicBezTo>
                <a:lnTo>
                  <a:pt x="24384" y="377952"/>
                </a:lnTo>
                <a:cubicBezTo>
                  <a:pt x="24384" y="329184"/>
                  <a:pt x="28448" y="221488"/>
                  <a:pt x="24384" y="158496"/>
                </a:cubicBezTo>
                <a:cubicBezTo>
                  <a:pt x="20320" y="95504"/>
                  <a:pt x="10160" y="47752"/>
                  <a:pt x="0" y="0"/>
                </a:cubicBezTo>
              </a:path>
            </a:pathLst>
          </a:custGeom>
          <a:noFill/>
          <a:ln w="38100">
            <a:solidFill>
              <a:srgbClr val="FFCC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C47D60F-2E4B-4733-84FA-8FF6B0A81020}"/>
              </a:ext>
            </a:extLst>
          </p:cNvPr>
          <p:cNvSpPr/>
          <p:nvPr/>
        </p:nvSpPr>
        <p:spPr>
          <a:xfrm>
            <a:off x="3292461" y="2425111"/>
            <a:ext cx="4450180" cy="2657856"/>
          </a:xfrm>
          <a:custGeom>
            <a:avLst/>
            <a:gdLst>
              <a:gd name="connsiteX0" fmla="*/ 4437888 w 4450180"/>
              <a:gd name="connsiteY0" fmla="*/ 2657856 h 2657856"/>
              <a:gd name="connsiteX1" fmla="*/ 4450080 w 4450180"/>
              <a:gd name="connsiteY1" fmla="*/ 2450592 h 2657856"/>
              <a:gd name="connsiteX2" fmla="*/ 4437888 w 4450180"/>
              <a:gd name="connsiteY2" fmla="*/ 2267712 h 2657856"/>
              <a:gd name="connsiteX3" fmla="*/ 4364736 w 4450180"/>
              <a:gd name="connsiteY3" fmla="*/ 1987296 h 2657856"/>
              <a:gd name="connsiteX4" fmla="*/ 4315968 w 4450180"/>
              <a:gd name="connsiteY4" fmla="*/ 1865376 h 2657856"/>
              <a:gd name="connsiteX5" fmla="*/ 4230624 w 4450180"/>
              <a:gd name="connsiteY5" fmla="*/ 1670304 h 2657856"/>
              <a:gd name="connsiteX6" fmla="*/ 4108704 w 4450180"/>
              <a:gd name="connsiteY6" fmla="*/ 1414272 h 2657856"/>
              <a:gd name="connsiteX7" fmla="*/ 3986784 w 4450180"/>
              <a:gd name="connsiteY7" fmla="*/ 1207008 h 2657856"/>
              <a:gd name="connsiteX8" fmla="*/ 3852672 w 4450180"/>
              <a:gd name="connsiteY8" fmla="*/ 1036320 h 2657856"/>
              <a:gd name="connsiteX9" fmla="*/ 3791712 w 4450180"/>
              <a:gd name="connsiteY9" fmla="*/ 987552 h 2657856"/>
              <a:gd name="connsiteX10" fmla="*/ 3657600 w 4450180"/>
              <a:gd name="connsiteY10" fmla="*/ 877824 h 2657856"/>
              <a:gd name="connsiteX11" fmla="*/ 3572256 w 4450180"/>
              <a:gd name="connsiteY11" fmla="*/ 804672 h 2657856"/>
              <a:gd name="connsiteX12" fmla="*/ 3450336 w 4450180"/>
              <a:gd name="connsiteY12" fmla="*/ 694944 h 2657856"/>
              <a:gd name="connsiteX13" fmla="*/ 3243072 w 4450180"/>
              <a:gd name="connsiteY13" fmla="*/ 512064 h 2657856"/>
              <a:gd name="connsiteX14" fmla="*/ 3108960 w 4450180"/>
              <a:gd name="connsiteY14" fmla="*/ 426720 h 2657856"/>
              <a:gd name="connsiteX15" fmla="*/ 2999232 w 4450180"/>
              <a:gd name="connsiteY15" fmla="*/ 402336 h 2657856"/>
              <a:gd name="connsiteX16" fmla="*/ 2804160 w 4450180"/>
              <a:gd name="connsiteY16" fmla="*/ 316992 h 2657856"/>
              <a:gd name="connsiteX17" fmla="*/ 2572512 w 4450180"/>
              <a:gd name="connsiteY17" fmla="*/ 304800 h 2657856"/>
              <a:gd name="connsiteX18" fmla="*/ 2340864 w 4450180"/>
              <a:gd name="connsiteY18" fmla="*/ 231648 h 2657856"/>
              <a:gd name="connsiteX19" fmla="*/ 2048256 w 4450180"/>
              <a:gd name="connsiteY19" fmla="*/ 195072 h 2657856"/>
              <a:gd name="connsiteX20" fmla="*/ 1840992 w 4450180"/>
              <a:gd name="connsiteY20" fmla="*/ 134112 h 2657856"/>
              <a:gd name="connsiteX21" fmla="*/ 1438656 w 4450180"/>
              <a:gd name="connsiteY21" fmla="*/ 73152 h 2657856"/>
              <a:gd name="connsiteX22" fmla="*/ 1280160 w 4450180"/>
              <a:gd name="connsiteY22" fmla="*/ 73152 h 2657856"/>
              <a:gd name="connsiteX23" fmla="*/ 1097280 w 4450180"/>
              <a:gd name="connsiteY23" fmla="*/ 73152 h 2657856"/>
              <a:gd name="connsiteX24" fmla="*/ 865632 w 4450180"/>
              <a:gd name="connsiteY24" fmla="*/ 36576 h 2657856"/>
              <a:gd name="connsiteX25" fmla="*/ 682752 w 4450180"/>
              <a:gd name="connsiteY25" fmla="*/ 36576 h 2657856"/>
              <a:gd name="connsiteX26" fmla="*/ 536448 w 4450180"/>
              <a:gd name="connsiteY26" fmla="*/ 36576 h 2657856"/>
              <a:gd name="connsiteX27" fmla="*/ 438912 w 4450180"/>
              <a:gd name="connsiteY27" fmla="*/ 24384 h 2657856"/>
              <a:gd name="connsiteX28" fmla="*/ 292608 w 4450180"/>
              <a:gd name="connsiteY28" fmla="*/ 24384 h 2657856"/>
              <a:gd name="connsiteX29" fmla="*/ 134112 w 4450180"/>
              <a:gd name="connsiteY29" fmla="*/ 24384 h 2657856"/>
              <a:gd name="connsiteX30" fmla="*/ 0 w 4450180"/>
              <a:gd name="connsiteY30" fmla="*/ 0 h 26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0180" h="2657856">
                <a:moveTo>
                  <a:pt x="4437888" y="2657856"/>
                </a:moveTo>
                <a:cubicBezTo>
                  <a:pt x="4443984" y="2586736"/>
                  <a:pt x="4450080" y="2515616"/>
                  <a:pt x="4450080" y="2450592"/>
                </a:cubicBezTo>
                <a:cubicBezTo>
                  <a:pt x="4450080" y="2385568"/>
                  <a:pt x="4452112" y="2344928"/>
                  <a:pt x="4437888" y="2267712"/>
                </a:cubicBezTo>
                <a:cubicBezTo>
                  <a:pt x="4423664" y="2190496"/>
                  <a:pt x="4385056" y="2054352"/>
                  <a:pt x="4364736" y="1987296"/>
                </a:cubicBezTo>
                <a:cubicBezTo>
                  <a:pt x="4344416" y="1920240"/>
                  <a:pt x="4338320" y="1918208"/>
                  <a:pt x="4315968" y="1865376"/>
                </a:cubicBezTo>
                <a:cubicBezTo>
                  <a:pt x="4293616" y="1812544"/>
                  <a:pt x="4265168" y="1745488"/>
                  <a:pt x="4230624" y="1670304"/>
                </a:cubicBezTo>
                <a:cubicBezTo>
                  <a:pt x="4196080" y="1595120"/>
                  <a:pt x="4149344" y="1491488"/>
                  <a:pt x="4108704" y="1414272"/>
                </a:cubicBezTo>
                <a:cubicBezTo>
                  <a:pt x="4068064" y="1337056"/>
                  <a:pt x="4029456" y="1270000"/>
                  <a:pt x="3986784" y="1207008"/>
                </a:cubicBezTo>
                <a:cubicBezTo>
                  <a:pt x="3944112" y="1144016"/>
                  <a:pt x="3885184" y="1072896"/>
                  <a:pt x="3852672" y="1036320"/>
                </a:cubicBezTo>
                <a:cubicBezTo>
                  <a:pt x="3820160" y="999744"/>
                  <a:pt x="3791712" y="987552"/>
                  <a:pt x="3791712" y="987552"/>
                </a:cubicBezTo>
                <a:lnTo>
                  <a:pt x="3657600" y="877824"/>
                </a:lnTo>
                <a:cubicBezTo>
                  <a:pt x="3621024" y="847344"/>
                  <a:pt x="3606800" y="835152"/>
                  <a:pt x="3572256" y="804672"/>
                </a:cubicBezTo>
                <a:cubicBezTo>
                  <a:pt x="3537712" y="774192"/>
                  <a:pt x="3450336" y="694944"/>
                  <a:pt x="3450336" y="694944"/>
                </a:cubicBezTo>
                <a:cubicBezTo>
                  <a:pt x="3395472" y="646176"/>
                  <a:pt x="3299968" y="556768"/>
                  <a:pt x="3243072" y="512064"/>
                </a:cubicBezTo>
                <a:cubicBezTo>
                  <a:pt x="3186176" y="467360"/>
                  <a:pt x="3149600" y="445008"/>
                  <a:pt x="3108960" y="426720"/>
                </a:cubicBezTo>
                <a:cubicBezTo>
                  <a:pt x="3068320" y="408432"/>
                  <a:pt x="3050032" y="420624"/>
                  <a:pt x="2999232" y="402336"/>
                </a:cubicBezTo>
                <a:cubicBezTo>
                  <a:pt x="2948432" y="384048"/>
                  <a:pt x="2875280" y="333248"/>
                  <a:pt x="2804160" y="316992"/>
                </a:cubicBezTo>
                <a:cubicBezTo>
                  <a:pt x="2733040" y="300736"/>
                  <a:pt x="2649728" y="319024"/>
                  <a:pt x="2572512" y="304800"/>
                </a:cubicBezTo>
                <a:cubicBezTo>
                  <a:pt x="2495296" y="290576"/>
                  <a:pt x="2428240" y="249936"/>
                  <a:pt x="2340864" y="231648"/>
                </a:cubicBezTo>
                <a:cubicBezTo>
                  <a:pt x="2253488" y="213360"/>
                  <a:pt x="2131568" y="211328"/>
                  <a:pt x="2048256" y="195072"/>
                </a:cubicBezTo>
                <a:cubicBezTo>
                  <a:pt x="1964944" y="178816"/>
                  <a:pt x="1942592" y="154432"/>
                  <a:pt x="1840992" y="134112"/>
                </a:cubicBezTo>
                <a:cubicBezTo>
                  <a:pt x="1739392" y="113792"/>
                  <a:pt x="1532128" y="83312"/>
                  <a:pt x="1438656" y="73152"/>
                </a:cubicBezTo>
                <a:cubicBezTo>
                  <a:pt x="1345184" y="62992"/>
                  <a:pt x="1280160" y="73152"/>
                  <a:pt x="1280160" y="73152"/>
                </a:cubicBezTo>
                <a:cubicBezTo>
                  <a:pt x="1223264" y="73152"/>
                  <a:pt x="1166368" y="79248"/>
                  <a:pt x="1097280" y="73152"/>
                </a:cubicBezTo>
                <a:cubicBezTo>
                  <a:pt x="1028192" y="67056"/>
                  <a:pt x="934720" y="42672"/>
                  <a:pt x="865632" y="36576"/>
                </a:cubicBezTo>
                <a:cubicBezTo>
                  <a:pt x="796544" y="30480"/>
                  <a:pt x="682752" y="36576"/>
                  <a:pt x="682752" y="36576"/>
                </a:cubicBezTo>
                <a:cubicBezTo>
                  <a:pt x="627888" y="36576"/>
                  <a:pt x="577088" y="38608"/>
                  <a:pt x="536448" y="36576"/>
                </a:cubicBezTo>
                <a:cubicBezTo>
                  <a:pt x="495808" y="34544"/>
                  <a:pt x="479552" y="26416"/>
                  <a:pt x="438912" y="24384"/>
                </a:cubicBezTo>
                <a:cubicBezTo>
                  <a:pt x="398272" y="22352"/>
                  <a:pt x="292608" y="24384"/>
                  <a:pt x="292608" y="24384"/>
                </a:cubicBezTo>
                <a:cubicBezTo>
                  <a:pt x="241808" y="24384"/>
                  <a:pt x="182880" y="28448"/>
                  <a:pt x="134112" y="24384"/>
                </a:cubicBezTo>
                <a:cubicBezTo>
                  <a:pt x="85344" y="20320"/>
                  <a:pt x="42672" y="10160"/>
                  <a:pt x="0" y="0"/>
                </a:cubicBezTo>
              </a:path>
            </a:pathLst>
          </a:custGeom>
          <a:noFill/>
          <a:ln w="38100">
            <a:solidFill>
              <a:srgbClr val="FFCC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2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D29E-2B26-44FA-B064-97300CA294AE}"/>
              </a:ext>
            </a:extLst>
          </p:cNvPr>
          <p:cNvSpPr>
            <a:spLocks noGrp="1"/>
          </p:cNvSpPr>
          <p:nvPr>
            <p:ph type="title"/>
          </p:nvPr>
        </p:nvSpPr>
        <p:spPr>
          <a:xfrm>
            <a:off x="685800" y="15711"/>
            <a:ext cx="10131425" cy="1456267"/>
          </a:xfrm>
        </p:spPr>
        <p:txBody>
          <a:bodyPr/>
          <a:lstStyle/>
          <a:p>
            <a:r>
              <a:rPr lang="en-US" dirty="0"/>
              <a:t>Same-size comparison is easily done by cutting bit permutations at the same position</a:t>
            </a:r>
          </a:p>
        </p:txBody>
      </p:sp>
      <p:pic>
        <p:nvPicPr>
          <p:cNvPr id="37" name="Picture 36">
            <a:extLst>
              <a:ext uri="{FF2B5EF4-FFF2-40B4-BE49-F238E27FC236}">
                <a16:creationId xmlns:a16="http://schemas.microsoft.com/office/drawing/2014/main" id="{FDB302D2-06FC-4C47-B82D-A632657F7B8E}"/>
              </a:ext>
            </a:extLst>
          </p:cNvPr>
          <p:cNvPicPr>
            <a:picLocks noChangeAspect="1"/>
          </p:cNvPicPr>
          <p:nvPr/>
        </p:nvPicPr>
        <p:blipFill>
          <a:blip r:embed="rId3"/>
          <a:stretch>
            <a:fillRect/>
          </a:stretch>
        </p:blipFill>
        <p:spPr>
          <a:xfrm>
            <a:off x="797371" y="2142131"/>
            <a:ext cx="1204281" cy="1204281"/>
          </a:xfrm>
          <a:prstGeom prst="rect">
            <a:avLst/>
          </a:prstGeom>
          <a:effectLst>
            <a:softEdge rad="25400"/>
          </a:effectLst>
        </p:spPr>
      </p:pic>
      <p:pic>
        <p:nvPicPr>
          <p:cNvPr id="47" name="Picture 46">
            <a:extLst>
              <a:ext uri="{FF2B5EF4-FFF2-40B4-BE49-F238E27FC236}">
                <a16:creationId xmlns:a16="http://schemas.microsoft.com/office/drawing/2014/main" id="{EB7B5DB2-0AC6-4F74-8F58-A60FEE77CD87}"/>
              </a:ext>
            </a:extLst>
          </p:cNvPr>
          <p:cNvPicPr>
            <a:picLocks noChangeAspect="1"/>
          </p:cNvPicPr>
          <p:nvPr/>
        </p:nvPicPr>
        <p:blipFill>
          <a:blip r:embed="rId3"/>
          <a:stretch>
            <a:fillRect/>
          </a:stretch>
        </p:blipFill>
        <p:spPr>
          <a:xfrm>
            <a:off x="780622" y="3429000"/>
            <a:ext cx="1204281" cy="1204281"/>
          </a:xfrm>
          <a:prstGeom prst="rect">
            <a:avLst/>
          </a:prstGeom>
          <a:effectLst>
            <a:softEdge rad="25400"/>
          </a:effectLst>
        </p:spPr>
      </p:pic>
      <p:sp>
        <p:nvSpPr>
          <p:cNvPr id="53" name="TextBox 52">
            <a:extLst>
              <a:ext uri="{FF2B5EF4-FFF2-40B4-BE49-F238E27FC236}">
                <a16:creationId xmlns:a16="http://schemas.microsoft.com/office/drawing/2014/main" id="{7250E9B2-7904-4927-950F-70B019CB25BB}"/>
              </a:ext>
            </a:extLst>
          </p:cNvPr>
          <p:cNvSpPr txBox="1"/>
          <p:nvPr/>
        </p:nvSpPr>
        <p:spPr>
          <a:xfrm>
            <a:off x="4025612" y="2363425"/>
            <a:ext cx="7058165" cy="584775"/>
          </a:xfrm>
          <a:prstGeom prst="rect">
            <a:avLst/>
          </a:prstGeom>
          <a:noFill/>
        </p:spPr>
        <p:txBody>
          <a:bodyPr wrap="square" rtlCol="0">
            <a:spAutoFit/>
          </a:bodyPr>
          <a:lstStyle/>
          <a:p>
            <a:r>
              <a:rPr lang="en-US" sz="3200" dirty="0">
                <a:latin typeface="Consolas" panose="020B0609020204030204" pitchFamily="49" charset="0"/>
              </a:rPr>
              <a:t>01100........01010</a:t>
            </a:r>
            <a:r>
              <a:rPr lang="en-US" sz="3200" dirty="0">
                <a:solidFill>
                  <a:schemeClr val="tx1">
                    <a:lumMod val="65000"/>
                  </a:schemeClr>
                </a:solidFill>
                <a:latin typeface="Consolas" panose="020B0609020204030204" pitchFamily="49" charset="0"/>
              </a:rPr>
              <a:t>1.....001000 </a:t>
            </a:r>
          </a:p>
        </p:txBody>
      </p:sp>
      <p:sp>
        <p:nvSpPr>
          <p:cNvPr id="11" name="Right Brace 10">
            <a:extLst>
              <a:ext uri="{FF2B5EF4-FFF2-40B4-BE49-F238E27FC236}">
                <a16:creationId xmlns:a16="http://schemas.microsoft.com/office/drawing/2014/main" id="{E5F4C31C-8E6B-4C75-8427-994BAC961A22}"/>
              </a:ext>
            </a:extLst>
          </p:cNvPr>
          <p:cNvSpPr/>
          <p:nvPr/>
        </p:nvSpPr>
        <p:spPr>
          <a:xfrm rot="5400000">
            <a:off x="5833999" y="3089586"/>
            <a:ext cx="524002" cy="4030094"/>
          </a:xfrm>
          <a:prstGeom prst="rightBrace">
            <a:avLst/>
          </a:prstGeom>
          <a:ln w="19050">
            <a:solidFill>
              <a:srgbClr val="FF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5D39949-7CC2-489B-9EDF-53B679E0CF95}"/>
              </a:ext>
            </a:extLst>
          </p:cNvPr>
          <p:cNvCxnSpPr>
            <a:cxnSpLocks/>
          </p:cNvCxnSpPr>
          <p:nvPr/>
        </p:nvCxnSpPr>
        <p:spPr>
          <a:xfrm flipH="1">
            <a:off x="8108585" y="2266668"/>
            <a:ext cx="2462" cy="2466573"/>
          </a:xfrm>
          <a:prstGeom prst="line">
            <a:avLst/>
          </a:prstGeom>
          <a:ln w="28575">
            <a:solidFill>
              <a:srgbClr val="FFCCFF"/>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9E35285-8BCC-46B1-AA49-DB3724330139}"/>
              </a:ext>
            </a:extLst>
          </p:cNvPr>
          <p:cNvSpPr txBox="1"/>
          <p:nvPr/>
        </p:nvSpPr>
        <p:spPr>
          <a:xfrm>
            <a:off x="4361102" y="5366634"/>
            <a:ext cx="3469796" cy="584775"/>
          </a:xfrm>
          <a:prstGeom prst="rect">
            <a:avLst/>
          </a:prstGeom>
          <a:noFill/>
        </p:spPr>
        <p:txBody>
          <a:bodyPr wrap="none" rtlCol="0">
            <a:spAutoFit/>
          </a:bodyPr>
          <a:lstStyle/>
          <a:p>
            <a:r>
              <a:rPr lang="en-US" sz="3200" dirty="0"/>
              <a:t>Keep 2/3 of the bits</a:t>
            </a:r>
          </a:p>
        </p:txBody>
      </p:sp>
      <p:cxnSp>
        <p:nvCxnSpPr>
          <p:cNvPr id="19" name="Straight Arrow Connector 18">
            <a:extLst>
              <a:ext uri="{FF2B5EF4-FFF2-40B4-BE49-F238E27FC236}">
                <a16:creationId xmlns:a16="http://schemas.microsoft.com/office/drawing/2014/main" id="{07CC4891-D283-4C90-A216-0704E184DD9B}"/>
              </a:ext>
            </a:extLst>
          </p:cNvPr>
          <p:cNvCxnSpPr>
            <a:cxnSpLocks/>
            <a:stCxn id="37" idx="3"/>
          </p:cNvCxnSpPr>
          <p:nvPr/>
        </p:nvCxnSpPr>
        <p:spPr>
          <a:xfrm>
            <a:off x="2001652" y="2744272"/>
            <a:ext cx="1620589" cy="7170"/>
          </a:xfrm>
          <a:prstGeom prst="straightConnector1">
            <a:avLst/>
          </a:prstGeom>
          <a:ln w="57150">
            <a:solidFill>
              <a:srgbClr val="EBC483"/>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3168015-9154-4EBF-ABDD-B458267B8B93}"/>
              </a:ext>
            </a:extLst>
          </p:cNvPr>
          <p:cNvCxnSpPr/>
          <p:nvPr/>
        </p:nvCxnSpPr>
        <p:spPr>
          <a:xfrm>
            <a:off x="1982747" y="4028077"/>
            <a:ext cx="1620589" cy="7170"/>
          </a:xfrm>
          <a:prstGeom prst="straightConnector1">
            <a:avLst/>
          </a:prstGeom>
          <a:ln w="57150">
            <a:solidFill>
              <a:srgbClr val="EBC483"/>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F8F51C3-E0B2-4000-9FEF-A52AFFACA272}"/>
              </a:ext>
            </a:extLst>
          </p:cNvPr>
          <p:cNvSpPr txBox="1"/>
          <p:nvPr/>
        </p:nvSpPr>
        <p:spPr>
          <a:xfrm>
            <a:off x="1879985" y="2310021"/>
            <a:ext cx="1817292" cy="461665"/>
          </a:xfrm>
          <a:prstGeom prst="rect">
            <a:avLst/>
          </a:prstGeom>
          <a:noFill/>
        </p:spPr>
        <p:txBody>
          <a:bodyPr wrap="none" rtlCol="0">
            <a:spAutoFit/>
          </a:bodyPr>
          <a:lstStyle/>
          <a:p>
            <a:r>
              <a:rPr lang="en-US" sz="2400" dirty="0"/>
              <a:t>2/3 precision</a:t>
            </a:r>
          </a:p>
        </p:txBody>
      </p:sp>
      <p:sp>
        <p:nvSpPr>
          <p:cNvPr id="91" name="TextBox 90">
            <a:extLst>
              <a:ext uri="{FF2B5EF4-FFF2-40B4-BE49-F238E27FC236}">
                <a16:creationId xmlns:a16="http://schemas.microsoft.com/office/drawing/2014/main" id="{4A5DCCAC-3954-4236-8C7C-91BE522BB78F}"/>
              </a:ext>
            </a:extLst>
          </p:cNvPr>
          <p:cNvSpPr txBox="1"/>
          <p:nvPr/>
        </p:nvSpPr>
        <p:spPr>
          <a:xfrm>
            <a:off x="1910540" y="3598311"/>
            <a:ext cx="1951945" cy="461665"/>
          </a:xfrm>
          <a:prstGeom prst="rect">
            <a:avLst/>
          </a:prstGeom>
          <a:noFill/>
        </p:spPr>
        <p:txBody>
          <a:bodyPr wrap="none" rtlCol="0">
            <a:spAutoFit/>
          </a:bodyPr>
          <a:lstStyle/>
          <a:p>
            <a:r>
              <a:rPr lang="en-US" sz="2400" dirty="0"/>
              <a:t>2/3 resolution</a:t>
            </a:r>
          </a:p>
        </p:txBody>
      </p:sp>
      <p:sp>
        <p:nvSpPr>
          <p:cNvPr id="92" name="TextBox 91">
            <a:extLst>
              <a:ext uri="{FF2B5EF4-FFF2-40B4-BE49-F238E27FC236}">
                <a16:creationId xmlns:a16="http://schemas.microsoft.com/office/drawing/2014/main" id="{19182A5A-4E14-48F8-8344-376CD7631651}"/>
              </a:ext>
            </a:extLst>
          </p:cNvPr>
          <p:cNvSpPr txBox="1"/>
          <p:nvPr/>
        </p:nvSpPr>
        <p:spPr>
          <a:xfrm>
            <a:off x="4025611" y="3632603"/>
            <a:ext cx="7058165" cy="584775"/>
          </a:xfrm>
          <a:prstGeom prst="rect">
            <a:avLst/>
          </a:prstGeom>
          <a:noFill/>
        </p:spPr>
        <p:txBody>
          <a:bodyPr wrap="square" rtlCol="0">
            <a:spAutoFit/>
          </a:bodyPr>
          <a:lstStyle/>
          <a:p>
            <a:r>
              <a:rPr lang="en-US" sz="3200" dirty="0">
                <a:latin typeface="Consolas" panose="020B0609020204030204" pitchFamily="49" charset="0"/>
              </a:rPr>
              <a:t>11010........11010</a:t>
            </a:r>
            <a:r>
              <a:rPr lang="en-US" sz="3200" dirty="0">
                <a:solidFill>
                  <a:schemeClr val="tx1">
                    <a:lumMod val="65000"/>
                  </a:schemeClr>
                </a:solidFill>
                <a:latin typeface="Consolas" panose="020B0609020204030204" pitchFamily="49" charset="0"/>
              </a:rPr>
              <a:t>1.....001010 </a:t>
            </a:r>
          </a:p>
        </p:txBody>
      </p:sp>
    </p:spTree>
    <p:extLst>
      <p:ext uri="{BB962C8B-B14F-4D97-AF65-F5344CB8AC3E}">
        <p14:creationId xmlns:p14="http://schemas.microsoft.com/office/powerpoint/2010/main" val="355890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D29E-2B26-44FA-B064-97300CA294AE}"/>
              </a:ext>
            </a:extLst>
          </p:cNvPr>
          <p:cNvSpPr>
            <a:spLocks noGrp="1"/>
          </p:cNvSpPr>
          <p:nvPr>
            <p:ph type="title"/>
          </p:nvPr>
        </p:nvSpPr>
        <p:spPr>
          <a:xfrm>
            <a:off x="685800" y="15711"/>
            <a:ext cx="10131425" cy="1456267"/>
          </a:xfrm>
        </p:spPr>
        <p:txBody>
          <a:bodyPr/>
          <a:lstStyle/>
          <a:p>
            <a:r>
              <a:rPr lang="en-US" dirty="0"/>
              <a:t>Comparing data quality between grids of different resolutions is difficult</a:t>
            </a:r>
          </a:p>
        </p:txBody>
      </p:sp>
      <p:pic>
        <p:nvPicPr>
          <p:cNvPr id="37" name="Picture 36">
            <a:extLst>
              <a:ext uri="{FF2B5EF4-FFF2-40B4-BE49-F238E27FC236}">
                <a16:creationId xmlns:a16="http://schemas.microsoft.com/office/drawing/2014/main" id="{FDB302D2-06FC-4C47-B82D-A632657F7B8E}"/>
              </a:ext>
            </a:extLst>
          </p:cNvPr>
          <p:cNvPicPr>
            <a:picLocks noChangeAspect="1"/>
          </p:cNvPicPr>
          <p:nvPr/>
        </p:nvPicPr>
        <p:blipFill>
          <a:blip r:embed="rId3"/>
          <a:stretch>
            <a:fillRect/>
          </a:stretch>
        </p:blipFill>
        <p:spPr>
          <a:xfrm>
            <a:off x="1455420" y="1808990"/>
            <a:ext cx="1204281" cy="1204281"/>
          </a:xfrm>
          <a:prstGeom prst="rect">
            <a:avLst/>
          </a:prstGeom>
          <a:effectLst>
            <a:softEdge rad="25400"/>
          </a:effectLst>
        </p:spPr>
      </p:pic>
      <p:pic>
        <p:nvPicPr>
          <p:cNvPr id="47" name="Picture 46">
            <a:extLst>
              <a:ext uri="{FF2B5EF4-FFF2-40B4-BE49-F238E27FC236}">
                <a16:creationId xmlns:a16="http://schemas.microsoft.com/office/drawing/2014/main" id="{EB7B5DB2-0AC6-4F74-8F58-A60FEE77CD87}"/>
              </a:ext>
            </a:extLst>
          </p:cNvPr>
          <p:cNvPicPr>
            <a:picLocks noChangeAspect="1"/>
          </p:cNvPicPr>
          <p:nvPr/>
        </p:nvPicPr>
        <p:blipFill>
          <a:blip r:embed="rId3"/>
          <a:stretch>
            <a:fillRect/>
          </a:stretch>
        </p:blipFill>
        <p:spPr>
          <a:xfrm>
            <a:off x="4014200" y="1808989"/>
            <a:ext cx="1204281" cy="1204281"/>
          </a:xfrm>
          <a:prstGeom prst="rect">
            <a:avLst/>
          </a:prstGeom>
          <a:effectLst>
            <a:softEdge rad="25400"/>
          </a:effectLst>
        </p:spPr>
      </p:pic>
      <p:pic>
        <p:nvPicPr>
          <p:cNvPr id="16" name="Picture 15">
            <a:extLst>
              <a:ext uri="{FF2B5EF4-FFF2-40B4-BE49-F238E27FC236}">
                <a16:creationId xmlns:a16="http://schemas.microsoft.com/office/drawing/2014/main" id="{AB0FAEDB-9A29-40EE-A1E5-BD542F8DAE6B}"/>
              </a:ext>
            </a:extLst>
          </p:cNvPr>
          <p:cNvPicPr>
            <a:picLocks noChangeAspect="1"/>
          </p:cNvPicPr>
          <p:nvPr/>
        </p:nvPicPr>
        <p:blipFill>
          <a:blip r:embed="rId4"/>
          <a:stretch>
            <a:fillRect/>
          </a:stretch>
        </p:blipFill>
        <p:spPr>
          <a:xfrm>
            <a:off x="4014201" y="4160519"/>
            <a:ext cx="1204280" cy="1204280"/>
          </a:xfrm>
          <a:prstGeom prst="rect">
            <a:avLst/>
          </a:prstGeom>
          <a:effectLst>
            <a:softEdge rad="25400"/>
          </a:effectLst>
        </p:spPr>
      </p:pic>
      <p:pic>
        <p:nvPicPr>
          <p:cNvPr id="18" name="Picture 17">
            <a:extLst>
              <a:ext uri="{FF2B5EF4-FFF2-40B4-BE49-F238E27FC236}">
                <a16:creationId xmlns:a16="http://schemas.microsoft.com/office/drawing/2014/main" id="{34A984AE-30D7-44ED-A4CC-1154A278B2CA}"/>
              </a:ext>
            </a:extLst>
          </p:cNvPr>
          <p:cNvPicPr>
            <a:picLocks noChangeAspect="1"/>
          </p:cNvPicPr>
          <p:nvPr/>
        </p:nvPicPr>
        <p:blipFill>
          <a:blip r:embed="rId5"/>
          <a:stretch>
            <a:fillRect/>
          </a:stretch>
        </p:blipFill>
        <p:spPr>
          <a:xfrm>
            <a:off x="1455422" y="4137338"/>
            <a:ext cx="1204279" cy="1204279"/>
          </a:xfrm>
          <a:prstGeom prst="rect">
            <a:avLst/>
          </a:prstGeom>
          <a:effectLst>
            <a:softEdge rad="25400"/>
          </a:effectLst>
        </p:spPr>
      </p:pic>
      <p:cxnSp>
        <p:nvCxnSpPr>
          <p:cNvPr id="4" name="Straight Arrow Connector 3">
            <a:extLst>
              <a:ext uri="{FF2B5EF4-FFF2-40B4-BE49-F238E27FC236}">
                <a16:creationId xmlns:a16="http://schemas.microsoft.com/office/drawing/2014/main" id="{738E04A9-7485-4A65-87A7-58779204C126}"/>
              </a:ext>
            </a:extLst>
          </p:cNvPr>
          <p:cNvCxnSpPr>
            <a:stCxn id="37" idx="2"/>
            <a:endCxn id="18" idx="0"/>
          </p:cNvCxnSpPr>
          <p:nvPr/>
        </p:nvCxnSpPr>
        <p:spPr>
          <a:xfrm>
            <a:off x="2057561" y="3013271"/>
            <a:ext cx="1" cy="1124067"/>
          </a:xfrm>
          <a:prstGeom prst="straightConnector1">
            <a:avLst/>
          </a:prstGeom>
          <a:ln w="38100">
            <a:solidFill>
              <a:srgbClr val="EBC48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1016789-AB34-4FCC-A006-FD80F5F8B593}"/>
              </a:ext>
            </a:extLst>
          </p:cNvPr>
          <p:cNvCxnSpPr/>
          <p:nvPr/>
        </p:nvCxnSpPr>
        <p:spPr>
          <a:xfrm>
            <a:off x="4616339" y="3013270"/>
            <a:ext cx="1" cy="1124067"/>
          </a:xfrm>
          <a:prstGeom prst="straightConnector1">
            <a:avLst/>
          </a:prstGeom>
          <a:ln w="38100">
            <a:solidFill>
              <a:srgbClr val="EBC48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7E49D6-78B1-4F2F-9423-0AC6743B13A8}"/>
              </a:ext>
            </a:extLst>
          </p:cNvPr>
          <p:cNvSpPr txBox="1"/>
          <p:nvPr/>
        </p:nvSpPr>
        <p:spPr>
          <a:xfrm>
            <a:off x="1529263" y="3384578"/>
            <a:ext cx="1130438" cy="461665"/>
          </a:xfrm>
          <a:prstGeom prst="rect">
            <a:avLst/>
          </a:prstGeom>
          <a:noFill/>
        </p:spPr>
        <p:txBody>
          <a:bodyPr wrap="none" rtlCol="0">
            <a:spAutoFit/>
          </a:bodyPr>
          <a:lstStyle/>
          <a:p>
            <a:r>
              <a:rPr lang="en-US" sz="2400" dirty="0"/>
              <a:t>RMSE 1</a:t>
            </a:r>
          </a:p>
        </p:txBody>
      </p:sp>
      <p:sp>
        <p:nvSpPr>
          <p:cNvPr id="22" name="TextBox 21">
            <a:extLst>
              <a:ext uri="{FF2B5EF4-FFF2-40B4-BE49-F238E27FC236}">
                <a16:creationId xmlns:a16="http://schemas.microsoft.com/office/drawing/2014/main" id="{E4AD7EA4-B69A-4805-A915-2B8FC0698883}"/>
              </a:ext>
            </a:extLst>
          </p:cNvPr>
          <p:cNvSpPr txBox="1"/>
          <p:nvPr/>
        </p:nvSpPr>
        <p:spPr>
          <a:xfrm>
            <a:off x="4051120" y="3344470"/>
            <a:ext cx="1130438" cy="461665"/>
          </a:xfrm>
          <a:prstGeom prst="rect">
            <a:avLst/>
          </a:prstGeom>
          <a:noFill/>
        </p:spPr>
        <p:txBody>
          <a:bodyPr wrap="none" rtlCol="0">
            <a:spAutoFit/>
          </a:bodyPr>
          <a:lstStyle/>
          <a:p>
            <a:r>
              <a:rPr lang="en-US" sz="2400" dirty="0"/>
              <a:t>RMSE 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9D53E43-962B-477D-8FE0-15052032121F}"/>
                  </a:ext>
                </a:extLst>
              </p:cNvPr>
              <p:cNvSpPr txBox="1"/>
              <p:nvPr/>
            </p:nvSpPr>
            <p:spPr>
              <a:xfrm>
                <a:off x="3014612" y="3344470"/>
                <a:ext cx="68159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oMath>
                  </m:oMathPara>
                </a14:m>
                <a:endParaRPr lang="en-US" sz="2400" dirty="0"/>
              </a:p>
            </p:txBody>
          </p:sp>
        </mc:Choice>
        <mc:Fallback xmlns="">
          <p:sp>
            <p:nvSpPr>
              <p:cNvPr id="8" name="TextBox 7">
                <a:extLst>
                  <a:ext uri="{FF2B5EF4-FFF2-40B4-BE49-F238E27FC236}">
                    <a16:creationId xmlns:a16="http://schemas.microsoft.com/office/drawing/2014/main" id="{69D53E43-962B-477D-8FE0-15052032121F}"/>
                  </a:ext>
                </a:extLst>
              </p:cNvPr>
              <p:cNvSpPr txBox="1">
                <a:spLocks noRot="1" noChangeAspect="1" noMove="1" noResize="1" noEditPoints="1" noAdjustHandles="1" noChangeArrowheads="1" noChangeShapeType="1" noTextEdit="1"/>
              </p:cNvSpPr>
              <p:nvPr/>
            </p:nvSpPr>
            <p:spPr>
              <a:xfrm>
                <a:off x="3014612" y="3344470"/>
                <a:ext cx="681597" cy="461665"/>
              </a:xfrm>
              <a:prstGeom prst="rect">
                <a:avLst/>
              </a:prstGeom>
              <a:blipFill>
                <a:blip r:embed="rId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AD34750-11A3-467D-B3EF-8F8C8E5AE6B4}"/>
              </a:ext>
            </a:extLst>
          </p:cNvPr>
          <p:cNvSpPr txBox="1"/>
          <p:nvPr/>
        </p:nvSpPr>
        <p:spPr>
          <a:xfrm>
            <a:off x="6728746" y="2716691"/>
            <a:ext cx="3862917" cy="584775"/>
          </a:xfrm>
          <a:prstGeom prst="rect">
            <a:avLst/>
          </a:prstGeom>
          <a:noFill/>
        </p:spPr>
        <p:txBody>
          <a:bodyPr wrap="none" rtlCol="0">
            <a:spAutoFit/>
          </a:bodyPr>
          <a:lstStyle/>
          <a:p>
            <a:r>
              <a:rPr lang="en-US" sz="3200" dirty="0"/>
              <a:t>How to compute this?</a:t>
            </a:r>
          </a:p>
        </p:txBody>
      </p:sp>
      <p:cxnSp>
        <p:nvCxnSpPr>
          <p:cNvPr id="12" name="Straight Arrow Connector 11">
            <a:extLst>
              <a:ext uri="{FF2B5EF4-FFF2-40B4-BE49-F238E27FC236}">
                <a16:creationId xmlns:a16="http://schemas.microsoft.com/office/drawing/2014/main" id="{714864BD-42A9-4AB0-8B33-576D6B37DEF9}"/>
              </a:ext>
            </a:extLst>
          </p:cNvPr>
          <p:cNvCxnSpPr>
            <a:stCxn id="9" idx="1"/>
            <a:endCxn id="22" idx="3"/>
          </p:cNvCxnSpPr>
          <p:nvPr/>
        </p:nvCxnSpPr>
        <p:spPr>
          <a:xfrm flipH="1">
            <a:off x="5181558" y="3009079"/>
            <a:ext cx="1547188" cy="566224"/>
          </a:xfrm>
          <a:prstGeom prst="straightConnector1">
            <a:avLst/>
          </a:prstGeom>
          <a:ln w="28575">
            <a:solidFill>
              <a:srgbClr val="EBC48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D90B6F-3F6F-4AD8-B799-7F24311B3F7A}"/>
              </a:ext>
            </a:extLst>
          </p:cNvPr>
          <p:cNvSpPr txBox="1"/>
          <p:nvPr/>
        </p:nvSpPr>
        <p:spPr>
          <a:xfrm>
            <a:off x="3115448" y="4508644"/>
            <a:ext cx="443006" cy="461665"/>
          </a:xfrm>
          <a:prstGeom prst="rect">
            <a:avLst/>
          </a:prstGeom>
          <a:noFill/>
        </p:spPr>
        <p:txBody>
          <a:bodyPr wrap="none" rtlCol="0">
            <a:spAutoFit/>
          </a:bodyPr>
          <a:lstStyle/>
          <a:p>
            <a:r>
              <a:rPr lang="en-US" sz="2400" dirty="0"/>
              <a:t>vs</a:t>
            </a:r>
          </a:p>
        </p:txBody>
      </p:sp>
      <p:sp>
        <p:nvSpPr>
          <p:cNvPr id="15" name="TextBox 14">
            <a:extLst>
              <a:ext uri="{FF2B5EF4-FFF2-40B4-BE49-F238E27FC236}">
                <a16:creationId xmlns:a16="http://schemas.microsoft.com/office/drawing/2014/main" id="{43E51C61-8A75-442C-AB2D-87E45A18D5C8}"/>
              </a:ext>
            </a:extLst>
          </p:cNvPr>
          <p:cNvSpPr txBox="1"/>
          <p:nvPr/>
        </p:nvSpPr>
        <p:spPr>
          <a:xfrm>
            <a:off x="936024" y="5261405"/>
            <a:ext cx="2316916" cy="461665"/>
          </a:xfrm>
          <a:prstGeom prst="rect">
            <a:avLst/>
          </a:prstGeom>
          <a:noFill/>
        </p:spPr>
        <p:txBody>
          <a:bodyPr wrap="none" rtlCol="0">
            <a:spAutoFit/>
          </a:bodyPr>
          <a:lstStyle/>
          <a:p>
            <a:r>
              <a:rPr lang="en-US" sz="2400" dirty="0"/>
              <a:t>Representation 1</a:t>
            </a:r>
          </a:p>
        </p:txBody>
      </p:sp>
      <p:sp>
        <p:nvSpPr>
          <p:cNvPr id="31" name="TextBox 30">
            <a:extLst>
              <a:ext uri="{FF2B5EF4-FFF2-40B4-BE49-F238E27FC236}">
                <a16:creationId xmlns:a16="http://schemas.microsoft.com/office/drawing/2014/main" id="{CA11AB1E-E04A-43A5-8E82-221100581436}"/>
              </a:ext>
            </a:extLst>
          </p:cNvPr>
          <p:cNvSpPr txBox="1"/>
          <p:nvPr/>
        </p:nvSpPr>
        <p:spPr>
          <a:xfrm>
            <a:off x="3558454" y="5261405"/>
            <a:ext cx="2316916" cy="461665"/>
          </a:xfrm>
          <a:prstGeom prst="rect">
            <a:avLst/>
          </a:prstGeom>
          <a:noFill/>
        </p:spPr>
        <p:txBody>
          <a:bodyPr wrap="none" rtlCol="0">
            <a:spAutoFit/>
          </a:bodyPr>
          <a:lstStyle/>
          <a:p>
            <a:r>
              <a:rPr lang="en-US" sz="2400" dirty="0"/>
              <a:t>Representation 2</a:t>
            </a:r>
          </a:p>
        </p:txBody>
      </p:sp>
    </p:spTree>
    <p:extLst>
      <p:ext uri="{BB962C8B-B14F-4D97-AF65-F5344CB8AC3E}">
        <p14:creationId xmlns:p14="http://schemas.microsoft.com/office/powerpoint/2010/main" val="48095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17070</TotalTime>
  <Words>3668</Words>
  <Application>Microsoft Office PowerPoint</Application>
  <PresentationFormat>Widescreen</PresentationFormat>
  <Paragraphs>276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Cambria Math</vt:lpstr>
      <vt:lpstr>Consolas</vt:lpstr>
      <vt:lpstr>Celestial</vt:lpstr>
      <vt:lpstr>A Study of the Trade-off Between Reducing Precision and Reducing Resolution for Data Analysis and Visualization</vt:lpstr>
      <vt:lpstr>Scientific data is too large to be used without any form of reduction</vt:lpstr>
      <vt:lpstr>Reducing data in just one dimension is limited</vt:lpstr>
      <vt:lpstr>A data reduction scheme is a path in the precision-resolution space</vt:lpstr>
      <vt:lpstr>We will need to compare different data reduction paths for the same task</vt:lpstr>
      <vt:lpstr>It is difficult to do same-size comparison for different data reduction paths</vt:lpstr>
      <vt:lpstr>Associate each path with a permutation of data bits</vt:lpstr>
      <vt:lpstr>Same-size comparison is easily done by cutting bit permutations at the same position</vt:lpstr>
      <vt:lpstr>Comparing data quality between grids of different resolutions is difficult</vt:lpstr>
      <vt:lpstr>We use wavelets for decomposition and reconstruction</vt:lpstr>
      <vt:lpstr>Streams are different permutations of the same set of bits</vt:lpstr>
      <vt:lpstr>We studied 6 different streams (4 shown below)</vt:lpstr>
      <vt:lpstr>We performed 450 tests (15 x 5 x 6) </vt:lpstr>
      <vt:lpstr>Comparison of streams for function reconstruction</vt:lpstr>
      <vt:lpstr>Comparison of streams for function reconstruction</vt:lpstr>
      <vt:lpstr>Function reconstruction benefits from a combined reduction of resolution and precision</vt:lpstr>
      <vt:lpstr>Comparison of streams for gradient computation</vt:lpstr>
      <vt:lpstr>by bit plane produces slow-varying shifts in function values</vt:lpstr>
      <vt:lpstr>Gradient computation prefers higher resolution bits</vt:lpstr>
      <vt:lpstr>Histogram computation prefers higher precision bits</vt:lpstr>
      <vt:lpstr>Task-optimized streams are not practical</vt:lpstr>
      <vt:lpstr>What is this paper about?</vt:lpstr>
      <vt:lpstr>Acknowledgements</vt:lpstr>
      <vt:lpstr>Thank you</vt:lpstr>
      <vt:lpstr>What is this paper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Hoang</dc:creator>
  <cp:lastModifiedBy>Duong Hoang</cp:lastModifiedBy>
  <cp:revision>1640</cp:revision>
  <dcterms:created xsi:type="dcterms:W3CDTF">2018-10-12T03:13:21Z</dcterms:created>
  <dcterms:modified xsi:type="dcterms:W3CDTF">2018-11-08T01:08:12Z</dcterms:modified>
</cp:coreProperties>
</file>